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0"/>
  </p:notesMasterIdLst>
  <p:sldIdLst>
    <p:sldId id="610" r:id="rId2"/>
    <p:sldId id="609" r:id="rId3"/>
    <p:sldId id="679" r:id="rId4"/>
    <p:sldId id="692" r:id="rId5"/>
    <p:sldId id="693" r:id="rId6"/>
    <p:sldId id="694" r:id="rId7"/>
    <p:sldId id="622" r:id="rId8"/>
    <p:sldId id="647" r:id="rId9"/>
    <p:sldId id="695" r:id="rId10"/>
    <p:sldId id="696" r:id="rId11"/>
    <p:sldId id="690" r:id="rId12"/>
    <p:sldId id="697" r:id="rId13"/>
    <p:sldId id="698" r:id="rId14"/>
    <p:sldId id="702" r:id="rId15"/>
    <p:sldId id="699" r:id="rId16"/>
    <p:sldId id="700" r:id="rId17"/>
    <p:sldId id="701" r:id="rId18"/>
    <p:sldId id="68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FF"/>
    <a:srgbClr val="FFFFCC"/>
    <a:srgbClr val="FFFF66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43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301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211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15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39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68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010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1470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29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606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241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529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970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1713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908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65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782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7EF4DA-82F0-4753-9D9E-8B7A288AAFFB}"/>
              </a:ext>
            </a:extLst>
          </p:cNvPr>
          <p:cNvSpPr/>
          <p:nvPr/>
        </p:nvSpPr>
        <p:spPr>
          <a:xfrm>
            <a:off x="2249303" y="741218"/>
            <a:ext cx="4645395" cy="1108364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King Saul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700" dirty="0">
                <a:solidFill>
                  <a:schemeClr val="bg1"/>
                </a:solidFill>
                <a:latin typeface="Arial"/>
              </a:rPr>
              <a:t>[1 Samuel 15]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200" dirty="0">
                <a:solidFill>
                  <a:srgbClr val="FFFF00"/>
                </a:solidFill>
              </a:rPr>
              <a:t>3: </a:t>
            </a:r>
            <a:r>
              <a:rPr lang="en-US" altLang="en-US" sz="3200" dirty="0">
                <a:solidFill>
                  <a:srgbClr val="FFFFCC"/>
                </a:solidFill>
              </a:rPr>
              <a:t>specific details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51706" cy="580062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Destroy every Amalekite, old and young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4-6:</a:t>
            </a:r>
            <a:r>
              <a:rPr lang="en-US" altLang="en-US" dirty="0">
                <a:solidFill>
                  <a:schemeClr val="bg1"/>
                </a:solidFill>
              </a:rPr>
              <a:t> preparation:  210,000 soldiers 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Avoid collateral damage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rgbClr val="FFFF00"/>
                </a:solidFill>
              </a:rPr>
              <a:t>7-9: </a:t>
            </a:r>
            <a:r>
              <a:rPr lang="en-US" altLang="en-US" dirty="0">
                <a:solidFill>
                  <a:schemeClr val="bg1"/>
                </a:solidFill>
              </a:rPr>
              <a:t>partial obedience is no obedience</a:t>
            </a:r>
            <a:endParaRPr lang="en-US" altLang="en-US" dirty="0">
              <a:solidFill>
                <a:srgbClr val="FFFF00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Gn.4, </a:t>
            </a:r>
            <a:r>
              <a:rPr lang="en-US" altLang="en-US" sz="3100" dirty="0">
                <a:solidFill>
                  <a:srgbClr val="CCFFCC"/>
                </a:solidFill>
              </a:rPr>
              <a:t>Cain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Lv.10, </a:t>
            </a:r>
            <a:r>
              <a:rPr lang="en-US" altLang="en-US" sz="3100" dirty="0">
                <a:solidFill>
                  <a:srgbClr val="CCFFCC"/>
                </a:solidFill>
              </a:rPr>
              <a:t>sons of Aaron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 Sm.6, </a:t>
            </a:r>
            <a:r>
              <a:rPr lang="en-US" altLang="en-US" sz="3100" dirty="0">
                <a:solidFill>
                  <a:srgbClr val="CCFFCC"/>
                </a:solidFill>
              </a:rPr>
              <a:t>Uzzah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Sm.15, </a:t>
            </a:r>
            <a:r>
              <a:rPr lang="en-US" altLang="en-US" sz="3100" dirty="0">
                <a:solidFill>
                  <a:srgbClr val="CCFFCC"/>
                </a:solidFill>
              </a:rPr>
              <a:t>Saul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1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8f.: </a:t>
            </a:r>
            <a:r>
              <a:rPr lang="en-US" altLang="en-US" sz="3100" dirty="0">
                <a:solidFill>
                  <a:schemeClr val="bg1"/>
                </a:solidFill>
              </a:rPr>
              <a:t>Saul did much, but spared Agag / sheep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9: </a:t>
            </a:r>
            <a:r>
              <a:rPr lang="en-US" altLang="en-US" sz="3100" dirty="0">
                <a:solidFill>
                  <a:schemeClr val="bg1"/>
                </a:solidFill>
              </a:rPr>
              <a:t>Saul did not utterly destroy all: only what was despised and worthless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Attitudes remain . . .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Plan of salvation </a:t>
            </a:r>
            <a:r>
              <a:rPr lang="en-US" altLang="en-US" sz="3100" dirty="0">
                <a:solidFill>
                  <a:schemeClr val="bg1"/>
                </a:solidFill>
              </a:rPr>
              <a:t>– faith alone…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Worship</a:t>
            </a:r>
            <a:r>
              <a:rPr lang="en-US" altLang="en-US" sz="3100" dirty="0">
                <a:solidFill>
                  <a:schemeClr val="bg1"/>
                </a:solidFill>
              </a:rPr>
              <a:t> – Lord’s supper once a year…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Work of church </a:t>
            </a:r>
            <a:r>
              <a:rPr lang="en-US" altLang="en-US" sz="3100" dirty="0">
                <a:solidFill>
                  <a:schemeClr val="bg1"/>
                </a:solidFill>
              </a:rPr>
              <a:t>– social reform…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Discipline</a:t>
            </a:r>
            <a:r>
              <a:rPr lang="en-US" altLang="en-US" sz="3100" dirty="0">
                <a:solidFill>
                  <a:schemeClr val="bg1"/>
                </a:solidFill>
              </a:rPr>
              <a:t> – unheard of…  (1 Co.5)</a:t>
            </a:r>
          </a:p>
        </p:txBody>
      </p:sp>
    </p:spTree>
    <p:extLst>
      <p:ext uri="{BB962C8B-B14F-4D97-AF65-F5344CB8AC3E}">
        <p14:creationId xmlns:p14="http://schemas.microsoft.com/office/powerpoint/2010/main" val="18580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10-11: </a:t>
            </a:r>
            <a:r>
              <a:rPr lang="en-US" altLang="en-US" sz="3100" dirty="0">
                <a:solidFill>
                  <a:schemeClr val="bg1"/>
                </a:solidFill>
              </a:rPr>
              <a:t>L</a:t>
            </a:r>
            <a:r>
              <a:rPr lang="en-US" altLang="en-US" sz="2800" dirty="0">
                <a:solidFill>
                  <a:schemeClr val="bg1"/>
                </a:solidFill>
              </a:rPr>
              <a:t>ORD’S</a:t>
            </a:r>
            <a:r>
              <a:rPr lang="en-US" altLang="en-US" sz="3100" dirty="0">
                <a:solidFill>
                  <a:schemeClr val="bg1"/>
                </a:solidFill>
              </a:rPr>
              <a:t> regret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 marL="687388" indent="-6873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12: </a:t>
            </a:r>
            <a:r>
              <a:rPr lang="en-US" altLang="en-US" sz="3100" dirty="0">
                <a:solidFill>
                  <a:schemeClr val="bg1"/>
                </a:solidFill>
              </a:rPr>
              <a:t>Saul’s rejoicing – monument (based on pride, not gratitude); to honor himself…</a:t>
            </a:r>
          </a:p>
          <a:p>
            <a:pPr marL="687388" indent="-687388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13: </a:t>
            </a:r>
            <a:r>
              <a:rPr lang="en-US" altLang="en-US" sz="3100" dirty="0">
                <a:solidFill>
                  <a:schemeClr val="bg1"/>
                </a:solidFill>
              </a:rPr>
              <a:t>Saul’s delusion – disobedient, yet proud    (2 Tim.3:2)  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FFFF00"/>
                </a:solidFill>
              </a:rPr>
              <a:t>14: </a:t>
            </a:r>
            <a:r>
              <a:rPr lang="en-US" altLang="en-US" sz="3100" dirty="0">
                <a:solidFill>
                  <a:schemeClr val="bg1"/>
                </a:solidFill>
              </a:rPr>
              <a:t>Samuel: . . .  why do I hear sheep…?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15:</a:t>
            </a:r>
            <a:r>
              <a:rPr lang="en-US" altLang="en-US" sz="3100" dirty="0">
                <a:solidFill>
                  <a:schemeClr val="bg1"/>
                </a:solidFill>
              </a:rPr>
              <a:t> Saul shifts blame – </a:t>
            </a:r>
            <a:r>
              <a:rPr lang="en-US" altLang="en-US" sz="3100" dirty="0">
                <a:solidFill>
                  <a:srgbClr val="FFFF99"/>
                </a:solidFill>
              </a:rPr>
              <a:t>‘They’ </a:t>
            </a:r>
            <a:r>
              <a:rPr lang="en-US" altLang="en-US" sz="3100" dirty="0">
                <a:solidFill>
                  <a:schemeClr val="bg1"/>
                </a:solidFill>
              </a:rPr>
              <a:t>– Who is king?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   </a:t>
            </a:r>
            <a:r>
              <a:rPr lang="en-US" altLang="en-US" sz="2400" dirty="0">
                <a:solidFill>
                  <a:srgbClr val="FFC000"/>
                </a:solidFill>
              </a:rPr>
              <a:t>1.  </a:t>
            </a:r>
            <a:r>
              <a:rPr lang="en-US" altLang="en-US" sz="3100" dirty="0">
                <a:solidFill>
                  <a:schemeClr val="bg1"/>
                </a:solidFill>
              </a:rPr>
              <a:t>Adam, Gn.3:12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   </a:t>
            </a:r>
            <a:r>
              <a:rPr lang="en-US" altLang="en-US" sz="2400" dirty="0">
                <a:solidFill>
                  <a:srgbClr val="FFC000"/>
                </a:solidFill>
              </a:rPr>
              <a:t>2.  </a:t>
            </a:r>
            <a:r>
              <a:rPr lang="en-US" altLang="en-US" sz="3100" dirty="0">
                <a:solidFill>
                  <a:schemeClr val="bg1"/>
                </a:solidFill>
              </a:rPr>
              <a:t>Aaron, Ex.32:22f.</a:t>
            </a:r>
          </a:p>
          <a:p>
            <a:pPr marL="1196975" indent="-1196975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        </a:t>
            </a:r>
            <a:r>
              <a:rPr lang="en-US" altLang="en-US" sz="2400" dirty="0">
                <a:solidFill>
                  <a:srgbClr val="FFC000"/>
                </a:solidFill>
              </a:rPr>
              <a:t>3.  </a:t>
            </a:r>
            <a:r>
              <a:rPr lang="en-US" altLang="en-US" sz="3100" dirty="0">
                <a:solidFill>
                  <a:schemeClr val="bg1"/>
                </a:solidFill>
              </a:rPr>
              <a:t>Pr.28:13, </a:t>
            </a:r>
            <a:r>
              <a:rPr lang="en-US" altLang="en-US" sz="3000" dirty="0">
                <a:solidFill>
                  <a:schemeClr val="bg1"/>
                </a:solidFill>
              </a:rPr>
              <a:t>he who covers his sins will not 	   prosper</a:t>
            </a:r>
          </a:p>
        </p:txBody>
      </p:sp>
    </p:spTree>
    <p:extLst>
      <p:ext uri="{BB962C8B-B14F-4D97-AF65-F5344CB8AC3E}">
        <p14:creationId xmlns:p14="http://schemas.microsoft.com/office/powerpoint/2010/main" val="24842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16-19: </a:t>
            </a:r>
            <a:r>
              <a:rPr lang="en-US" altLang="en-US" sz="3100" dirty="0">
                <a:solidFill>
                  <a:schemeClr val="bg1"/>
                </a:solidFill>
              </a:rPr>
              <a:t>Be quiet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20: </a:t>
            </a:r>
            <a:r>
              <a:rPr lang="en-US" altLang="en-US" sz="3100" dirty="0">
                <a:solidFill>
                  <a:schemeClr val="bg1"/>
                </a:solidFill>
              </a:rPr>
              <a:t>Saul’s delusion: he </a:t>
            </a:r>
            <a:r>
              <a:rPr lang="en-US" altLang="en-US" sz="3100" i="1" dirty="0">
                <a:solidFill>
                  <a:schemeClr val="bg1"/>
                </a:solidFill>
              </a:rPr>
              <a:t>did </a:t>
            </a:r>
            <a:r>
              <a:rPr lang="en-US" altLang="en-US" sz="3100" dirty="0">
                <a:solidFill>
                  <a:schemeClr val="bg1"/>
                </a:solidFill>
              </a:rPr>
              <a:t>obey…carried out </a:t>
            </a:r>
            <a:r>
              <a:rPr lang="en-US" altLang="en-US" sz="3100" i="1" dirty="0">
                <a:solidFill>
                  <a:schemeClr val="bg1"/>
                </a:solidFill>
              </a:rPr>
              <a:t>most</a:t>
            </a:r>
            <a:r>
              <a:rPr lang="en-US" altLang="en-US" sz="3100" dirty="0">
                <a:solidFill>
                  <a:schemeClr val="bg1"/>
                </a:solidFill>
              </a:rPr>
              <a:t> of his orders…balance scales…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21:</a:t>
            </a:r>
            <a:r>
              <a:rPr lang="en-US" altLang="en-US" sz="3100" dirty="0">
                <a:solidFill>
                  <a:schemeClr val="bg1"/>
                </a:solidFill>
              </a:rPr>
              <a:t> people are to blame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100" dirty="0">
                <a:solidFill>
                  <a:srgbClr val="CCFFCC"/>
                </a:solidFill>
              </a:rPr>
              <a:t>Who is king?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100" dirty="0">
                <a:solidFill>
                  <a:srgbClr val="CCFFCC"/>
                </a:solidFill>
              </a:rPr>
              <a:t>Who received this commission?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100" dirty="0">
                <a:solidFill>
                  <a:srgbClr val="CCFFCC"/>
                </a:solidFill>
              </a:rPr>
              <a:t>Vetoed by common people?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22-23:</a:t>
            </a:r>
            <a:r>
              <a:rPr lang="en-US" altLang="en-US" sz="3100" dirty="0">
                <a:solidFill>
                  <a:schemeClr val="bg1"/>
                </a:solidFill>
              </a:rPr>
              <a:t> what is important?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Rebellion often disguised as obedience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Why is obedience better than sacrifice?   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573E181-4BA3-678F-960E-DB0133C66CDA}"/>
              </a:ext>
            </a:extLst>
          </p:cNvPr>
          <p:cNvSpPr/>
          <p:nvPr/>
        </p:nvSpPr>
        <p:spPr>
          <a:xfrm>
            <a:off x="1524000" y="228600"/>
            <a:ext cx="6787660" cy="1914427"/>
          </a:xfrm>
          <a:prstGeom prst="wedgeRoundRectCallout">
            <a:avLst>
              <a:gd name="adj1" fmla="val -33822"/>
              <a:gd name="adj2" fmla="val 237283"/>
              <a:gd name="adj3" fmla="val 16667"/>
            </a:avLst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“Because in sacrifice the flesh of another creature, but by obedience, our own wills are offered up to God” </a:t>
            </a:r>
            <a:br>
              <a:rPr lang="en-US" sz="3000" dirty="0"/>
            </a:br>
            <a:r>
              <a:rPr lang="en-US" dirty="0"/>
              <a:t>– Trapp </a:t>
            </a:r>
          </a:p>
        </p:txBody>
      </p:sp>
    </p:spTree>
    <p:extLst>
      <p:ext uri="{BB962C8B-B14F-4D97-AF65-F5344CB8AC3E}">
        <p14:creationId xmlns:p14="http://schemas.microsoft.com/office/powerpoint/2010/main" val="114270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24-25:</a:t>
            </a:r>
            <a:r>
              <a:rPr lang="en-US" altLang="en-US" sz="3100" dirty="0">
                <a:solidFill>
                  <a:schemeClr val="bg1"/>
                </a:solidFill>
              </a:rPr>
              <a:t> confession with an excuse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 have sinned . . . but the people’s fault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 feared the people and obeyed their voice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. . . now honor me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26-29:</a:t>
            </a:r>
            <a:r>
              <a:rPr lang="en-US" altLang="en-US" sz="3100" dirty="0">
                <a:solidFill>
                  <a:schemeClr val="bg1"/>
                </a:solidFill>
              </a:rPr>
              <a:t> no cure for willful disobedience</a:t>
            </a:r>
          </a:p>
        </p:txBody>
      </p:sp>
    </p:spTree>
    <p:extLst>
      <p:ext uri="{BB962C8B-B14F-4D97-AF65-F5344CB8AC3E}">
        <p14:creationId xmlns:p14="http://schemas.microsoft.com/office/powerpoint/2010/main" val="336575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30: </a:t>
            </a:r>
            <a:r>
              <a:rPr lang="en-US" altLang="en-US" sz="3100" dirty="0">
                <a:solidFill>
                  <a:schemeClr val="bg1"/>
                </a:solidFill>
              </a:rPr>
              <a:t>Saul confesses again; “honor me now”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648227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Contrast . . 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David’s confession, </a:t>
            </a:r>
            <a:r>
              <a:rPr lang="en-US" altLang="en-US" sz="3100" dirty="0">
                <a:solidFill>
                  <a:schemeClr val="bg1"/>
                </a:solidFill>
              </a:rPr>
              <a:t>2 Sm.12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Prodigal to father, </a:t>
            </a:r>
            <a:r>
              <a:rPr lang="en-US" altLang="en-US" sz="3100" dirty="0">
                <a:solidFill>
                  <a:schemeClr val="bg1"/>
                </a:solidFill>
              </a:rPr>
              <a:t>Lk.15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Tax collector, </a:t>
            </a:r>
            <a:r>
              <a:rPr lang="en-US" altLang="en-US" sz="3100" dirty="0">
                <a:solidFill>
                  <a:schemeClr val="bg1"/>
                </a:solidFill>
              </a:rPr>
              <a:t>Lk.18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</a:rPr>
              <a:t>NT Saul, </a:t>
            </a:r>
            <a:r>
              <a:rPr lang="en-US" altLang="en-US" sz="3100" dirty="0">
                <a:solidFill>
                  <a:schemeClr val="bg1"/>
                </a:solidFill>
              </a:rPr>
              <a:t>Ac.9; 1 Tim.1</a:t>
            </a:r>
          </a:p>
        </p:txBody>
      </p:sp>
    </p:spTree>
    <p:extLst>
      <p:ext uri="{BB962C8B-B14F-4D97-AF65-F5344CB8AC3E}">
        <p14:creationId xmlns:p14="http://schemas.microsoft.com/office/powerpoint/2010/main" val="42469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altLang="en-US" sz="3100" dirty="0">
                <a:solidFill>
                  <a:srgbClr val="FFFF00"/>
                </a:solidFill>
              </a:rPr>
              <a:t>31-33: </a:t>
            </a:r>
            <a:r>
              <a:rPr lang="en-US" altLang="en-US" sz="3100" dirty="0">
                <a:solidFill>
                  <a:schemeClr val="bg1"/>
                </a:solidFill>
              </a:rPr>
              <a:t>Why does Samuel go back with Saul?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51706" cy="5343427"/>
          </a:xfrm>
        </p:spPr>
        <p:txBody>
          <a:bodyPr/>
          <a:lstStyle/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Unfinished business – Agag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Agag – the object lesson for Saul and Israel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…and for us – Hb.4:12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34:-35: </a:t>
            </a:r>
            <a:r>
              <a:rPr lang="en-US" altLang="en-US" sz="3100" dirty="0">
                <a:solidFill>
                  <a:schemeClr val="bg1"/>
                </a:solidFill>
              </a:rPr>
              <a:t>Samuel went to Ramah; he would never counsel Saul again before he died.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 has withdrawn from Saul.  16:1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Jesus and Jerusalem – Mt.23:37…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 gives up on some.  Ro.1</a:t>
            </a:r>
            <a:r>
              <a:rPr lang="en-US" altLang="en-US" sz="3100" dirty="0">
                <a:solidFill>
                  <a:srgbClr val="FFFF00"/>
                </a:solidFill>
              </a:rPr>
              <a:t> </a:t>
            </a: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7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258292" y="838200"/>
            <a:ext cx="464539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Summary of 1 Sm.15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B54C75-59C6-3C68-16D7-5A6DC518343D}"/>
              </a:ext>
            </a:extLst>
          </p:cNvPr>
          <p:cNvSpPr/>
          <p:nvPr/>
        </p:nvSpPr>
        <p:spPr>
          <a:xfrm>
            <a:off x="1486292" y="1524000"/>
            <a:ext cx="6183022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CCFFFF"/>
                </a:solidFill>
                <a:latin typeface="Arial"/>
              </a:rPr>
              <a:t>Things to Remember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C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100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256" y="304800"/>
            <a:ext cx="8305800" cy="6019800"/>
          </a:xfrm>
        </p:spPr>
        <p:txBody>
          <a:bodyPr/>
          <a:lstStyle/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It’s important to pray that God’s will, not ours, be done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Many start out in humility and end up in pride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We can choose our course: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Obey or disobey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But God is the Judge – Gn.18:25</a:t>
            </a:r>
          </a:p>
          <a:p>
            <a:pPr marL="395288" indent="-39528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CCFFFF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Disobedience may seem pleasant at the time, but it always ends in disaster.  Gn.3 still affects us.   Ro.6:23</a:t>
            </a:r>
          </a:p>
        </p:txBody>
      </p:sp>
    </p:spTree>
    <p:extLst>
      <p:ext uri="{BB962C8B-B14F-4D97-AF65-F5344CB8AC3E}">
        <p14:creationId xmlns:p14="http://schemas.microsoft.com/office/powerpoint/2010/main" val="41851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 Sm.8 – Israel had the best King…ever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1" y="761999"/>
            <a:ext cx="8467627" cy="5629373"/>
          </a:xfrm>
        </p:spPr>
        <p:txBody>
          <a:bodyPr/>
          <a:lstStyle/>
          <a:p>
            <a:pPr marL="0" indent="0">
              <a:spcAft>
                <a:spcPts val="2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Israel wanted someone ‘with skin on’ –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baseline="30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chemeClr val="bg1"/>
                </a:solidFill>
              </a:rPr>
              <a:t>a man,  </a:t>
            </a:r>
            <a:r>
              <a:rPr lang="en-US" altLang="en-US" baseline="30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chemeClr val="bg1"/>
                </a:solidFill>
              </a:rPr>
              <a:t>like other nations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66FFFF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a. </a:t>
            </a:r>
            <a:r>
              <a:rPr lang="en-US" altLang="en-US" sz="3100" u="sng" dirty="0">
                <a:solidFill>
                  <a:srgbClr val="FFC000"/>
                </a:solidFill>
              </a:rPr>
              <a:t>Excuse</a:t>
            </a:r>
            <a:r>
              <a:rPr lang="en-US" altLang="en-US" sz="3100" dirty="0">
                <a:solidFill>
                  <a:srgbClr val="FFC000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failure, sins of Samuel’s sons, </a:t>
            </a:r>
            <a:r>
              <a:rPr lang="en-US" altLang="en-US" sz="3100" dirty="0">
                <a:solidFill>
                  <a:srgbClr val="FFFF00"/>
                </a:solidFill>
              </a:rPr>
              <a:t>8:1-4</a:t>
            </a:r>
          </a:p>
          <a:p>
            <a:pPr marL="0" indent="0" defTabSz="744538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  </a:t>
            </a:r>
            <a:r>
              <a:rPr lang="en-US" altLang="en-US" sz="3000" dirty="0">
                <a:solidFill>
                  <a:schemeClr val="bg1"/>
                </a:solidFill>
              </a:rPr>
              <a:t>[[Gn.17:6, 16   /   Gn.49:10   /   Dt.17:14-15]]</a:t>
            </a:r>
          </a:p>
          <a:p>
            <a:pPr marL="0" indent="0">
              <a:spcAft>
                <a:spcPts val="300"/>
              </a:spcAft>
              <a:buNone/>
              <a:tabLst>
                <a:tab pos="801688" algn="l"/>
                <a:tab pos="12541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</a:rPr>
              <a:t>Refused to wait for God’s timing</a:t>
            </a:r>
          </a:p>
          <a:p>
            <a:pPr marL="0" indent="0">
              <a:spcAft>
                <a:spcPts val="300"/>
              </a:spcAft>
              <a:buNone/>
              <a:tabLst>
                <a:tab pos="801688" algn="l"/>
                <a:tab pos="12541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</a:rPr>
              <a:t>Worldly: </a:t>
            </a:r>
            <a:r>
              <a:rPr lang="en-US" altLang="en-US" sz="3100" dirty="0">
                <a:solidFill>
                  <a:srgbClr val="FFFF00"/>
                </a:solidFill>
              </a:rPr>
              <a:t>8:5</a:t>
            </a:r>
            <a:r>
              <a:rPr lang="en-US" altLang="en-US" sz="3100" dirty="0">
                <a:solidFill>
                  <a:schemeClr val="bg1"/>
                </a:solidFill>
              </a:rPr>
              <a:t>, judge us like all the nations</a:t>
            </a:r>
          </a:p>
          <a:p>
            <a:pPr marL="0" indent="0">
              <a:spcAft>
                <a:spcPts val="300"/>
              </a:spcAft>
              <a:buNone/>
              <a:tabLst>
                <a:tab pos="801688" algn="l"/>
                <a:tab pos="12541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3. </a:t>
            </a:r>
            <a:r>
              <a:rPr lang="en-US" altLang="en-US" sz="3100" dirty="0">
                <a:solidFill>
                  <a:schemeClr val="bg1"/>
                </a:solidFill>
              </a:rPr>
              <a:t>Demanded fallible human leader</a:t>
            </a:r>
          </a:p>
          <a:p>
            <a:pPr marL="0" indent="0">
              <a:spcAft>
                <a:spcPts val="300"/>
              </a:spcAft>
              <a:buNone/>
              <a:tabLst>
                <a:tab pos="801688" algn="l"/>
                <a:tab pos="1254125" algn="l"/>
              </a:tabLst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2400" dirty="0">
                <a:solidFill>
                  <a:srgbClr val="FFC000"/>
                </a:solidFill>
              </a:rPr>
              <a:t>4. </a:t>
            </a:r>
            <a:r>
              <a:rPr lang="en-US" altLang="en-US" sz="3100" dirty="0">
                <a:solidFill>
                  <a:schemeClr val="bg1"/>
                </a:solidFill>
              </a:rPr>
              <a:t>Ingratitude (</a:t>
            </a:r>
            <a:r>
              <a:rPr lang="en-US" altLang="en-US" sz="3100" dirty="0">
                <a:solidFill>
                  <a:srgbClr val="FFFF00"/>
                </a:solidFill>
              </a:rPr>
              <a:t>7:12</a:t>
            </a:r>
            <a:r>
              <a:rPr lang="en-US" altLang="en-US" sz="3100" dirty="0">
                <a:solidFill>
                  <a:schemeClr val="bg1"/>
                </a:solidFill>
              </a:rPr>
              <a:t>)  </a:t>
            </a:r>
          </a:p>
          <a:p>
            <a:pPr marL="744538" indent="-744538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66FFFF"/>
                </a:solidFill>
              </a:rPr>
              <a:t>  </a:t>
            </a:r>
            <a:r>
              <a:rPr lang="en-US" altLang="en-US" sz="2400" dirty="0">
                <a:solidFill>
                  <a:srgbClr val="66FFFF"/>
                </a:solidFill>
              </a:rPr>
              <a:t>b. </a:t>
            </a:r>
            <a:r>
              <a:rPr lang="en-US" altLang="en-US" sz="3100" u="sng" dirty="0">
                <a:solidFill>
                  <a:srgbClr val="FFC000"/>
                </a:solidFill>
              </a:rPr>
              <a:t>Desire</a:t>
            </a:r>
            <a:r>
              <a:rPr lang="en-US" altLang="en-US" sz="3100" dirty="0">
                <a:solidFill>
                  <a:srgbClr val="FFC000"/>
                </a:solidFill>
              </a:rPr>
              <a:t>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00"/>
                </a:solidFill>
              </a:rPr>
              <a:t>8:5</a:t>
            </a:r>
            <a:r>
              <a:rPr lang="en-US" altLang="en-US" sz="3100" dirty="0">
                <a:solidFill>
                  <a:schemeClr val="bg1"/>
                </a:solidFill>
              </a:rPr>
              <a:t>, ‘like other nations’ (</a:t>
            </a:r>
            <a:r>
              <a:rPr lang="en-US" altLang="en-US" sz="3100" dirty="0">
                <a:solidFill>
                  <a:srgbClr val="FFFF00"/>
                </a:solidFill>
              </a:rPr>
              <a:t>8:19-22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marL="574675" indent="-574675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sz="32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89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 Samuel 9</a:t>
            </a:r>
            <a:endParaRPr lang="en-US" altLang="en-US" sz="35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761999"/>
            <a:ext cx="8113776" cy="5629373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Saul, the farmer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David, the shepherd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The difference: David believed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a.  </a:t>
            </a:r>
            <a:r>
              <a:rPr lang="en-US" altLang="en-US" dirty="0">
                <a:solidFill>
                  <a:srgbClr val="CCFFFF"/>
                </a:solidFill>
              </a:rPr>
              <a:t>Cast lots: God’s selection for what?  </a:t>
            </a:r>
            <a:r>
              <a:rPr lang="en-US" altLang="en-US" dirty="0">
                <a:solidFill>
                  <a:schemeClr val="bg1"/>
                </a:solidFill>
              </a:rPr>
              <a:t>(</a:t>
            </a:r>
            <a:r>
              <a:rPr lang="en-US" altLang="en-US" u="sng" dirty="0">
                <a:solidFill>
                  <a:schemeClr val="bg1"/>
                </a:solidFill>
              </a:rPr>
              <a:t>8:5)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b.  </a:t>
            </a:r>
            <a:r>
              <a:rPr lang="en-US" altLang="en-US" dirty="0">
                <a:solidFill>
                  <a:srgbClr val="CCFFFF"/>
                </a:solidFill>
              </a:rPr>
              <a:t>Saul …  </a:t>
            </a:r>
            <a:r>
              <a:rPr lang="en-US" altLang="en-US" dirty="0">
                <a:solidFill>
                  <a:schemeClr val="bg1"/>
                </a:solidFill>
              </a:rPr>
              <a:t>10:20-22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c. </a:t>
            </a:r>
            <a:r>
              <a:rPr lang="en-US" altLang="en-US" dirty="0">
                <a:solidFill>
                  <a:srgbClr val="CCFFFF"/>
                </a:solidFill>
              </a:rPr>
              <a:t>Tall Saul, </a:t>
            </a:r>
            <a:r>
              <a:rPr lang="en-US" altLang="en-US" dirty="0">
                <a:solidFill>
                  <a:schemeClr val="bg1"/>
                </a:solidFill>
              </a:rPr>
              <a:t>10:23-24 – ‘none like him’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B66413D-E918-57CA-3F65-F81075E7BF8F}"/>
              </a:ext>
            </a:extLst>
          </p:cNvPr>
          <p:cNvSpPr/>
          <p:nvPr/>
        </p:nvSpPr>
        <p:spPr>
          <a:xfrm>
            <a:off x="515112" y="4343400"/>
            <a:ext cx="3980688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1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Experienced</a:t>
            </a:r>
            <a:r>
              <a:rPr lang="en-US" sz="3000" dirty="0">
                <a:solidFill>
                  <a:srgbClr val="CCFFCC"/>
                </a:solidFill>
              </a:rPr>
              <a:t> 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leader?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EAB43B-2583-56B6-281A-438595925FE1}"/>
              </a:ext>
            </a:extLst>
          </p:cNvPr>
          <p:cNvSpPr/>
          <p:nvPr/>
        </p:nvSpPr>
        <p:spPr>
          <a:xfrm>
            <a:off x="4658977" y="4343400"/>
            <a:ext cx="3980688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2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Famous general?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51004D-92BC-0D39-20A8-5AAD1444048A}"/>
              </a:ext>
            </a:extLst>
          </p:cNvPr>
          <p:cNvSpPr/>
          <p:nvPr/>
        </p:nvSpPr>
        <p:spPr>
          <a:xfrm>
            <a:off x="523973" y="5105400"/>
            <a:ext cx="3980688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3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Military tactician?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30C3EA-B865-C443-9952-C1BB4CA49EE1}"/>
              </a:ext>
            </a:extLst>
          </p:cNvPr>
          <p:cNvSpPr/>
          <p:nvPr/>
        </p:nvSpPr>
        <p:spPr>
          <a:xfrm>
            <a:off x="4667838" y="5105400"/>
            <a:ext cx="3980688" cy="6096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aseline="30000" dirty="0">
                <a:solidFill>
                  <a:srgbClr val="C00000"/>
                </a:solidFill>
              </a:rPr>
              <a:t>4</a:t>
            </a:r>
            <a:r>
              <a:rPr lang="en-US" sz="3000" dirty="0">
                <a:solidFill>
                  <a:schemeClr val="accent6">
                    <a:lumMod val="50000"/>
                  </a:schemeClr>
                </a:solidFill>
              </a:rPr>
              <a:t>Tall man in Canaan?</a:t>
            </a:r>
          </a:p>
        </p:txBody>
      </p:sp>
    </p:spTree>
    <p:extLst>
      <p:ext uri="{BB962C8B-B14F-4D97-AF65-F5344CB8AC3E}">
        <p14:creationId xmlns:p14="http://schemas.microsoft.com/office/powerpoint/2010/main" val="132553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Saul: tallest in Israel?  Never the issue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Nu.13:28-30, 32-33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 err="1">
                <a:solidFill>
                  <a:schemeClr val="bg1"/>
                </a:solidFill>
              </a:rPr>
              <a:t>Og</a:t>
            </a:r>
            <a:r>
              <a:rPr lang="en-US" altLang="en-US" sz="3100" dirty="0">
                <a:solidFill>
                  <a:schemeClr val="bg1"/>
                </a:solidFill>
              </a:rPr>
              <a:t>:  Dt.3:1…11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Does not consider Goliath,1 Sm.17:23-24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E6454CE-E311-0EB5-E4E5-9507BA333E71}"/>
              </a:ext>
            </a:extLst>
          </p:cNvPr>
          <p:cNvSpPr/>
          <p:nvPr/>
        </p:nvSpPr>
        <p:spPr>
          <a:xfrm>
            <a:off x="762000" y="1600200"/>
            <a:ext cx="7620000" cy="838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Without God, physical size </a:t>
            </a:r>
            <a:r>
              <a:rPr lang="en-US" sz="3100" u="sng" dirty="0">
                <a:solidFill>
                  <a:srgbClr val="FFFFCC"/>
                </a:solidFill>
              </a:rPr>
              <a:t>would</a:t>
            </a:r>
            <a:r>
              <a:rPr lang="en-US" sz="3100" dirty="0">
                <a:solidFill>
                  <a:srgbClr val="FFFFCC"/>
                </a:solidFill>
              </a:rPr>
              <a:t> matter</a:t>
            </a:r>
          </a:p>
        </p:txBody>
      </p:sp>
    </p:spTree>
    <p:extLst>
      <p:ext uri="{BB962C8B-B14F-4D97-AF65-F5344CB8AC3E}">
        <p14:creationId xmlns:p14="http://schemas.microsoft.com/office/powerpoint/2010/main" val="367517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God: the only absolutely Perfect 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God is replaced by tall, but very flawed secular man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Be careful what you ask for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" y="76200"/>
            <a:ext cx="9052560" cy="685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1 Sm.13, </a:t>
            </a:r>
            <a:r>
              <a:rPr lang="en-US" altLang="en-US" sz="3200" dirty="0">
                <a:solidFill>
                  <a:srgbClr val="FFFF99"/>
                </a:solidFill>
              </a:rPr>
              <a:t>Saul had no use for God’s ways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12" y="847627"/>
            <a:ext cx="8113776" cy="5629373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Samuel is absent, Saul will presume to make the offering.  13:13-14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 Sm.16:7, </a:t>
            </a:r>
            <a:r>
              <a:rPr lang="en-US" altLang="en-US" dirty="0">
                <a:solidFill>
                  <a:srgbClr val="FFFF99"/>
                </a:solidFill>
              </a:rPr>
              <a:t>real issue concerns the heart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 Sm.15, </a:t>
            </a:r>
            <a:r>
              <a:rPr lang="en-US" altLang="en-US" dirty="0">
                <a:solidFill>
                  <a:srgbClr val="FFFF99"/>
                </a:solidFill>
              </a:rPr>
              <a:t>the real problem</a:t>
            </a:r>
          </a:p>
          <a:p>
            <a:pPr marL="0" indent="0">
              <a:spcAft>
                <a:spcPts val="300"/>
              </a:spcAft>
              <a:buNone/>
            </a:pPr>
            <a:endParaRPr lang="en-US" altLang="en-US" dirty="0">
              <a:solidFill>
                <a:srgbClr val="FFFF99"/>
              </a:solidFill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489478" y="1143000"/>
            <a:ext cx="6183022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Summary of 1 Sm.15</a:t>
            </a:r>
          </a:p>
        </p:txBody>
      </p:sp>
    </p:spTree>
    <p:extLst>
      <p:ext uri="{BB962C8B-B14F-4D97-AF65-F5344CB8AC3E}">
        <p14:creationId xmlns:p14="http://schemas.microsoft.com/office/powerpoint/2010/main" val="299940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1: </a:t>
            </a:r>
            <a:r>
              <a:rPr lang="en-US" altLang="en-US" sz="3500" dirty="0">
                <a:solidFill>
                  <a:srgbClr val="FFFFCC"/>
                </a:solidFill>
              </a:rPr>
              <a:t>warning – follow instructions of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51706" cy="5800627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Utility passages in Israel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Dt.4</a:t>
            </a:r>
            <a:r>
              <a:rPr lang="en-US" altLang="en-US" sz="3000" baseline="30000" dirty="0">
                <a:solidFill>
                  <a:schemeClr val="bg1"/>
                </a:solidFill>
              </a:rPr>
              <a:t>2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CC"/>
                </a:solidFill>
              </a:rPr>
              <a:t>You shall not add to the word which I command you, nor take from it, that you may keep the commandments of the L</a:t>
            </a:r>
            <a:r>
              <a:rPr lang="en-US" altLang="en-US" sz="2600" dirty="0">
                <a:solidFill>
                  <a:srgbClr val="CCFFCC"/>
                </a:solidFill>
              </a:rPr>
              <a:t>ORD</a:t>
            </a:r>
            <a:r>
              <a:rPr lang="en-US" altLang="en-US" sz="3000" dirty="0">
                <a:solidFill>
                  <a:srgbClr val="CCFFCC"/>
                </a:solidFill>
              </a:rPr>
              <a:t> your God which I command you.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Jer.10</a:t>
            </a:r>
            <a:r>
              <a:rPr lang="en-US" altLang="en-US" sz="3000" baseline="30000" dirty="0">
                <a:solidFill>
                  <a:schemeClr val="bg1"/>
                </a:solidFill>
              </a:rPr>
              <a:t>23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O L</a:t>
            </a:r>
            <a:r>
              <a:rPr lang="en-US" altLang="en-US" sz="2600" dirty="0">
                <a:solidFill>
                  <a:srgbClr val="CCFFCC"/>
                </a:solidFill>
              </a:rPr>
              <a:t>ORD</a:t>
            </a:r>
            <a:r>
              <a:rPr lang="en-US" altLang="en-US" sz="3000" dirty="0">
                <a:solidFill>
                  <a:srgbClr val="CCFFCC"/>
                </a:solidFill>
              </a:rPr>
              <a:t>, I know the way of man is not in himself; it is not in man who walks to direct his own steps.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Mt.7</a:t>
            </a:r>
            <a:r>
              <a:rPr lang="en-US" altLang="en-US" sz="3000" baseline="30000" dirty="0">
                <a:solidFill>
                  <a:schemeClr val="bg1"/>
                </a:solidFill>
              </a:rPr>
              <a:t>21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dirty="0">
                <a:solidFill>
                  <a:srgbClr val="CCFFCC"/>
                </a:solidFill>
              </a:rPr>
              <a:t>Not everyone who says to Me, ‘Lord, Lord,’ shall enter the kingdom of heaven, but he who does the will of My Father in heaven.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7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2: </a:t>
            </a:r>
            <a:r>
              <a:rPr lang="en-US" altLang="en-US" sz="3500" dirty="0">
                <a:solidFill>
                  <a:srgbClr val="FFFFCC"/>
                </a:solidFill>
              </a:rPr>
              <a:t>specific mission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51706" cy="5800627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Clearly stated, simple: </a:t>
            </a:r>
            <a:r>
              <a:rPr lang="en-US" altLang="en-US" sz="3100" dirty="0">
                <a:solidFill>
                  <a:srgbClr val="FFFF99"/>
                </a:solidFill>
              </a:rPr>
              <a:t>utterly destroy Amalek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Ex.17:8-16,  Amalek, 400 years earlier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God knew what they did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He did not forget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He would punish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Hundreds of years later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Dt.25:17-19, God’s mills grind slowly…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 does not ask Saul’s opinion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Saul gets no vote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0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4383</TotalTime>
  <Words>1029</Words>
  <Application>Microsoft Office PowerPoint</Application>
  <PresentationFormat>On-screen Show (4:3)</PresentationFormat>
  <Paragraphs>132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1 Sm.8 – Israel had the best King…ever</vt:lpstr>
      <vt:lpstr>1 Samuel 9</vt:lpstr>
      <vt:lpstr>Saul: tallest in Israel?  Never the issue</vt:lpstr>
      <vt:lpstr>God: the only absolutely Perfect King</vt:lpstr>
      <vt:lpstr>1 Sm.13, Saul had no use for God’s ways</vt:lpstr>
      <vt:lpstr>PowerPoint Presentation</vt:lpstr>
      <vt:lpstr>1: warning – follow instructions of God</vt:lpstr>
      <vt:lpstr>2: specific mission</vt:lpstr>
      <vt:lpstr>3: specific details</vt:lpstr>
      <vt:lpstr>8f.: Saul did much, but spared Agag / sheep</vt:lpstr>
      <vt:lpstr>10-11: LORD’S regret</vt:lpstr>
      <vt:lpstr>16-19: Be quiet</vt:lpstr>
      <vt:lpstr>24-25: confession with an excuse</vt:lpstr>
      <vt:lpstr>30: Saul confesses again; “honor me now”  </vt:lpstr>
      <vt:lpstr>31-33: Why does Samuel go back with Saul?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113</cp:revision>
  <dcterms:created xsi:type="dcterms:W3CDTF">2008-01-16T19:15:47Z</dcterms:created>
  <dcterms:modified xsi:type="dcterms:W3CDTF">2023-05-28T17:57:15Z</dcterms:modified>
</cp:coreProperties>
</file>