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34"/>
  </p:notesMasterIdLst>
  <p:sldIdLst>
    <p:sldId id="305" r:id="rId3"/>
    <p:sldId id="374" r:id="rId4"/>
    <p:sldId id="454" r:id="rId5"/>
    <p:sldId id="373" r:id="rId6"/>
    <p:sldId id="448" r:id="rId7"/>
    <p:sldId id="471" r:id="rId8"/>
    <p:sldId id="455" r:id="rId9"/>
    <p:sldId id="472" r:id="rId10"/>
    <p:sldId id="456" r:id="rId11"/>
    <p:sldId id="473" r:id="rId12"/>
    <p:sldId id="474" r:id="rId13"/>
    <p:sldId id="479" r:id="rId14"/>
    <p:sldId id="458" r:id="rId15"/>
    <p:sldId id="477" r:id="rId16"/>
    <p:sldId id="459" r:id="rId17"/>
    <p:sldId id="449" r:id="rId18"/>
    <p:sldId id="460" r:id="rId19"/>
    <p:sldId id="461" r:id="rId20"/>
    <p:sldId id="462" r:id="rId21"/>
    <p:sldId id="463" r:id="rId22"/>
    <p:sldId id="464" r:id="rId23"/>
    <p:sldId id="465" r:id="rId24"/>
    <p:sldId id="429" r:id="rId25"/>
    <p:sldId id="466" r:id="rId26"/>
    <p:sldId id="467" r:id="rId27"/>
    <p:sldId id="468" r:id="rId28"/>
    <p:sldId id="451" r:id="rId29"/>
    <p:sldId id="478" r:id="rId30"/>
    <p:sldId id="469" r:id="rId31"/>
    <p:sldId id="470" r:id="rId32"/>
    <p:sldId id="453"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CC"/>
    <a:srgbClr val="CCFFFF"/>
    <a:srgbClr val="FFFFCC"/>
    <a:srgbClr val="CCECFF"/>
    <a:srgbClr val="800000"/>
    <a:srgbClr val="CC0066"/>
    <a:srgbClr val="777777"/>
    <a:srgbClr val="96969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71232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65112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4290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20130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30788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2951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63501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8190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34385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964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41276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99060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061804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17169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792610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591757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2962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88027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506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87029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03989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80788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24164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66290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95503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FF"/>
                </a:solidFill>
                <a:effectLst/>
                <a:uLnTx/>
                <a:uFillTx/>
                <a:latin typeface="Arial"/>
                <a:ea typeface="+mn-ea"/>
                <a:cs typeface="+mn-cs"/>
              </a:rPr>
              <a:t>Saving Faith</a:t>
            </a:r>
            <a:endParaRPr kumimoji="0" lang="en-US" sz="30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85800"/>
          </a:xfrm>
        </p:spPr>
        <p:txBody>
          <a:bodyPr/>
          <a:lstStyle/>
          <a:p>
            <a:r>
              <a:rPr lang="en-US" altLang="en-US" sz="3400" dirty="0">
                <a:solidFill>
                  <a:schemeClr val="bg1"/>
                </a:solidFill>
              </a:rPr>
              <a:t>Applied – Noah’s salvation</a:t>
            </a:r>
          </a:p>
        </p:txBody>
      </p:sp>
      <p:sp>
        <p:nvSpPr>
          <p:cNvPr id="3075" name="Rectangle 3"/>
          <p:cNvSpPr>
            <a:spLocks noGrp="1" noChangeArrowheads="1"/>
          </p:cNvSpPr>
          <p:nvPr>
            <p:ph type="body" idx="1"/>
          </p:nvPr>
        </p:nvSpPr>
        <p:spPr>
          <a:xfrm>
            <a:off x="371573" y="685800"/>
            <a:ext cx="8418944" cy="5791200"/>
          </a:xfrm>
        </p:spPr>
        <p:txBody>
          <a:bodyPr/>
          <a:lstStyle/>
          <a:p>
            <a:pPr marL="227013" indent="-227013">
              <a:spcAft>
                <a:spcPts val="600"/>
              </a:spcAft>
            </a:pPr>
            <a:r>
              <a:rPr lang="en-US" altLang="en-US" sz="3000" dirty="0">
                <a:solidFill>
                  <a:schemeClr val="bg1"/>
                </a:solidFill>
              </a:rPr>
              <a:t>Gn.6:8, </a:t>
            </a:r>
            <a:r>
              <a:rPr lang="en-US" altLang="en-US" sz="3000" dirty="0">
                <a:solidFill>
                  <a:srgbClr val="CCFFFF"/>
                </a:solidFill>
              </a:rPr>
              <a:t>grace:</a:t>
            </a:r>
            <a:r>
              <a:rPr lang="en-US" altLang="en-US" sz="3000" dirty="0">
                <a:solidFill>
                  <a:schemeClr val="bg1"/>
                </a:solidFill>
              </a:rPr>
              <a:t>  </a:t>
            </a:r>
            <a:r>
              <a:rPr lang="en-US" altLang="en-US" sz="3000" dirty="0">
                <a:solidFill>
                  <a:srgbClr val="FFFFCC"/>
                </a:solidFill>
              </a:rPr>
              <a:t>But Noah found </a:t>
            </a:r>
            <a:r>
              <a:rPr lang="en-US" altLang="en-US" sz="3000" u="sng" dirty="0">
                <a:solidFill>
                  <a:srgbClr val="FFFFCC"/>
                </a:solidFill>
              </a:rPr>
              <a:t>grace</a:t>
            </a:r>
            <a:r>
              <a:rPr lang="en-US" altLang="en-US" sz="3000" dirty="0">
                <a:solidFill>
                  <a:srgbClr val="FFFFCC"/>
                </a:solidFill>
              </a:rPr>
              <a:t> in the eyes of the L</a:t>
            </a:r>
            <a:r>
              <a:rPr lang="en-US" altLang="en-US" sz="2600" dirty="0">
                <a:solidFill>
                  <a:srgbClr val="FFFFCC"/>
                </a:solidFill>
              </a:rPr>
              <a:t>ORD</a:t>
            </a:r>
          </a:p>
          <a:p>
            <a:pPr marL="227013" indent="-227013">
              <a:spcAft>
                <a:spcPts val="600"/>
              </a:spcAft>
            </a:pPr>
            <a:r>
              <a:rPr lang="en-US" altLang="en-US" sz="3000" dirty="0">
                <a:solidFill>
                  <a:schemeClr val="bg1"/>
                </a:solidFill>
              </a:rPr>
              <a:t>Hb.11:7, </a:t>
            </a:r>
            <a:r>
              <a:rPr lang="en-US" altLang="en-US" sz="3000" dirty="0">
                <a:solidFill>
                  <a:srgbClr val="CCFFFF"/>
                </a:solidFill>
              </a:rPr>
              <a:t>faith: </a:t>
            </a:r>
            <a:r>
              <a:rPr lang="en-US" altLang="en-US" sz="3000" dirty="0">
                <a:solidFill>
                  <a:schemeClr val="bg1"/>
                </a:solidFill>
              </a:rPr>
              <a:t> </a:t>
            </a:r>
            <a:r>
              <a:rPr lang="en-US" altLang="en-US" sz="3000" dirty="0">
                <a:solidFill>
                  <a:srgbClr val="FFFFCC"/>
                </a:solidFill>
              </a:rPr>
              <a:t>By </a:t>
            </a:r>
            <a:r>
              <a:rPr lang="en-US" altLang="en-US" sz="3000" u="sng" dirty="0">
                <a:solidFill>
                  <a:srgbClr val="FFFFCC"/>
                </a:solidFill>
              </a:rPr>
              <a:t>faith</a:t>
            </a:r>
            <a:r>
              <a:rPr lang="en-US" altLang="en-US" sz="3000" dirty="0">
                <a:solidFill>
                  <a:srgbClr val="FFFFCC"/>
                </a:solidFill>
              </a:rPr>
              <a:t> Noah, being divinely warned of things not yet seen, moved with godly fear, prepared an ark for the saving of his household, by which he condemned the world and became heir of the righteousness which is according to faith</a:t>
            </a:r>
          </a:p>
          <a:p>
            <a:pPr marL="227013" indent="-227013">
              <a:spcAft>
                <a:spcPts val="0"/>
              </a:spcAft>
            </a:pPr>
            <a:r>
              <a:rPr lang="en-US" altLang="en-US" sz="3000" dirty="0">
                <a:solidFill>
                  <a:schemeClr val="bg1"/>
                </a:solidFill>
              </a:rPr>
              <a:t>1 Pt.3:20, </a:t>
            </a:r>
            <a:r>
              <a:rPr lang="en-US" altLang="en-US" sz="3000" dirty="0">
                <a:solidFill>
                  <a:srgbClr val="CCFFFF"/>
                </a:solidFill>
              </a:rPr>
              <a:t>water:</a:t>
            </a:r>
            <a:r>
              <a:rPr lang="en-US" altLang="en-US" sz="3000" dirty="0">
                <a:solidFill>
                  <a:schemeClr val="bg1"/>
                </a:solidFill>
              </a:rPr>
              <a:t> </a:t>
            </a:r>
            <a:r>
              <a:rPr lang="en-US" altLang="en-US" sz="3000" dirty="0">
                <a:solidFill>
                  <a:srgbClr val="FFFFCC"/>
                </a:solidFill>
              </a:rPr>
              <a:t>when once the Divine </a:t>
            </a:r>
            <a:r>
              <a:rPr lang="en-US" altLang="en-US" sz="3000" dirty="0" err="1">
                <a:solidFill>
                  <a:srgbClr val="FFFFCC"/>
                </a:solidFill>
              </a:rPr>
              <a:t>longsuf-fering</a:t>
            </a:r>
            <a:r>
              <a:rPr lang="en-US" altLang="en-US" sz="3000" dirty="0">
                <a:solidFill>
                  <a:srgbClr val="FFFFCC"/>
                </a:solidFill>
              </a:rPr>
              <a:t> waited in the days of Noah, while the ark was being prepared, in which a few, that is, eight souls, were saved through </a:t>
            </a:r>
            <a:r>
              <a:rPr lang="en-US" altLang="en-US" sz="3000" u="sng" dirty="0">
                <a:solidFill>
                  <a:srgbClr val="FFFFCC"/>
                </a:solidFill>
              </a:rPr>
              <a:t>water</a:t>
            </a:r>
            <a:r>
              <a:rPr lang="en-US" altLang="en-US" sz="3000" dirty="0">
                <a:solidFill>
                  <a:srgbClr val="FFFFCC"/>
                </a:solidFill>
              </a:rPr>
              <a:t>.</a:t>
            </a:r>
          </a:p>
          <a:p>
            <a:pPr marL="457200" lvl="1" indent="0">
              <a:spcAft>
                <a:spcPts val="0"/>
              </a:spcAft>
              <a:buNone/>
            </a:pPr>
            <a:endParaRPr lang="en-US" altLang="en-US" sz="3100" dirty="0">
              <a:solidFill>
                <a:schemeClr val="bg1"/>
              </a:solidFill>
            </a:endParaRPr>
          </a:p>
          <a:p>
            <a:pPr lvl="1">
              <a:spcAft>
                <a:spcPts val="0"/>
              </a:spcAft>
            </a:pPr>
            <a:endParaRPr lang="en-US" altLang="en-US" sz="3100" dirty="0">
              <a:solidFill>
                <a:schemeClr val="bg1"/>
              </a:solidFill>
            </a:endParaRPr>
          </a:p>
        </p:txBody>
      </p:sp>
    </p:spTree>
    <p:extLst>
      <p:ext uri="{BB962C8B-B14F-4D97-AF65-F5344CB8AC3E}">
        <p14:creationId xmlns:p14="http://schemas.microsoft.com/office/powerpoint/2010/main" val="317913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85800"/>
          </a:xfrm>
        </p:spPr>
        <p:txBody>
          <a:bodyPr/>
          <a:lstStyle/>
          <a:p>
            <a:r>
              <a:rPr lang="en-US" altLang="en-US" sz="3400" dirty="0">
                <a:solidFill>
                  <a:schemeClr val="bg1"/>
                </a:solidFill>
              </a:rPr>
              <a:t>Applied – Noah’s salvation</a:t>
            </a:r>
          </a:p>
        </p:txBody>
      </p:sp>
      <p:sp>
        <p:nvSpPr>
          <p:cNvPr id="3075" name="Rectangle 3"/>
          <p:cNvSpPr>
            <a:spLocks noGrp="1" noChangeArrowheads="1"/>
          </p:cNvSpPr>
          <p:nvPr>
            <p:ph type="body" idx="1"/>
          </p:nvPr>
        </p:nvSpPr>
        <p:spPr>
          <a:xfrm>
            <a:off x="371573" y="685800"/>
            <a:ext cx="8418944" cy="5791200"/>
          </a:xfrm>
        </p:spPr>
        <p:txBody>
          <a:bodyPr/>
          <a:lstStyle/>
          <a:p>
            <a:pPr marL="227013" indent="-227013">
              <a:spcAft>
                <a:spcPts val="0"/>
              </a:spcAft>
            </a:pPr>
            <a:r>
              <a:rPr lang="en-US" altLang="en-US" sz="3000" dirty="0">
                <a:solidFill>
                  <a:schemeClr val="bg1"/>
                </a:solidFill>
              </a:rPr>
              <a:t>1 Pt.3:21, </a:t>
            </a:r>
            <a:r>
              <a:rPr lang="en-US" altLang="en-US" sz="3000" dirty="0">
                <a:solidFill>
                  <a:srgbClr val="FFFFCC"/>
                </a:solidFill>
              </a:rPr>
              <a:t>There is also an </a:t>
            </a:r>
            <a:r>
              <a:rPr lang="en-US" altLang="en-US" sz="3000" u="sng" dirty="0">
                <a:solidFill>
                  <a:srgbClr val="FFFFCC"/>
                </a:solidFill>
              </a:rPr>
              <a:t>antitype</a:t>
            </a:r>
            <a:r>
              <a:rPr lang="en-US" altLang="en-US" sz="3000" dirty="0">
                <a:solidFill>
                  <a:srgbClr val="FFFFCC"/>
                </a:solidFill>
              </a:rPr>
              <a:t> which now </a:t>
            </a:r>
            <a:r>
              <a:rPr lang="en-US" altLang="en-US" sz="3000" u="sng" dirty="0">
                <a:solidFill>
                  <a:srgbClr val="FFFFCC"/>
                </a:solidFill>
              </a:rPr>
              <a:t>saves</a:t>
            </a:r>
            <a:r>
              <a:rPr lang="en-US" altLang="en-US" sz="3000" dirty="0">
                <a:solidFill>
                  <a:srgbClr val="FFFFCC"/>
                </a:solidFill>
              </a:rPr>
              <a:t> </a:t>
            </a:r>
            <a:r>
              <a:rPr lang="en-US" altLang="en-US" sz="3000" u="sng" dirty="0">
                <a:solidFill>
                  <a:srgbClr val="FFFFCC"/>
                </a:solidFill>
              </a:rPr>
              <a:t>us</a:t>
            </a:r>
            <a:r>
              <a:rPr lang="en-US" altLang="en-US" sz="3000" dirty="0">
                <a:solidFill>
                  <a:srgbClr val="FFFFCC"/>
                </a:solidFill>
              </a:rPr>
              <a:t>—</a:t>
            </a:r>
            <a:r>
              <a:rPr lang="en-US" altLang="en-US" sz="3000" u="sng" dirty="0">
                <a:solidFill>
                  <a:srgbClr val="FFFFCC"/>
                </a:solidFill>
              </a:rPr>
              <a:t>baptism</a:t>
            </a:r>
            <a:r>
              <a:rPr lang="en-US" altLang="en-US" sz="3000" dirty="0">
                <a:solidFill>
                  <a:srgbClr val="FFFFCC"/>
                </a:solidFill>
              </a:rPr>
              <a:t> (not the removal of the filth of the flesh, but the answer of a good con-science toward God), through the resurrection of Jesus Christ.  </a:t>
            </a:r>
          </a:p>
          <a:p>
            <a:pPr marL="227013" indent="-227013">
              <a:spcAft>
                <a:spcPts val="0"/>
              </a:spcAft>
            </a:pPr>
            <a:r>
              <a:rPr lang="en-US" altLang="en-US" sz="3000" dirty="0">
                <a:solidFill>
                  <a:schemeClr val="bg1"/>
                </a:solidFill>
              </a:rPr>
              <a:t>“Water was the means of destroying all the rest; that same water was the means for floating the ark with its eight souls. …This is one of the passages which directly says that baptism ‘saves’” </a:t>
            </a:r>
            <a:r>
              <a:rPr lang="en-US" altLang="en-US" sz="2000" dirty="0">
                <a:solidFill>
                  <a:schemeClr val="bg1"/>
                </a:solidFill>
              </a:rPr>
              <a:t>– Lenski, 170f.</a:t>
            </a:r>
            <a:endParaRPr lang="en-US" altLang="en-US" sz="3000" dirty="0">
              <a:solidFill>
                <a:schemeClr val="bg1"/>
              </a:solidFill>
            </a:endParaRPr>
          </a:p>
        </p:txBody>
      </p:sp>
    </p:spTree>
    <p:extLst>
      <p:ext uri="{BB962C8B-B14F-4D97-AF65-F5344CB8AC3E}">
        <p14:creationId xmlns:p14="http://schemas.microsoft.com/office/powerpoint/2010/main" val="219157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85800"/>
          </a:xfrm>
        </p:spPr>
        <p:txBody>
          <a:bodyPr/>
          <a:lstStyle/>
          <a:p>
            <a:r>
              <a:rPr lang="en-US" altLang="en-US" sz="3400" dirty="0">
                <a:solidFill>
                  <a:srgbClr val="FFFF00"/>
                </a:solidFill>
              </a:rPr>
              <a:t>Applied</a:t>
            </a:r>
          </a:p>
        </p:txBody>
      </p:sp>
      <p:sp>
        <p:nvSpPr>
          <p:cNvPr id="3075" name="Rectangle 3"/>
          <p:cNvSpPr>
            <a:spLocks noGrp="1" noChangeArrowheads="1"/>
          </p:cNvSpPr>
          <p:nvPr>
            <p:ph type="body" idx="1"/>
          </p:nvPr>
        </p:nvSpPr>
        <p:spPr>
          <a:xfrm>
            <a:off x="371573" y="685800"/>
            <a:ext cx="8418944" cy="5791200"/>
          </a:xfrm>
        </p:spPr>
        <p:txBody>
          <a:bodyPr/>
          <a:lstStyle/>
          <a:p>
            <a:pPr>
              <a:spcAft>
                <a:spcPts val="0"/>
              </a:spcAft>
            </a:pPr>
            <a:r>
              <a:rPr lang="en-US" altLang="en-US" sz="3000" dirty="0">
                <a:solidFill>
                  <a:schemeClr val="bg1"/>
                </a:solidFill>
              </a:rPr>
              <a:t>Ep.2:8, by grace, saved, through faith, </a:t>
            </a:r>
            <a:r>
              <a:rPr lang="en-US" altLang="en-US" sz="3000" i="1" dirty="0">
                <a:solidFill>
                  <a:schemeClr val="bg1"/>
                </a:solidFill>
              </a:rPr>
              <a:t>that </a:t>
            </a:r>
            <a:r>
              <a:rPr lang="en-US" altLang="en-US" sz="3000" dirty="0">
                <a:solidFill>
                  <a:schemeClr val="bg1"/>
                </a:solidFill>
              </a:rPr>
              <a:t>not of yourselves</a:t>
            </a:r>
          </a:p>
          <a:p>
            <a:pPr lvl="1">
              <a:spcAft>
                <a:spcPts val="0"/>
              </a:spcAft>
            </a:pPr>
            <a:r>
              <a:rPr lang="en-US" altLang="en-US" sz="3000" dirty="0">
                <a:solidFill>
                  <a:schemeClr val="bg1"/>
                </a:solidFill>
              </a:rPr>
              <a:t>ATR: ‘Grace is God’s part, faith ours.’  </a:t>
            </a:r>
          </a:p>
          <a:p>
            <a:pPr lvl="1">
              <a:spcAft>
                <a:spcPts val="0"/>
              </a:spcAft>
            </a:pPr>
            <a:r>
              <a:rPr lang="en-US" altLang="en-US" sz="3000" dirty="0">
                <a:solidFill>
                  <a:schemeClr val="bg1"/>
                </a:solidFill>
              </a:rPr>
              <a:t>Ep.5:25-26, Washing…Water…Word</a:t>
            </a:r>
          </a:p>
          <a:p>
            <a:pPr lvl="1">
              <a:spcAft>
                <a:spcPts val="0"/>
              </a:spcAft>
            </a:pPr>
            <a:r>
              <a:rPr lang="en-US" altLang="en-US" sz="3000" dirty="0">
                <a:solidFill>
                  <a:schemeClr val="bg1"/>
                </a:solidFill>
              </a:rPr>
              <a:t>What </a:t>
            </a:r>
            <a:r>
              <a:rPr lang="en-US" altLang="en-US" sz="3000" dirty="0">
                <a:solidFill>
                  <a:srgbClr val="CCECFF"/>
                </a:solidFill>
              </a:rPr>
              <a:t>W</a:t>
            </a:r>
            <a:r>
              <a:rPr lang="en-US" altLang="en-US" sz="3000" dirty="0">
                <a:solidFill>
                  <a:schemeClr val="bg1"/>
                </a:solidFill>
              </a:rPr>
              <a:t>ord connects to </a:t>
            </a:r>
            <a:r>
              <a:rPr lang="en-US" altLang="en-US" sz="3000" dirty="0">
                <a:solidFill>
                  <a:srgbClr val="CCECFF"/>
                </a:solidFill>
              </a:rPr>
              <a:t>W</a:t>
            </a:r>
            <a:r>
              <a:rPr lang="en-US" altLang="en-US" sz="3000" dirty="0">
                <a:solidFill>
                  <a:schemeClr val="bg1"/>
                </a:solidFill>
              </a:rPr>
              <a:t>ashing of </a:t>
            </a:r>
            <a:r>
              <a:rPr lang="en-US" altLang="en-US" sz="3000" dirty="0">
                <a:solidFill>
                  <a:srgbClr val="CCECFF"/>
                </a:solidFill>
              </a:rPr>
              <a:t>W</a:t>
            </a:r>
            <a:r>
              <a:rPr lang="en-US" altLang="en-US" sz="3000" dirty="0">
                <a:solidFill>
                  <a:schemeClr val="bg1"/>
                </a:solidFill>
              </a:rPr>
              <a:t>ater?</a:t>
            </a:r>
          </a:p>
          <a:p>
            <a:pPr lvl="2">
              <a:spcAft>
                <a:spcPts val="0"/>
              </a:spcAft>
            </a:pPr>
            <a:r>
              <a:rPr lang="en-US" altLang="en-US" sz="3000" dirty="0">
                <a:solidFill>
                  <a:schemeClr val="bg1">
                    <a:lumMod val="75000"/>
                  </a:schemeClr>
                </a:solidFill>
              </a:rPr>
              <a:t>Baptism.  Ac.22:16</a:t>
            </a:r>
          </a:p>
          <a:p>
            <a:pPr lvl="2">
              <a:spcAft>
                <a:spcPts val="0"/>
              </a:spcAft>
            </a:pPr>
            <a:r>
              <a:rPr lang="en-US" altLang="en-US" sz="3000" dirty="0">
                <a:solidFill>
                  <a:schemeClr val="bg1">
                    <a:lumMod val="75000"/>
                  </a:schemeClr>
                </a:solidFill>
              </a:rPr>
              <a:t>Drowning man…</a:t>
            </a:r>
          </a:p>
          <a:p>
            <a:pPr lvl="2">
              <a:spcAft>
                <a:spcPts val="0"/>
              </a:spcAft>
            </a:pPr>
            <a:r>
              <a:rPr lang="en-US" altLang="en-US" sz="3000" dirty="0">
                <a:solidFill>
                  <a:schemeClr val="bg1">
                    <a:lumMod val="75000"/>
                  </a:schemeClr>
                </a:solidFill>
              </a:rPr>
              <a:t>Noah</a:t>
            </a:r>
          </a:p>
          <a:p>
            <a:pPr lvl="2">
              <a:spcAft>
                <a:spcPts val="0"/>
              </a:spcAft>
            </a:pPr>
            <a:r>
              <a:rPr lang="en-US" altLang="en-US" sz="3000" dirty="0">
                <a:solidFill>
                  <a:schemeClr val="bg1"/>
                </a:solidFill>
              </a:rPr>
              <a:t>Naaman, 2 K.5</a:t>
            </a:r>
          </a:p>
          <a:p>
            <a:pPr marL="457200" lvl="1" indent="0">
              <a:spcAft>
                <a:spcPts val="0"/>
              </a:spcAft>
              <a:buNone/>
            </a:pPr>
            <a:endParaRPr lang="en-US" altLang="en-US" sz="3100" dirty="0">
              <a:solidFill>
                <a:schemeClr val="bg1"/>
              </a:solidFill>
            </a:endParaRPr>
          </a:p>
          <a:p>
            <a:pPr lvl="1">
              <a:spcAft>
                <a:spcPts val="0"/>
              </a:spcAft>
            </a:pPr>
            <a:endParaRPr lang="en-US" altLang="en-US" sz="3100" dirty="0">
              <a:solidFill>
                <a:schemeClr val="bg1"/>
              </a:solidFill>
            </a:endParaRPr>
          </a:p>
        </p:txBody>
      </p:sp>
    </p:spTree>
    <p:extLst>
      <p:ext uri="{BB962C8B-B14F-4D97-AF65-F5344CB8AC3E}">
        <p14:creationId xmlns:p14="http://schemas.microsoft.com/office/powerpoint/2010/main" val="1437666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62000"/>
          </a:xfrm>
        </p:spPr>
        <p:txBody>
          <a:bodyPr/>
          <a:lstStyle/>
          <a:p>
            <a:r>
              <a:rPr lang="en-US" altLang="en-US" sz="3400" dirty="0">
                <a:solidFill>
                  <a:srgbClr val="FFFF00"/>
                </a:solidFill>
              </a:rPr>
              <a:t>Salvation Applied</a:t>
            </a:r>
          </a:p>
        </p:txBody>
      </p:sp>
      <p:sp>
        <p:nvSpPr>
          <p:cNvPr id="3075" name="Rectangle 3"/>
          <p:cNvSpPr>
            <a:spLocks noGrp="1" noChangeArrowheads="1"/>
          </p:cNvSpPr>
          <p:nvPr>
            <p:ph type="body" idx="1"/>
          </p:nvPr>
        </p:nvSpPr>
        <p:spPr>
          <a:xfrm>
            <a:off x="371573" y="762000"/>
            <a:ext cx="8418944" cy="5791200"/>
          </a:xfrm>
        </p:spPr>
        <p:txBody>
          <a:bodyPr/>
          <a:lstStyle/>
          <a:p>
            <a:pPr>
              <a:spcAft>
                <a:spcPts val="0"/>
              </a:spcAft>
            </a:pPr>
            <a:r>
              <a:rPr lang="en-US" altLang="en-US" sz="3100" dirty="0">
                <a:solidFill>
                  <a:schemeClr val="bg1"/>
                </a:solidFill>
              </a:rPr>
              <a:t>Naaman and leprosy:  2 K.5</a:t>
            </a:r>
          </a:p>
          <a:p>
            <a:pPr lvl="1">
              <a:spcAft>
                <a:spcPts val="0"/>
              </a:spcAft>
            </a:pPr>
            <a:r>
              <a:rPr lang="en-US" altLang="en-US" sz="3100" dirty="0">
                <a:solidFill>
                  <a:schemeClr val="bg1"/>
                </a:solidFill>
              </a:rPr>
              <a:t>girl, prophet, instructions, river, dipping, seven times, etc.</a:t>
            </a:r>
          </a:p>
          <a:p>
            <a:pPr>
              <a:spcAft>
                <a:spcPts val="300"/>
              </a:spcAft>
            </a:pPr>
            <a:r>
              <a:rPr lang="en-US" altLang="en-US" sz="3100" dirty="0">
                <a:solidFill>
                  <a:schemeClr val="bg1"/>
                </a:solidFill>
              </a:rPr>
              <a:t>Though Naaman did his part (faith), it was salvation by grace . . .</a:t>
            </a:r>
          </a:p>
          <a:p>
            <a:pPr lvl="2">
              <a:spcAft>
                <a:spcPts val="300"/>
              </a:spcAft>
            </a:pPr>
            <a:r>
              <a:rPr lang="en-US" altLang="en-US" sz="3100" dirty="0">
                <a:solidFill>
                  <a:schemeClr val="bg1"/>
                </a:solidFill>
              </a:rPr>
              <a:t>Naaman earned nothing</a:t>
            </a:r>
          </a:p>
          <a:p>
            <a:pPr lvl="2">
              <a:spcAft>
                <a:spcPts val="0"/>
              </a:spcAft>
            </a:pPr>
            <a:r>
              <a:rPr lang="en-US" altLang="en-US" sz="3100" dirty="0">
                <a:solidFill>
                  <a:schemeClr val="bg1"/>
                </a:solidFill>
              </a:rPr>
              <a:t>Praised God for his cure</a:t>
            </a:r>
          </a:p>
          <a:p>
            <a:pPr marL="914400" lvl="2" indent="-169863">
              <a:spcBef>
                <a:spcPts val="2400"/>
              </a:spcBef>
              <a:spcAft>
                <a:spcPts val="0"/>
              </a:spcAft>
              <a:buNone/>
            </a:pPr>
            <a:r>
              <a:rPr lang="en-US" altLang="en-US" sz="2700" dirty="0">
                <a:solidFill>
                  <a:schemeClr val="bg1"/>
                </a:solidFill>
              </a:rPr>
              <a:t> </a:t>
            </a:r>
          </a:p>
        </p:txBody>
      </p:sp>
    </p:spTree>
    <p:extLst>
      <p:ext uri="{BB962C8B-B14F-4D97-AF65-F5344CB8AC3E}">
        <p14:creationId xmlns:p14="http://schemas.microsoft.com/office/powerpoint/2010/main" val="94287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85800"/>
          </a:xfrm>
        </p:spPr>
        <p:txBody>
          <a:bodyPr/>
          <a:lstStyle/>
          <a:p>
            <a:r>
              <a:rPr lang="en-US" altLang="en-US" sz="3400" dirty="0">
                <a:solidFill>
                  <a:srgbClr val="FFFF00"/>
                </a:solidFill>
              </a:rPr>
              <a:t>Applied</a:t>
            </a:r>
          </a:p>
        </p:txBody>
      </p:sp>
      <p:sp>
        <p:nvSpPr>
          <p:cNvPr id="3075" name="Rectangle 3"/>
          <p:cNvSpPr>
            <a:spLocks noGrp="1" noChangeArrowheads="1"/>
          </p:cNvSpPr>
          <p:nvPr>
            <p:ph type="body" idx="1"/>
          </p:nvPr>
        </p:nvSpPr>
        <p:spPr>
          <a:xfrm>
            <a:off x="371573" y="685800"/>
            <a:ext cx="8418944" cy="5791200"/>
          </a:xfrm>
        </p:spPr>
        <p:txBody>
          <a:bodyPr/>
          <a:lstStyle/>
          <a:p>
            <a:pPr>
              <a:spcAft>
                <a:spcPts val="0"/>
              </a:spcAft>
            </a:pPr>
            <a:r>
              <a:rPr lang="en-US" altLang="en-US" sz="3000" dirty="0">
                <a:solidFill>
                  <a:schemeClr val="bg1"/>
                </a:solidFill>
              </a:rPr>
              <a:t>Ep.2:8, by grace, saved, through faith, </a:t>
            </a:r>
            <a:r>
              <a:rPr lang="en-US" altLang="en-US" sz="3000" i="1" dirty="0">
                <a:solidFill>
                  <a:schemeClr val="bg1"/>
                </a:solidFill>
              </a:rPr>
              <a:t>that </a:t>
            </a:r>
            <a:r>
              <a:rPr lang="en-US" altLang="en-US" sz="3000" dirty="0">
                <a:solidFill>
                  <a:schemeClr val="bg1"/>
                </a:solidFill>
              </a:rPr>
              <a:t>not of yourselves</a:t>
            </a:r>
          </a:p>
          <a:p>
            <a:pPr lvl="1">
              <a:spcAft>
                <a:spcPts val="0"/>
              </a:spcAft>
            </a:pPr>
            <a:r>
              <a:rPr lang="en-US" altLang="en-US" sz="3000" dirty="0">
                <a:solidFill>
                  <a:schemeClr val="bg1"/>
                </a:solidFill>
              </a:rPr>
              <a:t>ATR: ‘Grace is God’s part, faith ours.  </a:t>
            </a:r>
          </a:p>
          <a:p>
            <a:pPr lvl="1">
              <a:spcAft>
                <a:spcPts val="0"/>
              </a:spcAft>
            </a:pPr>
            <a:r>
              <a:rPr lang="en-US" altLang="en-US" sz="3000" dirty="0">
                <a:solidFill>
                  <a:schemeClr val="bg1"/>
                </a:solidFill>
              </a:rPr>
              <a:t>Ep.5:25-26, Washing…Water…Word</a:t>
            </a:r>
          </a:p>
          <a:p>
            <a:pPr lvl="1">
              <a:spcAft>
                <a:spcPts val="0"/>
              </a:spcAft>
            </a:pPr>
            <a:r>
              <a:rPr lang="en-US" altLang="en-US" sz="3000" dirty="0">
                <a:solidFill>
                  <a:schemeClr val="bg1"/>
                </a:solidFill>
              </a:rPr>
              <a:t>What </a:t>
            </a:r>
            <a:r>
              <a:rPr lang="en-US" altLang="en-US" sz="3000" dirty="0">
                <a:solidFill>
                  <a:srgbClr val="CCECFF"/>
                </a:solidFill>
              </a:rPr>
              <a:t>W</a:t>
            </a:r>
            <a:r>
              <a:rPr lang="en-US" altLang="en-US" sz="3000" dirty="0">
                <a:solidFill>
                  <a:schemeClr val="bg1"/>
                </a:solidFill>
              </a:rPr>
              <a:t>ord connects to </a:t>
            </a:r>
            <a:r>
              <a:rPr lang="en-US" altLang="en-US" sz="3000" dirty="0">
                <a:solidFill>
                  <a:srgbClr val="CCECFF"/>
                </a:solidFill>
              </a:rPr>
              <a:t>W</a:t>
            </a:r>
            <a:r>
              <a:rPr lang="en-US" altLang="en-US" sz="3000" dirty="0">
                <a:solidFill>
                  <a:schemeClr val="bg1"/>
                </a:solidFill>
              </a:rPr>
              <a:t>ashing of </a:t>
            </a:r>
            <a:r>
              <a:rPr lang="en-US" altLang="en-US" sz="3000" dirty="0">
                <a:solidFill>
                  <a:srgbClr val="CCECFF"/>
                </a:solidFill>
              </a:rPr>
              <a:t>W</a:t>
            </a:r>
            <a:r>
              <a:rPr lang="en-US" altLang="en-US" sz="3000" dirty="0">
                <a:solidFill>
                  <a:schemeClr val="bg1"/>
                </a:solidFill>
              </a:rPr>
              <a:t>ater?</a:t>
            </a:r>
          </a:p>
          <a:p>
            <a:pPr lvl="2">
              <a:spcBef>
                <a:spcPts val="0"/>
              </a:spcBef>
              <a:spcAft>
                <a:spcPts val="0"/>
              </a:spcAft>
            </a:pPr>
            <a:r>
              <a:rPr lang="en-US" altLang="en-US" sz="3000" dirty="0">
                <a:solidFill>
                  <a:schemeClr val="bg1">
                    <a:lumMod val="75000"/>
                  </a:schemeClr>
                </a:solidFill>
              </a:rPr>
              <a:t>Baptism.  Ac.22:16</a:t>
            </a:r>
          </a:p>
          <a:p>
            <a:pPr lvl="2">
              <a:spcBef>
                <a:spcPts val="0"/>
              </a:spcBef>
              <a:spcAft>
                <a:spcPts val="0"/>
              </a:spcAft>
            </a:pPr>
            <a:r>
              <a:rPr lang="en-US" altLang="en-US" sz="3000" dirty="0">
                <a:solidFill>
                  <a:schemeClr val="bg1">
                    <a:lumMod val="75000"/>
                  </a:schemeClr>
                </a:solidFill>
              </a:rPr>
              <a:t>Drowning man…</a:t>
            </a:r>
          </a:p>
          <a:p>
            <a:pPr lvl="2">
              <a:spcBef>
                <a:spcPts val="0"/>
              </a:spcBef>
              <a:spcAft>
                <a:spcPts val="0"/>
              </a:spcAft>
            </a:pPr>
            <a:r>
              <a:rPr lang="en-US" altLang="en-US" sz="3000" dirty="0">
                <a:solidFill>
                  <a:schemeClr val="bg1">
                    <a:lumMod val="75000"/>
                  </a:schemeClr>
                </a:solidFill>
              </a:rPr>
              <a:t>Noah</a:t>
            </a:r>
          </a:p>
          <a:p>
            <a:pPr lvl="2">
              <a:spcBef>
                <a:spcPts val="0"/>
              </a:spcBef>
              <a:spcAft>
                <a:spcPts val="0"/>
              </a:spcAft>
            </a:pPr>
            <a:r>
              <a:rPr lang="en-US" altLang="en-US" sz="3000" dirty="0">
                <a:solidFill>
                  <a:schemeClr val="bg1">
                    <a:lumMod val="75000"/>
                  </a:schemeClr>
                </a:solidFill>
              </a:rPr>
              <a:t>Naaman, 2 K.5</a:t>
            </a:r>
          </a:p>
          <a:p>
            <a:pPr lvl="2">
              <a:spcBef>
                <a:spcPts val="600"/>
              </a:spcBef>
              <a:spcAft>
                <a:spcPts val="0"/>
              </a:spcAft>
            </a:pPr>
            <a:r>
              <a:rPr lang="en-US" altLang="en-US" sz="3000" dirty="0">
                <a:solidFill>
                  <a:schemeClr val="bg1"/>
                </a:solidFill>
              </a:rPr>
              <a:t>Blind man, Jn.9:…5-7, 11</a:t>
            </a:r>
          </a:p>
          <a:p>
            <a:pPr lvl="3">
              <a:spcBef>
                <a:spcPts val="0"/>
              </a:spcBef>
              <a:spcAft>
                <a:spcPts val="0"/>
              </a:spcAft>
            </a:pPr>
            <a:r>
              <a:rPr lang="en-US" altLang="en-US" sz="3000" dirty="0">
                <a:solidFill>
                  <a:schemeClr val="bg1"/>
                </a:solidFill>
              </a:rPr>
              <a:t>Spit, clay, going, washing, Siloam</a:t>
            </a:r>
          </a:p>
          <a:p>
            <a:pPr marL="457200" lvl="1" indent="0">
              <a:spcAft>
                <a:spcPts val="0"/>
              </a:spcAft>
              <a:buNone/>
            </a:pPr>
            <a:endParaRPr lang="en-US" altLang="en-US" sz="3100" dirty="0">
              <a:solidFill>
                <a:schemeClr val="bg1"/>
              </a:solidFill>
            </a:endParaRPr>
          </a:p>
          <a:p>
            <a:pPr lvl="1">
              <a:spcAft>
                <a:spcPts val="0"/>
              </a:spcAft>
            </a:pPr>
            <a:endParaRPr lang="en-US" altLang="en-US" sz="3100" dirty="0">
              <a:solidFill>
                <a:schemeClr val="bg1"/>
              </a:solidFill>
            </a:endParaRPr>
          </a:p>
        </p:txBody>
      </p:sp>
    </p:spTree>
    <p:extLst>
      <p:ext uri="{BB962C8B-B14F-4D97-AF65-F5344CB8AC3E}">
        <p14:creationId xmlns:p14="http://schemas.microsoft.com/office/powerpoint/2010/main" val="415104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886950" y="609600"/>
            <a:ext cx="5352893"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Salvation is Based on Many Things</a:t>
            </a:r>
          </a:p>
        </p:txBody>
      </p:sp>
      <p:sp>
        <p:nvSpPr>
          <p:cNvPr id="3" name="Rounded Rectangle 3">
            <a:extLst>
              <a:ext uri="{FF2B5EF4-FFF2-40B4-BE49-F238E27FC236}">
                <a16:creationId xmlns:a16="http://schemas.microsoft.com/office/drawing/2014/main" id="{0D166C11-9E2F-D636-435C-FDC972E858BB}"/>
              </a:ext>
            </a:extLst>
          </p:cNvPr>
          <p:cNvSpPr/>
          <p:nvPr/>
        </p:nvSpPr>
        <p:spPr bwMode="auto">
          <a:xfrm>
            <a:off x="1018881" y="12954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rgbClr val="CCFFFF"/>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t>Some Faith is Small</a:t>
            </a:r>
            <a:endParaRPr kumimoji="0" lang="en-US" sz="32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16728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Mt.6:30</a:t>
            </a:r>
          </a:p>
        </p:txBody>
      </p:sp>
      <p:sp>
        <p:nvSpPr>
          <p:cNvPr id="3075" name="Rectangle 3"/>
          <p:cNvSpPr>
            <a:spLocks noGrp="1" noChangeArrowheads="1"/>
          </p:cNvSpPr>
          <p:nvPr>
            <p:ph type="body" idx="1"/>
          </p:nvPr>
        </p:nvSpPr>
        <p:spPr>
          <a:xfrm>
            <a:off x="457200" y="838200"/>
            <a:ext cx="8229600" cy="5486400"/>
          </a:xfrm>
        </p:spPr>
        <p:txBody>
          <a:bodyPr/>
          <a:lstStyle/>
          <a:p>
            <a:pPr>
              <a:spcAft>
                <a:spcPts val="0"/>
              </a:spcAft>
            </a:pPr>
            <a:r>
              <a:rPr lang="en-US" altLang="en-US" sz="3100" dirty="0">
                <a:solidFill>
                  <a:schemeClr val="bg1"/>
                </a:solidFill>
              </a:rPr>
              <a:t>Now if God so clothes the grass of the field, which today is, and tomorrow is thrown into the oven, will He not much more clothe you, O you of little faith?   </a:t>
            </a:r>
          </a:p>
          <a:p>
            <a:pPr lvl="1">
              <a:spcAft>
                <a:spcPts val="0"/>
              </a:spcAft>
            </a:pPr>
            <a:r>
              <a:rPr lang="en-US" altLang="en-US" sz="3100" dirty="0">
                <a:solidFill>
                  <a:srgbClr val="CCFFCC"/>
                </a:solidFill>
              </a:rPr>
              <a:t>Little faith in Great God??</a:t>
            </a: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a:p>
            <a:pPr marL="457200" lvl="1"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423987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Lk.8:25</a:t>
            </a:r>
          </a:p>
        </p:txBody>
      </p:sp>
      <p:sp>
        <p:nvSpPr>
          <p:cNvPr id="3075" name="Rectangle 3"/>
          <p:cNvSpPr>
            <a:spLocks noGrp="1" noChangeArrowheads="1"/>
          </p:cNvSpPr>
          <p:nvPr>
            <p:ph type="body" idx="1"/>
          </p:nvPr>
        </p:nvSpPr>
        <p:spPr>
          <a:xfrm>
            <a:off x="457200" y="838200"/>
            <a:ext cx="8229600" cy="5486400"/>
          </a:xfrm>
        </p:spPr>
        <p:txBody>
          <a:bodyPr/>
          <a:lstStyle/>
          <a:p>
            <a:pPr>
              <a:spcAft>
                <a:spcPts val="0"/>
              </a:spcAft>
            </a:pPr>
            <a:r>
              <a:rPr lang="en-US" altLang="en-US" sz="3100" dirty="0">
                <a:solidFill>
                  <a:schemeClr val="bg1"/>
                </a:solidFill>
              </a:rPr>
              <a:t>But He said to them, “Where is your faith?”  And they were afraid, and marveled, saying to one another, “Who can this be?  For He commands even the winds and water, and they obey Him!”  </a:t>
            </a:r>
          </a:p>
          <a:p>
            <a:pPr lvl="1">
              <a:spcAft>
                <a:spcPts val="0"/>
              </a:spcAft>
            </a:pPr>
            <a:r>
              <a:rPr lang="en-US" altLang="en-US" sz="3100" dirty="0">
                <a:solidFill>
                  <a:srgbClr val="CCFFCC"/>
                </a:solidFill>
              </a:rPr>
              <a:t>Afraid of storm…then more afraid of Him</a:t>
            </a: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a:p>
            <a:pPr marL="457200" lvl="1"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91791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Lk.17</a:t>
            </a:r>
          </a:p>
        </p:txBody>
      </p:sp>
      <p:sp>
        <p:nvSpPr>
          <p:cNvPr id="3075" name="Rectangle 3"/>
          <p:cNvSpPr>
            <a:spLocks noGrp="1" noChangeArrowheads="1"/>
          </p:cNvSpPr>
          <p:nvPr>
            <p:ph type="body" idx="1"/>
          </p:nvPr>
        </p:nvSpPr>
        <p:spPr>
          <a:xfrm>
            <a:off x="457200" y="838200"/>
            <a:ext cx="8229600" cy="5486400"/>
          </a:xfrm>
        </p:spPr>
        <p:txBody>
          <a:bodyPr/>
          <a:lstStyle/>
          <a:p>
            <a:pPr>
              <a:spcAft>
                <a:spcPts val="0"/>
              </a:spcAft>
            </a:pPr>
            <a:r>
              <a:rPr lang="en-US" altLang="en-US" sz="3100" baseline="30000" dirty="0">
                <a:solidFill>
                  <a:srgbClr val="FFFFCC"/>
                </a:solidFill>
              </a:rPr>
              <a:t>5</a:t>
            </a:r>
            <a:r>
              <a:rPr lang="en-US" altLang="en-US" sz="3100" dirty="0">
                <a:solidFill>
                  <a:schemeClr val="bg1"/>
                </a:solidFill>
              </a:rPr>
              <a:t>The apostles said to the Lord, ‘Increase our faith.’  </a:t>
            </a:r>
            <a:r>
              <a:rPr lang="en-US" altLang="en-US" sz="3100" baseline="30000" dirty="0">
                <a:solidFill>
                  <a:srgbClr val="FFFFCC"/>
                </a:solidFill>
              </a:rPr>
              <a:t>6</a:t>
            </a:r>
            <a:r>
              <a:rPr lang="en-US" altLang="en-US" sz="3100" dirty="0">
                <a:solidFill>
                  <a:schemeClr val="bg1"/>
                </a:solidFill>
              </a:rPr>
              <a:t> So the Lord said, “If you have faith as a mustard seed, you can say to this mulberry tree, ‘Be pulled up by the roots and be planted in the sea,’ and it would obey you.”   </a:t>
            </a:r>
          </a:p>
          <a:p>
            <a:pPr lvl="1">
              <a:spcAft>
                <a:spcPts val="0"/>
              </a:spcAft>
            </a:pPr>
            <a:r>
              <a:rPr lang="en-US" altLang="en-US" sz="3100" dirty="0">
                <a:solidFill>
                  <a:srgbClr val="CCFFCC"/>
                </a:solidFill>
              </a:rPr>
              <a:t>Mustard = smallest of seeds, but doesn’t stay small... </a:t>
            </a:r>
          </a:p>
          <a:p>
            <a:pPr lvl="1">
              <a:spcAft>
                <a:spcPts val="0"/>
              </a:spcAft>
            </a:pPr>
            <a:endParaRPr lang="en-US" altLang="en-US" sz="3100" dirty="0">
              <a:solidFill>
                <a:schemeClr val="bg1"/>
              </a:solidFill>
            </a:endParaRPr>
          </a:p>
          <a:p>
            <a:pPr marL="457200" lvl="1"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422631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Ro.4:19</a:t>
            </a:r>
          </a:p>
        </p:txBody>
      </p:sp>
      <p:sp>
        <p:nvSpPr>
          <p:cNvPr id="3075" name="Rectangle 3"/>
          <p:cNvSpPr>
            <a:spLocks noGrp="1" noChangeArrowheads="1"/>
          </p:cNvSpPr>
          <p:nvPr>
            <p:ph type="body" idx="1"/>
          </p:nvPr>
        </p:nvSpPr>
        <p:spPr>
          <a:xfrm>
            <a:off x="457200" y="838200"/>
            <a:ext cx="8229600" cy="5486400"/>
          </a:xfrm>
        </p:spPr>
        <p:txBody>
          <a:bodyPr/>
          <a:lstStyle/>
          <a:p>
            <a:pPr>
              <a:spcAft>
                <a:spcPts val="0"/>
              </a:spcAft>
            </a:pPr>
            <a:r>
              <a:rPr lang="en-US" altLang="en-US" sz="3100" dirty="0">
                <a:solidFill>
                  <a:schemeClr val="bg1"/>
                </a:solidFill>
              </a:rPr>
              <a:t>And not being weak in faith, he did not consider his own body, already dead (since he was about a hundred years old), and the deadness of Sarah’s womb.   </a:t>
            </a:r>
          </a:p>
          <a:p>
            <a:pPr lvl="1">
              <a:spcAft>
                <a:spcPts val="0"/>
              </a:spcAft>
            </a:pPr>
            <a:r>
              <a:rPr lang="en-US" altLang="en-US" sz="3100" dirty="0">
                <a:solidFill>
                  <a:srgbClr val="CCFFCC"/>
                </a:solidFill>
              </a:rPr>
              <a:t>Abraham was not weak in faith; some are, 14:1</a:t>
            </a:r>
          </a:p>
        </p:txBody>
      </p:sp>
    </p:spTree>
    <p:extLst>
      <p:ext uri="{BB962C8B-B14F-4D97-AF65-F5344CB8AC3E}">
        <p14:creationId xmlns:p14="http://schemas.microsoft.com/office/powerpoint/2010/main" val="250194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914400"/>
          </a:xfrm>
        </p:spPr>
        <p:txBody>
          <a:bodyPr/>
          <a:lstStyle/>
          <a:p>
            <a:r>
              <a:rPr lang="en-US" altLang="en-US" sz="3400" dirty="0">
                <a:solidFill>
                  <a:srgbClr val="FFFF00"/>
                </a:solidFill>
              </a:rPr>
              <a:t>Two very different, equally wrong, attitudes</a:t>
            </a:r>
          </a:p>
        </p:txBody>
      </p:sp>
      <p:sp>
        <p:nvSpPr>
          <p:cNvPr id="3075" name="Rectangle 3"/>
          <p:cNvSpPr>
            <a:spLocks noGrp="1" noChangeArrowheads="1"/>
          </p:cNvSpPr>
          <p:nvPr>
            <p:ph type="body" idx="1"/>
          </p:nvPr>
        </p:nvSpPr>
        <p:spPr>
          <a:xfrm>
            <a:off x="457200" y="914400"/>
            <a:ext cx="8229600" cy="5638800"/>
          </a:xfrm>
        </p:spPr>
        <p:txBody>
          <a:bodyPr/>
          <a:lstStyle/>
          <a:p>
            <a:pPr marL="339725" indent="-339725">
              <a:spcAft>
                <a:spcPts val="0"/>
              </a:spcAft>
              <a:buNone/>
            </a:pPr>
            <a:r>
              <a:rPr lang="en-US" altLang="en-US" sz="2400" dirty="0">
                <a:solidFill>
                  <a:srgbClr val="FFC000"/>
                </a:solidFill>
              </a:rPr>
              <a:t>1. </a:t>
            </a:r>
            <a:r>
              <a:rPr lang="en-US" altLang="en-US" sz="3100" dirty="0">
                <a:solidFill>
                  <a:schemeClr val="bg1"/>
                </a:solidFill>
              </a:rPr>
              <a:t>2 Pt.3:5, </a:t>
            </a:r>
            <a:r>
              <a:rPr lang="en-US" altLang="en-US" sz="3100" dirty="0">
                <a:solidFill>
                  <a:srgbClr val="FFFFCC"/>
                </a:solidFill>
              </a:rPr>
              <a:t>willfully forget </a:t>
            </a:r>
            <a:r>
              <a:rPr lang="en-US" altLang="en-US" sz="3100" dirty="0">
                <a:solidFill>
                  <a:schemeClr val="bg1"/>
                </a:solidFill>
              </a:rPr>
              <a:t>= deliberately overlook </a:t>
            </a:r>
            <a:r>
              <a:rPr lang="en-US" altLang="en-US" sz="2400" dirty="0">
                <a:solidFill>
                  <a:schemeClr val="bg1"/>
                </a:solidFill>
              </a:rPr>
              <a:t>(ESV).    </a:t>
            </a:r>
            <a:r>
              <a:rPr lang="en-US" altLang="en-US" sz="3100" dirty="0">
                <a:solidFill>
                  <a:schemeClr val="bg1"/>
                </a:solidFill>
              </a:rPr>
              <a:t>Do not wish to know.  </a:t>
            </a:r>
          </a:p>
          <a:p>
            <a:pPr lvl="1">
              <a:spcAft>
                <a:spcPts val="600"/>
              </a:spcAft>
            </a:pPr>
            <a:r>
              <a:rPr lang="en-US" altLang="en-US" sz="3100" dirty="0">
                <a:solidFill>
                  <a:schemeClr val="bg1"/>
                </a:solidFill>
              </a:rPr>
              <a:t>No passage, preaching, pleading can change truth.  Cf. 2:5</a:t>
            </a:r>
          </a:p>
          <a:p>
            <a:pPr marL="0" indent="0">
              <a:spcAft>
                <a:spcPts val="600"/>
              </a:spcAft>
              <a:buNone/>
            </a:pPr>
            <a:r>
              <a:rPr lang="en-US" altLang="en-US" sz="3100" dirty="0">
                <a:solidFill>
                  <a:schemeClr val="bg1"/>
                </a:solidFill>
              </a:rPr>
              <a:t>  </a:t>
            </a:r>
            <a:r>
              <a:rPr lang="en-US" altLang="en-US" sz="2200" dirty="0">
                <a:solidFill>
                  <a:srgbClr val="FFFF99"/>
                </a:solidFill>
              </a:rPr>
              <a:t>a. </a:t>
            </a:r>
            <a:r>
              <a:rPr lang="en-US" altLang="en-US" sz="3100" dirty="0">
                <a:solidFill>
                  <a:srgbClr val="CCFFCC"/>
                </a:solidFill>
              </a:rPr>
              <a:t>They have no security…</a:t>
            </a:r>
          </a:p>
          <a:p>
            <a:pPr marL="0" indent="0">
              <a:spcAft>
                <a:spcPts val="600"/>
              </a:spcAft>
              <a:buNone/>
            </a:pPr>
            <a:r>
              <a:rPr lang="en-US" altLang="en-US" sz="3100" dirty="0">
                <a:solidFill>
                  <a:schemeClr val="bg1"/>
                </a:solidFill>
              </a:rPr>
              <a:t>  </a:t>
            </a:r>
            <a:r>
              <a:rPr lang="en-US" altLang="en-US" sz="2200" dirty="0">
                <a:solidFill>
                  <a:srgbClr val="FFFF99"/>
                </a:solidFill>
              </a:rPr>
              <a:t>b.</a:t>
            </a:r>
            <a:r>
              <a:rPr lang="en-US" altLang="en-US" sz="2400" dirty="0">
                <a:solidFill>
                  <a:srgbClr val="FFFF99"/>
                </a:solidFill>
              </a:rPr>
              <a:t> </a:t>
            </a:r>
            <a:r>
              <a:rPr lang="en-US" altLang="en-US" sz="3100" dirty="0">
                <a:solidFill>
                  <a:srgbClr val="CCFFCC"/>
                </a:solidFill>
              </a:rPr>
              <a:t>They make human judgments.  </a:t>
            </a:r>
          </a:p>
          <a:p>
            <a:pPr marL="0" indent="0">
              <a:spcAft>
                <a:spcPts val="0"/>
              </a:spcAft>
              <a:buNone/>
            </a:pPr>
            <a:r>
              <a:rPr lang="en-US" altLang="en-US" sz="3100" dirty="0">
                <a:solidFill>
                  <a:schemeClr val="bg1"/>
                </a:solidFill>
              </a:rPr>
              <a:t>      Q: “Is brother X saved?”  </a:t>
            </a: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1 Co.2</a:t>
            </a:r>
          </a:p>
        </p:txBody>
      </p:sp>
      <p:sp>
        <p:nvSpPr>
          <p:cNvPr id="3075" name="Rectangle 3"/>
          <p:cNvSpPr>
            <a:spLocks noGrp="1" noChangeArrowheads="1"/>
          </p:cNvSpPr>
          <p:nvPr>
            <p:ph type="body" idx="1"/>
          </p:nvPr>
        </p:nvSpPr>
        <p:spPr>
          <a:xfrm>
            <a:off x="457200" y="838200"/>
            <a:ext cx="8229600" cy="5486400"/>
          </a:xfrm>
        </p:spPr>
        <p:txBody>
          <a:bodyPr/>
          <a:lstStyle/>
          <a:p>
            <a:pPr>
              <a:spcAft>
                <a:spcPts val="0"/>
              </a:spcAft>
            </a:pPr>
            <a:r>
              <a:rPr lang="en-US" altLang="en-US" sz="3100" baseline="30000" dirty="0">
                <a:solidFill>
                  <a:srgbClr val="FFFFCC"/>
                </a:solidFill>
              </a:rPr>
              <a:t>4</a:t>
            </a:r>
            <a:r>
              <a:rPr lang="en-US" altLang="en-US" sz="3100" dirty="0">
                <a:solidFill>
                  <a:schemeClr val="bg1"/>
                </a:solidFill>
              </a:rPr>
              <a:t>My speech and my preaching were not w. persuasive words of human wisdom, but in demonstration of the Spirit and of power, </a:t>
            </a:r>
            <a:br>
              <a:rPr lang="en-US" altLang="en-US" sz="3100" dirty="0">
                <a:solidFill>
                  <a:schemeClr val="bg1"/>
                </a:solidFill>
              </a:rPr>
            </a:br>
            <a:r>
              <a:rPr lang="en-US" altLang="en-US" sz="3100" baseline="30000" dirty="0">
                <a:solidFill>
                  <a:srgbClr val="FFFFCC"/>
                </a:solidFill>
              </a:rPr>
              <a:t>5</a:t>
            </a:r>
            <a:r>
              <a:rPr lang="en-US" altLang="en-US" sz="3100" baseline="30000" dirty="0">
                <a:solidFill>
                  <a:schemeClr val="bg1"/>
                </a:solidFill>
              </a:rPr>
              <a:t> </a:t>
            </a:r>
            <a:r>
              <a:rPr lang="en-US" altLang="en-US" sz="3100" dirty="0">
                <a:solidFill>
                  <a:schemeClr val="bg1"/>
                </a:solidFill>
              </a:rPr>
              <a:t>that your faith should not be in the wisdom of men but in the power of God.   </a:t>
            </a:r>
          </a:p>
          <a:p>
            <a:pPr lvl="1">
              <a:spcAft>
                <a:spcPts val="0"/>
              </a:spcAft>
            </a:pPr>
            <a:r>
              <a:rPr lang="en-US" altLang="en-US" sz="3100" dirty="0">
                <a:solidFill>
                  <a:srgbClr val="CCFFCC"/>
                </a:solidFill>
              </a:rPr>
              <a:t>Misplaced faith (in wisdom of men).</a:t>
            </a:r>
          </a:p>
        </p:txBody>
      </p:sp>
    </p:spTree>
    <p:extLst>
      <p:ext uri="{BB962C8B-B14F-4D97-AF65-F5344CB8AC3E}">
        <p14:creationId xmlns:p14="http://schemas.microsoft.com/office/powerpoint/2010/main" val="94387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2 Tim.2:18</a:t>
            </a:r>
          </a:p>
        </p:txBody>
      </p:sp>
      <p:sp>
        <p:nvSpPr>
          <p:cNvPr id="3075" name="Rectangle 3"/>
          <p:cNvSpPr>
            <a:spLocks noGrp="1" noChangeArrowheads="1"/>
          </p:cNvSpPr>
          <p:nvPr>
            <p:ph type="body" idx="1"/>
          </p:nvPr>
        </p:nvSpPr>
        <p:spPr>
          <a:xfrm>
            <a:off x="457200" y="838200"/>
            <a:ext cx="8229600" cy="5486400"/>
          </a:xfrm>
        </p:spPr>
        <p:txBody>
          <a:bodyPr/>
          <a:lstStyle/>
          <a:p>
            <a:pPr>
              <a:spcAft>
                <a:spcPts val="0"/>
              </a:spcAft>
            </a:pPr>
            <a:r>
              <a:rPr lang="en-US" altLang="en-US" sz="3100" dirty="0">
                <a:solidFill>
                  <a:schemeClr val="bg1"/>
                </a:solidFill>
              </a:rPr>
              <a:t>Who have strayed concerning the truth, saying that the resurrection is already past; and they overthrow the faith of some.</a:t>
            </a:r>
          </a:p>
          <a:p>
            <a:pPr lvl="1">
              <a:spcAft>
                <a:spcPts val="0"/>
              </a:spcAft>
            </a:pPr>
            <a:r>
              <a:rPr lang="en-US" altLang="en-US" sz="3100" dirty="0">
                <a:solidFill>
                  <a:srgbClr val="CCFFCC"/>
                </a:solidFill>
              </a:rPr>
              <a:t>Past faith is no guarantee of present or future faith.   </a:t>
            </a:r>
            <a:r>
              <a:rPr lang="en-US" altLang="en-US" sz="3100" dirty="0">
                <a:solidFill>
                  <a:schemeClr val="bg1"/>
                </a:solidFill>
              </a:rPr>
              <a:t>2 Tim.4:10</a:t>
            </a:r>
          </a:p>
        </p:txBody>
      </p:sp>
    </p:spTree>
    <p:extLst>
      <p:ext uri="{BB962C8B-B14F-4D97-AF65-F5344CB8AC3E}">
        <p14:creationId xmlns:p14="http://schemas.microsoft.com/office/powerpoint/2010/main" val="255675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886950" y="609600"/>
            <a:ext cx="5352893"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Salvation is Based on Many Things</a:t>
            </a:r>
          </a:p>
        </p:txBody>
      </p:sp>
      <p:sp>
        <p:nvSpPr>
          <p:cNvPr id="3" name="Rounded Rectangle 3">
            <a:extLst>
              <a:ext uri="{FF2B5EF4-FFF2-40B4-BE49-F238E27FC236}">
                <a16:creationId xmlns:a16="http://schemas.microsoft.com/office/drawing/2014/main" id="{0D166C11-9E2F-D636-435C-FDC972E858BB}"/>
              </a:ext>
            </a:extLst>
          </p:cNvPr>
          <p:cNvSpPr/>
          <p:nvPr/>
        </p:nvSpPr>
        <p:spPr bwMode="auto">
          <a:xfrm>
            <a:off x="1018881" y="19812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600" i="0" u="none" strike="noStrike" kern="0" cap="none" spc="0" normalizeH="0" baseline="0" noProof="0" dirty="0">
                <a:ln>
                  <a:noFill/>
                </a:ln>
                <a:solidFill>
                  <a:srgbClr val="CCFFFF"/>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t>Some Faith is Simulated</a:t>
            </a:r>
            <a:endParaRPr kumimoji="0" lang="en-US" sz="32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A079896F-73F1-5FF4-21F2-7ADEEF6F43B4}"/>
              </a:ext>
            </a:extLst>
          </p:cNvPr>
          <p:cNvSpPr/>
          <p:nvPr/>
        </p:nvSpPr>
        <p:spPr bwMode="auto">
          <a:xfrm>
            <a:off x="1895573" y="1295400"/>
            <a:ext cx="5352893"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Some Faith is Small</a:t>
            </a:r>
          </a:p>
        </p:txBody>
      </p:sp>
    </p:spTree>
    <p:extLst>
      <p:ext uri="{BB962C8B-B14F-4D97-AF65-F5344CB8AC3E}">
        <p14:creationId xmlns:p14="http://schemas.microsoft.com/office/powerpoint/2010/main" val="3288909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600" dirty="0">
                <a:solidFill>
                  <a:srgbClr val="CCFFFF"/>
                </a:solidFill>
              </a:rPr>
              <a:t>Saul</a:t>
            </a:r>
          </a:p>
        </p:txBody>
      </p:sp>
      <p:sp>
        <p:nvSpPr>
          <p:cNvPr id="3075" name="Rectangle 3"/>
          <p:cNvSpPr>
            <a:spLocks noGrp="1" noChangeArrowheads="1"/>
          </p:cNvSpPr>
          <p:nvPr>
            <p:ph type="body" idx="1"/>
          </p:nvPr>
        </p:nvSpPr>
        <p:spPr>
          <a:xfrm>
            <a:off x="457200" y="762000"/>
            <a:ext cx="8229600" cy="5791200"/>
          </a:xfrm>
        </p:spPr>
        <p:txBody>
          <a:bodyPr/>
          <a:lstStyle/>
          <a:p>
            <a:pPr marL="0" indent="0">
              <a:spcAft>
                <a:spcPts val="400"/>
              </a:spcAft>
              <a:buNone/>
            </a:pPr>
            <a:r>
              <a:rPr lang="en-US" sz="3100" baseline="30000" dirty="0">
                <a:solidFill>
                  <a:srgbClr val="FFFF99"/>
                </a:solidFill>
                <a:ea typeface="Verdana" panose="020B0604030504040204" pitchFamily="34" charset="0"/>
                <a:cs typeface="Times New Roman" panose="02020603050405020304" pitchFamily="18" charset="0"/>
              </a:rPr>
              <a:t>1</a:t>
            </a:r>
            <a:r>
              <a:rPr lang="en-US" sz="3100" dirty="0">
                <a:solidFill>
                  <a:schemeClr val="bg1"/>
                </a:solidFill>
                <a:ea typeface="Verdana" panose="020B0604030504040204" pitchFamily="34" charset="0"/>
                <a:cs typeface="Times New Roman" panose="02020603050405020304" pitchFamily="18" charset="0"/>
              </a:rPr>
              <a:t>Then Saul, still breathing threats and murder against the disciples of the Lord, went to the high priest </a:t>
            </a:r>
            <a:r>
              <a:rPr lang="en-US" sz="3100" baseline="30000" dirty="0">
                <a:solidFill>
                  <a:srgbClr val="FFFF99"/>
                </a:solidFill>
                <a:ea typeface="Verdana" panose="020B0604030504040204" pitchFamily="34" charset="0"/>
                <a:cs typeface="Times New Roman" panose="02020603050405020304" pitchFamily="18" charset="0"/>
              </a:rPr>
              <a:t>2 </a:t>
            </a:r>
            <a:r>
              <a:rPr lang="en-US" sz="3100" dirty="0">
                <a:solidFill>
                  <a:schemeClr val="bg1"/>
                </a:solidFill>
                <a:ea typeface="Verdana" panose="020B0604030504040204" pitchFamily="34" charset="0"/>
                <a:cs typeface="Times New Roman" panose="02020603050405020304" pitchFamily="18" charset="0"/>
              </a:rPr>
              <a:t>and asked letters from him to the synagogues of Damascus, so that if he found any who were of the Way, whether men or women, he might bring them bound to Jerusalem </a:t>
            </a:r>
            <a:r>
              <a:rPr lang="en-US" sz="2400" dirty="0">
                <a:solidFill>
                  <a:schemeClr val="bg1"/>
                </a:solidFill>
                <a:ea typeface="Verdana" panose="020B0604030504040204" pitchFamily="34" charset="0"/>
                <a:cs typeface="Times New Roman" panose="02020603050405020304" pitchFamily="18" charset="0"/>
              </a:rPr>
              <a:t>– Ac.9</a:t>
            </a:r>
            <a:r>
              <a:rPr lang="en-US" sz="3100" dirty="0">
                <a:solidFill>
                  <a:schemeClr val="bg1"/>
                </a:solidFill>
                <a:ea typeface="Verdana" panose="020B0604030504040204" pitchFamily="34" charset="0"/>
                <a:cs typeface="Times New Roman" panose="02020603050405020304" pitchFamily="18" charset="0"/>
              </a:rPr>
              <a:t>   </a:t>
            </a:r>
          </a:p>
          <a:p>
            <a:pPr marL="0" indent="0" defTabSz="631825">
              <a:spcAft>
                <a:spcPts val="400"/>
              </a:spcAft>
              <a:buNone/>
            </a:pPr>
            <a:r>
              <a:rPr lang="en-US" sz="3100" dirty="0">
                <a:solidFill>
                  <a:schemeClr val="bg1"/>
                </a:solidFill>
                <a:ea typeface="Verdana" panose="020B0604030504040204" pitchFamily="34" charset="0"/>
                <a:cs typeface="Times New Roman" panose="02020603050405020304" pitchFamily="18" charset="0"/>
              </a:rPr>
              <a:t>	Misguided zeal</a:t>
            </a:r>
          </a:p>
          <a:p>
            <a:pPr marL="0" indent="0">
              <a:spcAft>
                <a:spcPts val="0"/>
              </a:spcAft>
              <a:buNone/>
            </a:pPr>
            <a:endParaRPr lang="en-US" altLang="en-US" dirty="0">
              <a:solidFill>
                <a:schemeClr val="bg1"/>
              </a:solidFill>
            </a:endParaRPr>
          </a:p>
        </p:txBody>
      </p:sp>
    </p:spTree>
    <p:extLst>
      <p:ext uri="{BB962C8B-B14F-4D97-AF65-F5344CB8AC3E}">
        <p14:creationId xmlns:p14="http://schemas.microsoft.com/office/powerpoint/2010/main" val="128296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600" dirty="0">
                <a:solidFill>
                  <a:srgbClr val="CCFFFF"/>
                </a:solidFill>
              </a:rPr>
              <a:t>Zeal</a:t>
            </a:r>
          </a:p>
        </p:txBody>
      </p:sp>
      <p:sp>
        <p:nvSpPr>
          <p:cNvPr id="3075" name="Rectangle 3"/>
          <p:cNvSpPr>
            <a:spLocks noGrp="1" noChangeArrowheads="1"/>
          </p:cNvSpPr>
          <p:nvPr>
            <p:ph type="body" idx="1"/>
          </p:nvPr>
        </p:nvSpPr>
        <p:spPr>
          <a:xfrm>
            <a:off x="457200" y="762000"/>
            <a:ext cx="8229600" cy="5791200"/>
          </a:xfrm>
        </p:spPr>
        <p:txBody>
          <a:bodyPr/>
          <a:lstStyle/>
          <a:p>
            <a:pPr marL="0" indent="0">
              <a:spcAft>
                <a:spcPts val="300"/>
              </a:spcAft>
              <a:buNone/>
            </a:pPr>
            <a:r>
              <a:rPr lang="en-US" sz="3000" baseline="30000" dirty="0">
                <a:solidFill>
                  <a:srgbClr val="FFFF99"/>
                </a:solidFill>
                <a:ea typeface="Verdana" panose="020B0604030504040204" pitchFamily="34" charset="0"/>
                <a:cs typeface="Times New Roman" panose="02020603050405020304" pitchFamily="18" charset="0"/>
              </a:rPr>
              <a:t>1</a:t>
            </a:r>
            <a:r>
              <a:rPr lang="en-US" sz="3000" dirty="0">
                <a:solidFill>
                  <a:schemeClr val="bg1"/>
                </a:solidFill>
                <a:ea typeface="Verdana" panose="020B0604030504040204" pitchFamily="34" charset="0"/>
                <a:cs typeface="Times New Roman" panose="02020603050405020304" pitchFamily="18" charset="0"/>
              </a:rPr>
              <a:t> Brethren, my heart’s desire and prayer to God for Israel is that they may be saved.  </a:t>
            </a:r>
            <a:r>
              <a:rPr lang="en-US" sz="3000" baseline="30000" dirty="0">
                <a:solidFill>
                  <a:srgbClr val="FFFF99"/>
                </a:solidFill>
                <a:ea typeface="Verdana" panose="020B0604030504040204" pitchFamily="34" charset="0"/>
                <a:cs typeface="Times New Roman" panose="02020603050405020304" pitchFamily="18" charset="0"/>
              </a:rPr>
              <a:t>2</a:t>
            </a:r>
            <a:r>
              <a:rPr lang="en-US" sz="3000" dirty="0">
                <a:solidFill>
                  <a:schemeClr val="bg1"/>
                </a:solidFill>
                <a:ea typeface="Verdana" panose="020B0604030504040204" pitchFamily="34" charset="0"/>
                <a:cs typeface="Times New Roman" panose="02020603050405020304" pitchFamily="18" charset="0"/>
              </a:rPr>
              <a:t> For I bear them witness that they have a zeal for God, but not according to knowledge. </a:t>
            </a:r>
            <a:r>
              <a:rPr lang="en-US" sz="3000" baseline="30000" dirty="0">
                <a:solidFill>
                  <a:srgbClr val="FFFF99"/>
                </a:solidFill>
                <a:ea typeface="Verdana" panose="020B0604030504040204" pitchFamily="34" charset="0"/>
                <a:cs typeface="Times New Roman" panose="02020603050405020304" pitchFamily="18" charset="0"/>
              </a:rPr>
              <a:t>3</a:t>
            </a:r>
            <a:r>
              <a:rPr lang="en-US" sz="3000" dirty="0">
                <a:solidFill>
                  <a:schemeClr val="bg1"/>
                </a:solidFill>
                <a:ea typeface="Verdana" panose="020B0604030504040204" pitchFamily="34" charset="0"/>
                <a:cs typeface="Times New Roman" panose="02020603050405020304" pitchFamily="18" charset="0"/>
              </a:rPr>
              <a:t> For they being ignorant of God’s righteousness, and seeking to establish their own righteousness, have not submitted to the righteousness of God</a:t>
            </a:r>
            <a:r>
              <a:rPr lang="en-US" sz="3100" dirty="0">
                <a:solidFill>
                  <a:schemeClr val="bg1"/>
                </a:solidFill>
                <a:ea typeface="Verdana" panose="020B0604030504040204" pitchFamily="34" charset="0"/>
                <a:cs typeface="Times New Roman" panose="02020603050405020304" pitchFamily="18" charset="0"/>
              </a:rPr>
              <a:t> </a:t>
            </a:r>
            <a:r>
              <a:rPr lang="en-US" sz="2400" dirty="0">
                <a:solidFill>
                  <a:schemeClr val="bg1"/>
                </a:solidFill>
                <a:ea typeface="Verdana" panose="020B0604030504040204" pitchFamily="34" charset="0"/>
                <a:cs typeface="Times New Roman" panose="02020603050405020304" pitchFamily="18" charset="0"/>
              </a:rPr>
              <a:t>– Ro.10 </a:t>
            </a:r>
          </a:p>
          <a:p>
            <a:pPr>
              <a:spcAft>
                <a:spcPts val="300"/>
              </a:spcAft>
              <a:buFont typeface="Arial" panose="020B0604020202020204" pitchFamily="34" charset="0"/>
              <a:buChar char="•"/>
            </a:pPr>
            <a:r>
              <a:rPr lang="en-US" sz="3000" kern="0" dirty="0">
                <a:solidFill>
                  <a:srgbClr val="FFC000"/>
                </a:solidFill>
                <a:ea typeface="Verdana" panose="020B0604030504040204" pitchFamily="34" charset="0"/>
                <a:cs typeface="Times New Roman" panose="02020603050405020304" pitchFamily="18" charset="0"/>
              </a:rPr>
              <a:t>“I know one thing: salvation is not by baptism”</a:t>
            </a:r>
          </a:p>
          <a:p>
            <a:pPr>
              <a:spcAft>
                <a:spcPts val="400"/>
              </a:spcAft>
              <a:buFont typeface="Arial" panose="020B0604020202020204" pitchFamily="34" charset="0"/>
              <a:buChar char="•"/>
            </a:pPr>
            <a:r>
              <a:rPr lang="en-US" sz="3000" kern="0" dirty="0">
                <a:solidFill>
                  <a:schemeClr val="bg1"/>
                </a:solidFill>
                <a:ea typeface="Verdana" panose="020B0604030504040204" pitchFamily="34" charset="0"/>
                <a:cs typeface="Times New Roman" panose="02020603050405020304" pitchFamily="18" charset="0"/>
              </a:rPr>
              <a:t>Ro.6</a:t>
            </a:r>
            <a:r>
              <a:rPr lang="en-US" sz="3000" kern="0" baseline="30000" dirty="0">
                <a:solidFill>
                  <a:schemeClr val="bg1"/>
                </a:solidFill>
                <a:ea typeface="Verdana" panose="020B0604030504040204" pitchFamily="34" charset="0"/>
                <a:cs typeface="Times New Roman" panose="02020603050405020304" pitchFamily="18" charset="0"/>
              </a:rPr>
              <a:t>3</a:t>
            </a:r>
            <a:r>
              <a:rPr lang="en-US" sz="3000" kern="0" dirty="0">
                <a:solidFill>
                  <a:schemeClr val="bg1"/>
                </a:solidFill>
                <a:ea typeface="Verdana" panose="020B0604030504040204" pitchFamily="34" charset="0"/>
                <a:cs typeface="Times New Roman" panose="02020603050405020304" pitchFamily="18" charset="0"/>
              </a:rPr>
              <a:t> do you not know that as many of us as were baptized into Christ Jesus were bap-</a:t>
            </a:r>
            <a:r>
              <a:rPr lang="en-US" sz="3000" kern="0" dirty="0" err="1">
                <a:solidFill>
                  <a:schemeClr val="bg1"/>
                </a:solidFill>
                <a:ea typeface="Verdana" panose="020B0604030504040204" pitchFamily="34" charset="0"/>
                <a:cs typeface="Times New Roman" panose="02020603050405020304" pitchFamily="18" charset="0"/>
              </a:rPr>
              <a:t>tized</a:t>
            </a:r>
            <a:r>
              <a:rPr lang="en-US" sz="3000" kern="0" dirty="0">
                <a:solidFill>
                  <a:schemeClr val="bg1"/>
                </a:solidFill>
                <a:ea typeface="Verdana" panose="020B0604030504040204" pitchFamily="34" charset="0"/>
                <a:cs typeface="Times New Roman" panose="02020603050405020304" pitchFamily="18" charset="0"/>
              </a:rPr>
              <a:t> into His death?</a:t>
            </a:r>
            <a:endParaRPr lang="en-US" sz="3000"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3639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600" dirty="0">
                <a:solidFill>
                  <a:srgbClr val="CCFFFF"/>
                </a:solidFill>
              </a:rPr>
              <a:t>Paul’s summary</a:t>
            </a:r>
          </a:p>
        </p:txBody>
      </p:sp>
      <p:sp>
        <p:nvSpPr>
          <p:cNvPr id="3075" name="Rectangle 3"/>
          <p:cNvSpPr>
            <a:spLocks noGrp="1" noChangeArrowheads="1"/>
          </p:cNvSpPr>
          <p:nvPr>
            <p:ph type="body" idx="1"/>
          </p:nvPr>
        </p:nvSpPr>
        <p:spPr>
          <a:xfrm>
            <a:off x="457200" y="762000"/>
            <a:ext cx="8229600" cy="5791200"/>
          </a:xfrm>
        </p:spPr>
        <p:txBody>
          <a:bodyPr/>
          <a:lstStyle/>
          <a:p>
            <a:pPr marL="0" indent="0">
              <a:spcAft>
                <a:spcPts val="400"/>
              </a:spcAft>
              <a:buNone/>
            </a:pPr>
            <a:r>
              <a:rPr lang="en-US" sz="3100" baseline="30000" dirty="0">
                <a:solidFill>
                  <a:srgbClr val="FFFF99"/>
                </a:solidFill>
                <a:ea typeface="Verdana" panose="020B0604030504040204" pitchFamily="34" charset="0"/>
                <a:cs typeface="Times New Roman" panose="02020603050405020304" pitchFamily="18" charset="0"/>
              </a:rPr>
              <a:t>14</a:t>
            </a:r>
            <a:r>
              <a:rPr lang="en-US" sz="3100" dirty="0">
                <a:solidFill>
                  <a:schemeClr val="bg1"/>
                </a:solidFill>
                <a:ea typeface="Verdana" panose="020B0604030504040204" pitchFamily="34" charset="0"/>
                <a:cs typeface="Times New Roman" panose="02020603050405020304" pitchFamily="18" charset="0"/>
              </a:rPr>
              <a:t> And I advanced in Judaism beyond many of my contemporaries in my own nation, being more exceedingly zealous for the traditions of my fathers </a:t>
            </a:r>
            <a:r>
              <a:rPr lang="en-US" sz="2400" dirty="0">
                <a:solidFill>
                  <a:schemeClr val="bg1"/>
                </a:solidFill>
                <a:ea typeface="Verdana" panose="020B0604030504040204" pitchFamily="34" charset="0"/>
                <a:cs typeface="Times New Roman" panose="02020603050405020304" pitchFamily="18" charset="0"/>
              </a:rPr>
              <a:t>– Gal.1.    </a:t>
            </a:r>
            <a:endParaRPr lang="en-US" sz="3100" dirty="0">
              <a:solidFill>
                <a:schemeClr val="bg1"/>
              </a:solidFill>
              <a:ea typeface="Verdana" panose="020B0604030504040204" pitchFamily="34" charset="0"/>
              <a:cs typeface="Times New Roman" panose="02020603050405020304" pitchFamily="18" charset="0"/>
            </a:endParaRPr>
          </a:p>
          <a:p>
            <a:pPr lvl="1">
              <a:spcAft>
                <a:spcPts val="4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Religious, active, sincere...and wrong – all before he was baptized into Christ</a:t>
            </a:r>
            <a:endParaRPr lang="en-US" altLang="en-US" sz="3100" dirty="0">
              <a:solidFill>
                <a:schemeClr val="bg1"/>
              </a:solidFill>
            </a:endParaRPr>
          </a:p>
        </p:txBody>
      </p:sp>
    </p:spTree>
    <p:extLst>
      <p:ext uri="{BB962C8B-B14F-4D97-AF65-F5344CB8AC3E}">
        <p14:creationId xmlns:p14="http://schemas.microsoft.com/office/powerpoint/2010/main" val="136332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896377" y="609600"/>
            <a:ext cx="5352893"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Salvation is Based on Many Things</a:t>
            </a:r>
          </a:p>
        </p:txBody>
      </p:sp>
      <p:sp>
        <p:nvSpPr>
          <p:cNvPr id="3" name="Rounded Rectangle 3">
            <a:extLst>
              <a:ext uri="{FF2B5EF4-FFF2-40B4-BE49-F238E27FC236}">
                <a16:creationId xmlns:a16="http://schemas.microsoft.com/office/drawing/2014/main" id="{0D166C11-9E2F-D636-435C-FDC972E858BB}"/>
              </a:ext>
            </a:extLst>
          </p:cNvPr>
          <p:cNvSpPr/>
          <p:nvPr/>
        </p:nvSpPr>
        <p:spPr bwMode="auto">
          <a:xfrm>
            <a:off x="1018881" y="26670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3600" i="0" u="none" strike="noStrike" kern="0" cap="none" spc="0" normalizeH="0" baseline="0" noProof="0" dirty="0">
                <a:ln>
                  <a:noFill/>
                </a:ln>
                <a:solidFill>
                  <a:srgbClr val="CCFFFF"/>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t>Some Faith Saves</a:t>
            </a:r>
            <a:endParaRPr kumimoji="0" lang="en-US" sz="32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A079896F-73F1-5FF4-21F2-7ADEEF6F43B4}"/>
              </a:ext>
            </a:extLst>
          </p:cNvPr>
          <p:cNvSpPr/>
          <p:nvPr/>
        </p:nvSpPr>
        <p:spPr bwMode="auto">
          <a:xfrm>
            <a:off x="1895573" y="1295400"/>
            <a:ext cx="5352893"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Some Faith is Small</a:t>
            </a:r>
          </a:p>
        </p:txBody>
      </p:sp>
      <p:sp>
        <p:nvSpPr>
          <p:cNvPr id="5" name="Rounded Rectangle 3">
            <a:extLst>
              <a:ext uri="{FF2B5EF4-FFF2-40B4-BE49-F238E27FC236}">
                <a16:creationId xmlns:a16="http://schemas.microsoft.com/office/drawing/2014/main" id="{407410B8-C5B8-D23C-294F-C47DEB94FDA6}"/>
              </a:ext>
            </a:extLst>
          </p:cNvPr>
          <p:cNvSpPr/>
          <p:nvPr/>
        </p:nvSpPr>
        <p:spPr bwMode="auto">
          <a:xfrm>
            <a:off x="1895573" y="1981200"/>
            <a:ext cx="5352893"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Some Faith is Simulated</a:t>
            </a:r>
          </a:p>
        </p:txBody>
      </p:sp>
    </p:spTree>
    <p:extLst>
      <p:ext uri="{BB962C8B-B14F-4D97-AF65-F5344CB8AC3E}">
        <p14:creationId xmlns:p14="http://schemas.microsoft.com/office/powerpoint/2010/main" val="2255525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38200"/>
          </a:xfrm>
        </p:spPr>
        <p:txBody>
          <a:bodyPr/>
          <a:lstStyle/>
          <a:p>
            <a:r>
              <a:rPr lang="en-US" altLang="en-US" sz="3500" dirty="0">
                <a:solidFill>
                  <a:srgbClr val="CCFFCC"/>
                </a:solidFill>
              </a:rPr>
              <a:t>Acts 2:36-37, 38, 41</a:t>
            </a:r>
            <a:endParaRPr lang="en-US" altLang="en-US" sz="3600" dirty="0">
              <a:solidFill>
                <a:srgbClr val="CCFFCC"/>
              </a:solidFill>
            </a:endParaRPr>
          </a:p>
        </p:txBody>
      </p:sp>
      <p:sp>
        <p:nvSpPr>
          <p:cNvPr id="3075" name="Rectangle 3"/>
          <p:cNvSpPr>
            <a:spLocks noGrp="1" noChangeArrowheads="1"/>
          </p:cNvSpPr>
          <p:nvPr>
            <p:ph type="body" idx="1"/>
          </p:nvPr>
        </p:nvSpPr>
        <p:spPr>
          <a:xfrm>
            <a:off x="343292" y="838200"/>
            <a:ext cx="8458200" cy="5715000"/>
          </a:xfrm>
        </p:spPr>
        <p:txBody>
          <a:bodyPr/>
          <a:lstStyle/>
          <a:p>
            <a:pPr>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Summary:  44, all who </a:t>
            </a:r>
            <a:r>
              <a:rPr lang="en-US" sz="3100" i="1" dirty="0">
                <a:solidFill>
                  <a:schemeClr val="bg1"/>
                </a:solidFill>
                <a:ea typeface="Verdana" panose="020B0604030504040204" pitchFamily="34" charset="0"/>
                <a:cs typeface="Times New Roman" panose="02020603050405020304" pitchFamily="18" charset="0"/>
              </a:rPr>
              <a:t>believed </a:t>
            </a:r>
            <a:r>
              <a:rPr lang="en-US" sz="3100" dirty="0">
                <a:solidFill>
                  <a:schemeClr val="bg1"/>
                </a:solidFill>
                <a:ea typeface="Verdana" panose="020B0604030504040204" pitchFamily="34" charset="0"/>
                <a:cs typeface="Times New Roman" panose="02020603050405020304" pitchFamily="18" charset="0"/>
              </a:rPr>
              <a:t>(= v.41) – includes all of v.41, the baptized</a:t>
            </a:r>
          </a:p>
          <a:p>
            <a:pPr>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Repent and be baptized…for…  (in Ac.2:38) = Lk.24:47, repentance for remission of sins </a:t>
            </a:r>
          </a:p>
          <a:p>
            <a:pPr>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“Forgiveness of sins i.e. cancellation of the guilt of sin…Ac.2:38” </a:t>
            </a:r>
            <a:r>
              <a:rPr lang="en-US" sz="2000" dirty="0">
                <a:solidFill>
                  <a:schemeClr val="bg1"/>
                </a:solidFill>
                <a:ea typeface="Verdana" panose="020B0604030504040204" pitchFamily="34" charset="0"/>
                <a:cs typeface="Times New Roman" panose="02020603050405020304" pitchFamily="18" charset="0"/>
              </a:rPr>
              <a:t>– BDAG</a:t>
            </a:r>
            <a:endParaRPr lang="en-US" sz="3100" dirty="0">
              <a:solidFill>
                <a:schemeClr val="bg1"/>
              </a:solidFill>
              <a:ea typeface="Verdana" panose="020B0604030504040204" pitchFamily="34" charset="0"/>
              <a:cs typeface="Times New Roman" panose="02020603050405020304" pitchFamily="18" charset="0"/>
            </a:endParaRPr>
          </a:p>
          <a:p>
            <a:pPr>
              <a:spcAft>
                <a:spcPts val="400"/>
              </a:spcAft>
              <a:buFont typeface="Arial" panose="020B0604020202020204" pitchFamily="34" charset="0"/>
              <a:buChar char="•"/>
            </a:pPr>
            <a:endParaRPr lang="en-US" sz="3100" kern="0" dirty="0">
              <a:solidFill>
                <a:schemeClr val="bg1"/>
              </a:solidFill>
              <a:ea typeface="Verdana" panose="020B0604030504040204" pitchFamily="34" charset="0"/>
              <a:cs typeface="Times New Roman" panose="02020603050405020304" pitchFamily="18" charset="0"/>
            </a:endParaRPr>
          </a:p>
          <a:p>
            <a:pPr lvl="1">
              <a:spcAft>
                <a:spcPts val="400"/>
              </a:spcAft>
              <a:buFont typeface="Arial" panose="020B0604020202020204" pitchFamily="34" charset="0"/>
              <a:buChar char="•"/>
            </a:pPr>
            <a:endParaRPr lang="en-US"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200498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38200"/>
          </a:xfrm>
        </p:spPr>
        <p:txBody>
          <a:bodyPr/>
          <a:lstStyle/>
          <a:p>
            <a:r>
              <a:rPr lang="en-US" altLang="en-US" sz="3500" dirty="0">
                <a:solidFill>
                  <a:srgbClr val="CCFFCC"/>
                </a:solidFill>
              </a:rPr>
              <a:t>Acts 2:36-37, 38, 41</a:t>
            </a:r>
            <a:endParaRPr lang="en-US" altLang="en-US" sz="3600" dirty="0">
              <a:solidFill>
                <a:srgbClr val="CCFFCC"/>
              </a:solidFill>
            </a:endParaRPr>
          </a:p>
        </p:txBody>
      </p:sp>
      <p:sp>
        <p:nvSpPr>
          <p:cNvPr id="3075" name="Rectangle 3"/>
          <p:cNvSpPr>
            <a:spLocks noGrp="1" noChangeArrowheads="1"/>
          </p:cNvSpPr>
          <p:nvPr>
            <p:ph type="body" idx="1"/>
          </p:nvPr>
        </p:nvSpPr>
        <p:spPr>
          <a:xfrm>
            <a:off x="343292" y="838200"/>
            <a:ext cx="8458200" cy="5715000"/>
          </a:xfrm>
        </p:spPr>
        <p:txBody>
          <a:bodyPr/>
          <a:lstStyle/>
          <a:p>
            <a:pPr>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“Peter’s reply was unspeakably reassuring.  Incredible as it must appear, he told them that there was hope for them even now.  Let them repent of their sin and turn to God; let them submit to baptism in the name of Jesus, confessed as Messiah; and their sins would be forgiven – nay more, they too would receive the gift of the Holy Spirit which had been bestowed upon the apostles them-selves but an hour or two before” </a:t>
            </a:r>
            <a:r>
              <a:rPr lang="en-US" sz="2000" kern="0" dirty="0">
                <a:solidFill>
                  <a:srgbClr val="FFFF99"/>
                </a:solidFill>
                <a:ea typeface="Verdana" panose="020B0604030504040204" pitchFamily="34" charset="0"/>
                <a:cs typeface="Times New Roman" panose="02020603050405020304" pitchFamily="18" charset="0"/>
              </a:rPr>
              <a:t>– FF Bruce, p.75</a:t>
            </a:r>
          </a:p>
          <a:p>
            <a:pPr>
              <a:spcAft>
                <a:spcPts val="400"/>
              </a:spcAft>
              <a:buFont typeface="Arial" panose="020B0604020202020204" pitchFamily="34" charset="0"/>
              <a:buChar char="•"/>
            </a:pPr>
            <a:endParaRPr lang="en-US" sz="3100" kern="0" dirty="0">
              <a:solidFill>
                <a:schemeClr val="bg1"/>
              </a:solidFill>
              <a:ea typeface="Verdana" panose="020B0604030504040204" pitchFamily="34" charset="0"/>
              <a:cs typeface="Times New Roman" panose="02020603050405020304" pitchFamily="18" charset="0"/>
            </a:endParaRPr>
          </a:p>
          <a:p>
            <a:pPr lvl="1">
              <a:spcAft>
                <a:spcPts val="400"/>
              </a:spcAft>
              <a:buFont typeface="Arial" panose="020B0604020202020204" pitchFamily="34" charset="0"/>
              <a:buChar char="•"/>
            </a:pPr>
            <a:endParaRPr lang="en-US"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1821407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38200"/>
          </a:xfrm>
        </p:spPr>
        <p:txBody>
          <a:bodyPr/>
          <a:lstStyle/>
          <a:p>
            <a:r>
              <a:rPr lang="en-US" altLang="en-US" sz="3500" dirty="0">
                <a:solidFill>
                  <a:srgbClr val="CCFFCC"/>
                </a:solidFill>
              </a:rPr>
              <a:t>Acts 2:36-37, 38, 41</a:t>
            </a:r>
            <a:endParaRPr lang="en-US" altLang="en-US" sz="3600" dirty="0">
              <a:solidFill>
                <a:srgbClr val="CCFFCC"/>
              </a:solidFill>
            </a:endParaRPr>
          </a:p>
        </p:txBody>
      </p:sp>
      <p:sp>
        <p:nvSpPr>
          <p:cNvPr id="3075" name="Rectangle 3"/>
          <p:cNvSpPr>
            <a:spLocks noGrp="1" noChangeArrowheads="1"/>
          </p:cNvSpPr>
          <p:nvPr>
            <p:ph type="body" idx="1"/>
          </p:nvPr>
        </p:nvSpPr>
        <p:spPr>
          <a:xfrm>
            <a:off x="343292" y="838200"/>
            <a:ext cx="8458200" cy="5715000"/>
          </a:xfrm>
        </p:spPr>
        <p:txBody>
          <a:bodyPr/>
          <a:lstStyle/>
          <a:p>
            <a:pPr>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(baptism was no surprise): “The idea of an unbaptized Christian is simply not enter-</a:t>
            </a:r>
            <a:r>
              <a:rPr lang="en-US" sz="3100" kern="0" dirty="0" err="1">
                <a:solidFill>
                  <a:schemeClr val="bg1"/>
                </a:solidFill>
                <a:ea typeface="Verdana" panose="020B0604030504040204" pitchFamily="34" charset="0"/>
                <a:cs typeface="Times New Roman" panose="02020603050405020304" pitchFamily="18" charset="0"/>
              </a:rPr>
              <a:t>tained</a:t>
            </a:r>
            <a:r>
              <a:rPr lang="en-US" sz="3100" kern="0" dirty="0">
                <a:solidFill>
                  <a:schemeClr val="bg1"/>
                </a:solidFill>
                <a:ea typeface="Verdana" panose="020B0604030504040204" pitchFamily="34" charset="0"/>
                <a:cs typeface="Times New Roman" panose="02020603050405020304" pitchFamily="18" charset="0"/>
              </a:rPr>
              <a:t> in NT” </a:t>
            </a:r>
            <a:r>
              <a:rPr lang="en-US" sz="2400" kern="0" dirty="0">
                <a:solidFill>
                  <a:schemeClr val="bg1"/>
                </a:solidFill>
                <a:ea typeface="Verdana" panose="020B0604030504040204" pitchFamily="34" charset="0"/>
                <a:cs typeface="Times New Roman" panose="02020603050405020304" pitchFamily="18" charset="0"/>
              </a:rPr>
              <a:t>– Prof. Ned Stonehouse, p. 77</a:t>
            </a:r>
          </a:p>
          <a:p>
            <a:pPr>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“You must repent, and every one of you be baptized in the name of Jesus Christ, in order to have your sins forgiven” </a:t>
            </a:r>
            <a:r>
              <a:rPr lang="en-US" sz="2000" dirty="0">
                <a:solidFill>
                  <a:srgbClr val="FFFF99"/>
                </a:solidFill>
                <a:ea typeface="Verdana" panose="020B0604030504040204" pitchFamily="34" charset="0"/>
                <a:cs typeface="Times New Roman" panose="02020603050405020304" pitchFamily="18" charset="0"/>
              </a:rPr>
              <a:t>–Edgar Goodspeed, NT, 1923,  p. 231</a:t>
            </a:r>
            <a:endParaRPr lang="en-US" sz="2400" kern="0" dirty="0">
              <a:solidFill>
                <a:srgbClr val="FFFF99"/>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237068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75735" y="0"/>
            <a:ext cx="8610600" cy="914400"/>
          </a:xfrm>
        </p:spPr>
        <p:txBody>
          <a:bodyPr/>
          <a:lstStyle/>
          <a:p>
            <a:r>
              <a:rPr lang="en-US" altLang="en-US" sz="3400" dirty="0">
                <a:solidFill>
                  <a:srgbClr val="FFFF00"/>
                </a:solidFill>
              </a:rPr>
              <a:t>Two very different, equally wrong, attitudes</a:t>
            </a:r>
          </a:p>
        </p:txBody>
      </p:sp>
      <p:sp>
        <p:nvSpPr>
          <p:cNvPr id="3075" name="Rectangle 3"/>
          <p:cNvSpPr>
            <a:spLocks noGrp="1" noChangeArrowheads="1"/>
          </p:cNvSpPr>
          <p:nvPr>
            <p:ph type="body" idx="1"/>
          </p:nvPr>
        </p:nvSpPr>
        <p:spPr>
          <a:xfrm>
            <a:off x="457200" y="838200"/>
            <a:ext cx="8229600" cy="5638800"/>
          </a:xfrm>
        </p:spPr>
        <p:txBody>
          <a:bodyPr/>
          <a:lstStyle/>
          <a:p>
            <a:pPr marL="339725" indent="-339725">
              <a:spcAft>
                <a:spcPts val="0"/>
              </a:spcAft>
              <a:buNone/>
            </a:pPr>
            <a:r>
              <a:rPr lang="en-US" altLang="en-US" sz="2200" dirty="0">
                <a:solidFill>
                  <a:schemeClr val="bg1"/>
                </a:solidFill>
              </a:rPr>
              <a:t>1. 2 Pt.3:5, willfully forget = deliberately overlook (ESV).  Do not wish to know.  </a:t>
            </a:r>
          </a:p>
          <a:p>
            <a:pPr marL="0" indent="0">
              <a:spcBef>
                <a:spcPts val="0"/>
              </a:spcBef>
              <a:spcAft>
                <a:spcPts val="600"/>
              </a:spcAft>
              <a:buNone/>
            </a:pPr>
            <a:r>
              <a:rPr lang="en-US" altLang="en-US" sz="2400" dirty="0">
                <a:solidFill>
                  <a:srgbClr val="FFC000"/>
                </a:solidFill>
              </a:rPr>
              <a:t>2. </a:t>
            </a:r>
            <a:r>
              <a:rPr lang="en-US" altLang="en-US" sz="3100" dirty="0">
                <a:solidFill>
                  <a:schemeClr val="bg1"/>
                </a:solidFill>
              </a:rPr>
              <a:t>Mt.7:3, speck, plank.  </a:t>
            </a:r>
          </a:p>
          <a:p>
            <a:pPr lvl="1">
              <a:spcBef>
                <a:spcPts val="0"/>
              </a:spcBef>
              <a:spcAft>
                <a:spcPts val="600"/>
              </a:spcAft>
            </a:pPr>
            <a:r>
              <a:rPr lang="en-US" altLang="en-US" sz="3100" dirty="0">
                <a:solidFill>
                  <a:schemeClr val="bg1"/>
                </a:solidFill>
              </a:rPr>
              <a:t>Book: some </a:t>
            </a:r>
            <a:r>
              <a:rPr lang="en-US" altLang="en-US" sz="3100" i="1" dirty="0">
                <a:solidFill>
                  <a:schemeClr val="bg1"/>
                </a:solidFill>
              </a:rPr>
              <a:t>think </a:t>
            </a:r>
            <a:r>
              <a:rPr lang="en-US" altLang="en-US" sz="3100" dirty="0">
                <a:solidFill>
                  <a:schemeClr val="bg1"/>
                </a:solidFill>
              </a:rPr>
              <a:t>they understand gospel</a:t>
            </a:r>
          </a:p>
          <a:p>
            <a:pPr lvl="1">
              <a:spcBef>
                <a:spcPts val="0"/>
              </a:spcBef>
              <a:spcAft>
                <a:spcPts val="600"/>
              </a:spcAft>
            </a:pPr>
            <a:r>
              <a:rPr lang="en-US" altLang="en-US" sz="3100" dirty="0">
                <a:solidFill>
                  <a:schemeClr val="bg1"/>
                </a:solidFill>
              </a:rPr>
              <a:t>They profess belief in Jesus, but are lost (by their own reckoning)</a:t>
            </a:r>
          </a:p>
          <a:p>
            <a:pPr lvl="1">
              <a:spcBef>
                <a:spcPts val="0"/>
              </a:spcBef>
              <a:spcAft>
                <a:spcPts val="400"/>
              </a:spcAft>
            </a:pPr>
            <a:r>
              <a:rPr lang="en-US" altLang="en-US" sz="3100" dirty="0">
                <a:solidFill>
                  <a:schemeClr val="bg1"/>
                </a:solidFill>
              </a:rPr>
              <a:t>This means . . .</a:t>
            </a:r>
          </a:p>
          <a:p>
            <a:pPr marL="457200" lvl="1" indent="0">
              <a:spcBef>
                <a:spcPts val="0"/>
              </a:spcBef>
              <a:spcAft>
                <a:spcPts val="600"/>
              </a:spcAft>
              <a:buNone/>
            </a:pPr>
            <a:r>
              <a:rPr lang="en-US" altLang="en-US" sz="3100" dirty="0">
                <a:solidFill>
                  <a:schemeClr val="bg1"/>
                </a:solidFill>
              </a:rPr>
              <a:t>	</a:t>
            </a:r>
            <a:r>
              <a:rPr lang="en-US" altLang="en-US" sz="2400" dirty="0">
                <a:solidFill>
                  <a:srgbClr val="CCFFCC"/>
                </a:solidFill>
              </a:rPr>
              <a:t>1.</a:t>
            </a:r>
            <a:r>
              <a:rPr lang="en-US" altLang="en-US" sz="3100" dirty="0">
                <a:solidFill>
                  <a:schemeClr val="bg1"/>
                </a:solidFill>
              </a:rPr>
              <a:t> </a:t>
            </a:r>
            <a:r>
              <a:rPr lang="en-US" altLang="en-US" sz="3000" dirty="0">
                <a:solidFill>
                  <a:srgbClr val="FFFFCC"/>
                </a:solidFill>
              </a:rPr>
              <a:t>Faith is more than mere mental assent</a:t>
            </a:r>
          </a:p>
          <a:p>
            <a:pPr marL="457200" lvl="1" indent="0">
              <a:spcBef>
                <a:spcPts val="0"/>
              </a:spcBef>
              <a:spcAft>
                <a:spcPts val="600"/>
              </a:spcAft>
              <a:buNone/>
            </a:pPr>
            <a:r>
              <a:rPr lang="en-US" altLang="en-US" sz="3100" dirty="0">
                <a:solidFill>
                  <a:schemeClr val="bg1"/>
                </a:solidFill>
              </a:rPr>
              <a:t>	</a:t>
            </a:r>
            <a:r>
              <a:rPr lang="en-US" altLang="en-US" sz="2400" dirty="0">
                <a:solidFill>
                  <a:srgbClr val="CCFFCC"/>
                </a:solidFill>
              </a:rPr>
              <a:t>2. </a:t>
            </a:r>
            <a:r>
              <a:rPr lang="en-US" altLang="en-US" sz="3000" dirty="0">
                <a:solidFill>
                  <a:srgbClr val="FFFFCC"/>
                </a:solidFill>
              </a:rPr>
              <a:t>They cannot merely rely on a faith verse</a:t>
            </a:r>
          </a:p>
          <a:p>
            <a:pPr marL="457200" lvl="1" indent="0" defTabSz="1254125">
              <a:spcAft>
                <a:spcPts val="0"/>
              </a:spcAft>
              <a:buNone/>
            </a:pPr>
            <a:r>
              <a:rPr lang="en-US" altLang="en-US" sz="3100" dirty="0">
                <a:solidFill>
                  <a:schemeClr val="bg1"/>
                </a:solidFill>
              </a:rPr>
              <a:t>    </a:t>
            </a:r>
            <a:r>
              <a:rPr lang="en-US" altLang="en-US" sz="2400" dirty="0">
                <a:solidFill>
                  <a:srgbClr val="CCFFCC"/>
                </a:solidFill>
              </a:rPr>
              <a:t>3. </a:t>
            </a:r>
            <a:r>
              <a:rPr lang="en-US" altLang="en-US" sz="3000" dirty="0">
                <a:solidFill>
                  <a:srgbClr val="FFFFCC"/>
                </a:solidFill>
              </a:rPr>
              <a:t>If faith includes more than mental 		assent, it may include baptism</a:t>
            </a:r>
          </a:p>
        </p:txBody>
      </p:sp>
    </p:spTree>
    <p:extLst>
      <p:ext uri="{BB962C8B-B14F-4D97-AF65-F5344CB8AC3E}">
        <p14:creationId xmlns:p14="http://schemas.microsoft.com/office/powerpoint/2010/main" val="375053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838200"/>
          </a:xfrm>
        </p:spPr>
        <p:txBody>
          <a:bodyPr/>
          <a:lstStyle/>
          <a:p>
            <a:r>
              <a:rPr lang="en-US" altLang="en-US" sz="3500" dirty="0">
                <a:solidFill>
                  <a:schemeClr val="bg1"/>
                </a:solidFill>
              </a:rPr>
              <a:t>James 2:14-23</a:t>
            </a:r>
            <a:endParaRPr lang="en-US" altLang="en-US" sz="3600" dirty="0">
              <a:solidFill>
                <a:schemeClr val="bg1"/>
              </a:solidFill>
            </a:endParaRPr>
          </a:p>
        </p:txBody>
      </p:sp>
      <p:sp>
        <p:nvSpPr>
          <p:cNvPr id="3075" name="Rectangle 3"/>
          <p:cNvSpPr>
            <a:spLocks noGrp="1" noChangeArrowheads="1"/>
          </p:cNvSpPr>
          <p:nvPr>
            <p:ph type="body" idx="1"/>
          </p:nvPr>
        </p:nvSpPr>
        <p:spPr>
          <a:xfrm>
            <a:off x="343292" y="685800"/>
            <a:ext cx="8458200" cy="5715000"/>
          </a:xfrm>
        </p:spPr>
        <p:txBody>
          <a:bodyPr/>
          <a:lstStyle/>
          <a:p>
            <a:pPr>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Abraham obeyed, no matter the cost</a:t>
            </a:r>
          </a:p>
          <a:p>
            <a:pPr>
              <a:spcAft>
                <a:spcPts val="6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Faith and actions cannot be separated</a:t>
            </a:r>
          </a:p>
          <a:p>
            <a:pPr marL="519113" indent="-519113">
              <a:spcAft>
                <a:spcPts val="600"/>
              </a:spcAft>
              <a:buNone/>
            </a:pPr>
            <a:r>
              <a:rPr lang="en-US" altLang="en-US" sz="2400" dirty="0">
                <a:solidFill>
                  <a:srgbClr val="CCFFCC"/>
                </a:solidFill>
                <a:ea typeface="Verdana" panose="020B0604030504040204" pitchFamily="34" charset="0"/>
                <a:cs typeface="Times New Roman" panose="02020603050405020304" pitchFamily="18" charset="0"/>
              </a:rPr>
              <a:t>24:</a:t>
            </a:r>
            <a:r>
              <a:rPr lang="en-US" altLang="en-US" sz="3100" dirty="0">
                <a:solidFill>
                  <a:schemeClr val="bg1"/>
                </a:solidFill>
                <a:ea typeface="Verdana" panose="020B0604030504040204" pitchFamily="34" charset="0"/>
                <a:cs typeface="Times New Roman" panose="02020603050405020304" pitchFamily="18" charset="0"/>
              </a:rPr>
              <a:t> </a:t>
            </a:r>
            <a:r>
              <a:rPr lang="en-US" altLang="en-US" sz="3100" dirty="0">
                <a:solidFill>
                  <a:srgbClr val="FFFFCC"/>
                </a:solidFill>
                <a:ea typeface="Verdana" panose="020B0604030504040204" pitchFamily="34" charset="0"/>
                <a:cs typeface="Times New Roman" panose="02020603050405020304" pitchFamily="18" charset="0"/>
              </a:rPr>
              <a:t>You see then that a man is justified by works, and not by faith only …   </a:t>
            </a:r>
          </a:p>
          <a:p>
            <a:pPr marL="519113" lvl="1" indent="-519113">
              <a:spcAft>
                <a:spcPts val="600"/>
              </a:spcAft>
              <a:buNone/>
            </a:pPr>
            <a:r>
              <a:rPr lang="en-US" altLang="en-US" sz="3100" dirty="0">
                <a:solidFill>
                  <a:schemeClr val="bg1"/>
                </a:solidFill>
                <a:ea typeface="Verdana" panose="020B0604030504040204" pitchFamily="34" charset="0"/>
                <a:cs typeface="Times New Roman" panose="02020603050405020304" pitchFamily="18" charset="0"/>
              </a:rPr>
              <a:t>	[Mere profession of faith is not saving faith, v.14ff]</a:t>
            </a:r>
          </a:p>
          <a:p>
            <a:pPr marL="519113" indent="-519113">
              <a:spcAft>
                <a:spcPts val="600"/>
              </a:spcAft>
              <a:buNone/>
            </a:pPr>
            <a:r>
              <a:rPr lang="en-US" altLang="en-US" sz="2400" dirty="0">
                <a:solidFill>
                  <a:srgbClr val="CCFFCC"/>
                </a:solidFill>
                <a:ea typeface="Verdana" panose="020B0604030504040204" pitchFamily="34" charset="0"/>
                <a:cs typeface="Times New Roman" panose="02020603050405020304" pitchFamily="18" charset="0"/>
              </a:rPr>
              <a:t>26:</a:t>
            </a:r>
            <a:r>
              <a:rPr lang="en-US" altLang="en-US" dirty="0">
                <a:solidFill>
                  <a:schemeClr val="bg1"/>
                </a:solidFill>
                <a:ea typeface="Verdana" panose="020B0604030504040204" pitchFamily="34" charset="0"/>
                <a:cs typeface="Times New Roman" panose="02020603050405020304" pitchFamily="18" charset="0"/>
              </a:rPr>
              <a:t> </a:t>
            </a:r>
            <a:r>
              <a:rPr lang="en-US" altLang="en-US" dirty="0">
                <a:solidFill>
                  <a:srgbClr val="FFFFCC"/>
                </a:solidFill>
                <a:ea typeface="Verdana" panose="020B0604030504040204" pitchFamily="34" charset="0"/>
                <a:cs typeface="Times New Roman" panose="02020603050405020304" pitchFamily="18" charset="0"/>
              </a:rPr>
              <a:t>For as the body w/o the spirit is dead, so faith w/o works is dead also.      </a:t>
            </a:r>
          </a:p>
          <a:p>
            <a:pPr marL="457200" lvl="1" indent="0">
              <a:spcAft>
                <a:spcPts val="600"/>
              </a:spcAft>
              <a:buNone/>
            </a:pPr>
            <a:r>
              <a:rPr lang="en-US" altLang="en-US" sz="3100" dirty="0">
                <a:solidFill>
                  <a:schemeClr val="bg1"/>
                </a:solidFill>
                <a:ea typeface="Verdana" panose="020B0604030504040204" pitchFamily="34" charset="0"/>
                <a:cs typeface="Times New Roman" panose="02020603050405020304" pitchFamily="18" charset="0"/>
              </a:rPr>
              <a:t>[Dead faith is lodged in a lifeless body.]</a:t>
            </a:r>
            <a:endParaRPr lang="en-US" altLang="en-US" sz="3100" dirty="0">
              <a:solidFill>
                <a:schemeClr val="bg1"/>
              </a:solidFill>
            </a:endParaRPr>
          </a:p>
        </p:txBody>
      </p:sp>
    </p:spTree>
    <p:extLst>
      <p:ext uri="{BB962C8B-B14F-4D97-AF65-F5344CB8AC3E}">
        <p14:creationId xmlns:p14="http://schemas.microsoft.com/office/powerpoint/2010/main" val="163136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066800"/>
          </a:xfrm>
        </p:spPr>
        <p:txBody>
          <a:bodyPr/>
          <a:lstStyle/>
          <a:p>
            <a:r>
              <a:rPr lang="en-US" altLang="en-US" sz="3500" dirty="0">
                <a:solidFill>
                  <a:schemeClr val="bg1"/>
                </a:solidFill>
              </a:rPr>
              <a:t>Conclusion:</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90600"/>
            <a:ext cx="8229600" cy="5562600"/>
          </a:xfrm>
        </p:spPr>
        <p:txBody>
          <a:bodyPr/>
          <a:lstStyle/>
          <a:p>
            <a:pPr>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“Only he who is obedient believes” </a:t>
            </a:r>
            <a:r>
              <a:rPr lang="en-US" sz="2400" kern="0" dirty="0">
                <a:solidFill>
                  <a:schemeClr val="bg1"/>
                </a:solidFill>
                <a:ea typeface="Verdana" panose="020B0604030504040204" pitchFamily="34" charset="0"/>
                <a:cs typeface="Times New Roman" panose="02020603050405020304" pitchFamily="18" charset="0"/>
              </a:rPr>
              <a:t>– Bonhoeffer </a:t>
            </a:r>
          </a:p>
          <a:p>
            <a:pPr>
              <a:spcAft>
                <a:spcPts val="300"/>
              </a:spcAft>
              <a:buFont typeface="Arial" panose="020B0604020202020204" pitchFamily="34" charset="0"/>
              <a:buChar char="•"/>
            </a:pPr>
            <a:r>
              <a:rPr lang="en-US" sz="3100" kern="0" dirty="0">
                <a:solidFill>
                  <a:schemeClr val="bg1"/>
                </a:solidFill>
                <a:ea typeface="Verdana" panose="020B0604030504040204" pitchFamily="34" charset="0"/>
                <a:cs typeface="Verdana" panose="020B0604030504040204" pitchFamily="34" charset="0"/>
              </a:rPr>
              <a:t>“If we have the faith of a Paul, we will have the works of a James” – </a:t>
            </a:r>
          </a:p>
          <a:p>
            <a:pPr lvl="1">
              <a:spcAft>
                <a:spcPts val="300"/>
              </a:spcAft>
              <a:buFont typeface="Arial" panose="020B0604020202020204" pitchFamily="34" charset="0"/>
              <a:buChar char="•"/>
            </a:pPr>
            <a:r>
              <a:rPr lang="en-US" sz="3100" kern="0" dirty="0">
                <a:solidFill>
                  <a:srgbClr val="FFFFCC"/>
                </a:solidFill>
                <a:ea typeface="Verdana" panose="020B0604030504040204" pitchFamily="34" charset="0"/>
                <a:cs typeface="Verdana" panose="020B0604030504040204" pitchFamily="34" charset="0"/>
              </a:rPr>
              <a:t>“In Christ Jesus neither circumcision nor uncircumcision avails anything, but faith working through love” </a:t>
            </a:r>
            <a:r>
              <a:rPr lang="en-US" sz="3100" kern="0" dirty="0">
                <a:solidFill>
                  <a:schemeClr val="bg1"/>
                </a:solidFill>
                <a:ea typeface="Verdana" panose="020B0604030504040204" pitchFamily="34" charset="0"/>
                <a:cs typeface="Verdana" panose="020B0604030504040204" pitchFamily="34" charset="0"/>
              </a:rPr>
              <a:t>– Gal.5:6;  cf. Ja.2</a:t>
            </a: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2699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rgbClr val="CCFFFF"/>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t>Salvation is Based</a:t>
            </a:r>
            <a:br>
              <a:rPr kumimoji="0" lang="en-US" sz="36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rPr>
              <a:t>on Many Things</a:t>
            </a:r>
            <a:endParaRPr kumimoji="0" lang="en-US" sz="3200" i="0" u="none" strike="noStrike" kern="0" cap="none" spc="0" normalizeH="0" baseline="0" noProof="0" dirty="0">
              <a:ln>
                <a:noFill/>
              </a:ln>
              <a:solidFill>
                <a:srgbClr val="FFFF99"/>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771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Salvation</a:t>
            </a:r>
          </a:p>
        </p:txBody>
      </p:sp>
      <p:sp>
        <p:nvSpPr>
          <p:cNvPr id="3075" name="Rectangle 3"/>
          <p:cNvSpPr>
            <a:spLocks noGrp="1" noChangeArrowheads="1"/>
          </p:cNvSpPr>
          <p:nvPr>
            <p:ph type="body" idx="1"/>
          </p:nvPr>
        </p:nvSpPr>
        <p:spPr>
          <a:xfrm>
            <a:off x="457200" y="914400"/>
            <a:ext cx="8229600" cy="5486400"/>
          </a:xfrm>
        </p:spPr>
        <p:txBody>
          <a:bodyPr/>
          <a:lstStyle/>
          <a:p>
            <a:pPr>
              <a:spcAft>
                <a:spcPts val="0"/>
              </a:spcAft>
            </a:pPr>
            <a:r>
              <a:rPr lang="en-US" altLang="en-US" sz="3100" dirty="0">
                <a:solidFill>
                  <a:srgbClr val="FFFFCC"/>
                </a:solidFill>
              </a:rPr>
              <a:t>Divine beings: </a:t>
            </a:r>
            <a:r>
              <a:rPr lang="en-US" altLang="en-US" sz="3100" dirty="0">
                <a:solidFill>
                  <a:schemeClr val="bg1"/>
                </a:solidFill>
              </a:rPr>
              <a:t>God, Jesus, Spirit: mercy, love, blood, word…</a:t>
            </a:r>
          </a:p>
          <a:p>
            <a:pPr>
              <a:spcAft>
                <a:spcPts val="0"/>
              </a:spcAft>
            </a:pPr>
            <a:r>
              <a:rPr lang="en-US" altLang="en-US" sz="3100" dirty="0">
                <a:solidFill>
                  <a:srgbClr val="FFFFCC"/>
                </a:solidFill>
              </a:rPr>
              <a:t>Human responses:  </a:t>
            </a:r>
            <a:r>
              <a:rPr lang="en-US" altLang="en-US" sz="3100" dirty="0">
                <a:solidFill>
                  <a:schemeClr val="bg1"/>
                </a:solidFill>
              </a:rPr>
              <a:t>Ac.2:38, 41</a:t>
            </a:r>
          </a:p>
          <a:p>
            <a:pPr lvl="1">
              <a:spcAft>
                <a:spcPts val="0"/>
              </a:spcAft>
            </a:pPr>
            <a:r>
              <a:rPr lang="en-US" altLang="en-US" sz="3100" dirty="0">
                <a:solidFill>
                  <a:schemeClr val="bg1"/>
                </a:solidFill>
              </a:rPr>
              <a:t>38, 41: do what the apostle said…</a:t>
            </a:r>
          </a:p>
          <a:p>
            <a:pPr lvl="1">
              <a:spcAft>
                <a:spcPts val="0"/>
              </a:spcAft>
            </a:pPr>
            <a:r>
              <a:rPr lang="en-US" altLang="en-US" sz="3100" dirty="0">
                <a:solidFill>
                  <a:schemeClr val="bg1"/>
                </a:solidFill>
              </a:rPr>
              <a:t>Belief is understood (2:44)</a:t>
            </a:r>
          </a:p>
          <a:p>
            <a:pPr lvl="2">
              <a:spcAft>
                <a:spcPts val="0"/>
              </a:spcAft>
            </a:pPr>
            <a:r>
              <a:rPr lang="en-US" altLang="en-US" sz="3100" dirty="0">
                <a:solidFill>
                  <a:schemeClr val="bg1"/>
                </a:solidFill>
              </a:rPr>
              <a:t>May find other conditions; cannot exclude one of these</a:t>
            </a:r>
          </a:p>
          <a:p>
            <a:pPr lvl="2">
              <a:spcAft>
                <a:spcPts val="0"/>
              </a:spcAft>
            </a:pPr>
            <a:r>
              <a:rPr lang="en-US" altLang="en-US" sz="3100" dirty="0">
                <a:solidFill>
                  <a:schemeClr val="bg1"/>
                </a:solidFill>
              </a:rPr>
              <a:t>E.g.:  Ac.2:42, no singing?</a:t>
            </a:r>
          </a:p>
          <a:p>
            <a:pPr lvl="1">
              <a:spcAft>
                <a:spcPts val="0"/>
              </a:spcAft>
            </a:pPr>
            <a:endParaRPr lang="en-US" altLang="en-US" sz="3100" dirty="0">
              <a:solidFill>
                <a:schemeClr val="bg1"/>
              </a:solidFill>
            </a:endParaRPr>
          </a:p>
        </p:txBody>
      </p:sp>
    </p:spTree>
    <p:extLst>
      <p:ext uri="{BB962C8B-B14F-4D97-AF65-F5344CB8AC3E}">
        <p14:creationId xmlns:p14="http://schemas.microsoft.com/office/powerpoint/2010/main" val="334325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Salvation illustrated</a:t>
            </a:r>
          </a:p>
        </p:txBody>
      </p:sp>
      <p:sp>
        <p:nvSpPr>
          <p:cNvPr id="3075" name="Rectangle 3"/>
          <p:cNvSpPr>
            <a:spLocks noGrp="1" noChangeArrowheads="1"/>
          </p:cNvSpPr>
          <p:nvPr>
            <p:ph type="body" idx="1"/>
          </p:nvPr>
        </p:nvSpPr>
        <p:spPr>
          <a:xfrm>
            <a:off x="371572" y="990600"/>
            <a:ext cx="8610599" cy="5486400"/>
          </a:xfrm>
        </p:spPr>
        <p:txBody>
          <a:bodyPr/>
          <a:lstStyle/>
          <a:p>
            <a:pPr>
              <a:spcAft>
                <a:spcPts val="600"/>
              </a:spcAft>
            </a:pPr>
            <a:r>
              <a:rPr lang="en-US" altLang="en-US" sz="3000" dirty="0">
                <a:solidFill>
                  <a:schemeClr val="bg1"/>
                </a:solidFill>
              </a:rPr>
              <a:t>Ep.2:8, by grace, saved, through faith, and </a:t>
            </a:r>
            <a:r>
              <a:rPr lang="en-US" altLang="en-US" sz="3000" i="1" dirty="0">
                <a:solidFill>
                  <a:schemeClr val="bg1"/>
                </a:solidFill>
              </a:rPr>
              <a:t>that </a:t>
            </a:r>
            <a:r>
              <a:rPr lang="en-US" altLang="en-US" sz="2700" i="1" dirty="0">
                <a:solidFill>
                  <a:schemeClr val="bg1"/>
                </a:solidFill>
              </a:rPr>
              <a:t>(this)</a:t>
            </a:r>
            <a:r>
              <a:rPr lang="en-US" altLang="en-US" sz="3100" i="1" dirty="0">
                <a:solidFill>
                  <a:schemeClr val="bg1"/>
                </a:solidFill>
              </a:rPr>
              <a:t> </a:t>
            </a:r>
            <a:r>
              <a:rPr lang="en-US" altLang="en-US" sz="3000" dirty="0">
                <a:solidFill>
                  <a:schemeClr val="bg1"/>
                </a:solidFill>
              </a:rPr>
              <a:t>not of yourselves</a:t>
            </a:r>
          </a:p>
          <a:p>
            <a:pPr lvl="1">
              <a:spcAft>
                <a:spcPts val="600"/>
              </a:spcAft>
            </a:pPr>
            <a:r>
              <a:rPr lang="en-US" altLang="en-US" sz="3100" dirty="0">
                <a:solidFill>
                  <a:schemeClr val="bg1"/>
                </a:solidFill>
              </a:rPr>
              <a:t>Some:</a:t>
            </a:r>
            <a:r>
              <a:rPr lang="en-US" altLang="en-US" sz="3100" dirty="0">
                <a:solidFill>
                  <a:srgbClr val="FFC000"/>
                </a:solidFill>
              </a:rPr>
              <a:t> “</a:t>
            </a:r>
            <a:r>
              <a:rPr lang="en-US" altLang="en-US" sz="3000" dirty="0">
                <a:solidFill>
                  <a:srgbClr val="FFC000"/>
                </a:solidFill>
              </a:rPr>
              <a:t>God gives us faith” (miraculous)</a:t>
            </a:r>
          </a:p>
          <a:p>
            <a:pPr lvl="1">
              <a:spcAft>
                <a:spcPts val="600"/>
              </a:spcAft>
            </a:pPr>
            <a:r>
              <a:rPr lang="en-US" altLang="en-US" sz="3000" dirty="0">
                <a:solidFill>
                  <a:schemeClr val="bg1"/>
                </a:solidFill>
              </a:rPr>
              <a:t>If God gives faith, and if salvation is by faith alone, we’re saved totally by God . . . [= </a:t>
            </a:r>
            <a:r>
              <a:rPr lang="en-US" altLang="en-US" sz="3000" i="1" dirty="0">
                <a:solidFill>
                  <a:srgbClr val="CCFFCC"/>
                </a:solidFill>
              </a:rPr>
              <a:t>we do nothing</a:t>
            </a:r>
            <a:r>
              <a:rPr lang="en-US" altLang="en-US" sz="3000" dirty="0">
                <a:solidFill>
                  <a:schemeClr val="bg1"/>
                </a:solidFill>
              </a:rPr>
              <a:t>!]</a:t>
            </a:r>
          </a:p>
          <a:p>
            <a:pPr marL="914400" lvl="2" indent="0">
              <a:spcAft>
                <a:spcPts val="0"/>
              </a:spcAft>
              <a:buNone/>
            </a:pPr>
            <a:r>
              <a:rPr lang="en-US" altLang="en-US" sz="3000" dirty="0">
                <a:solidFill>
                  <a:srgbClr val="CCECFF"/>
                </a:solidFill>
              </a:rPr>
              <a:t>. . . </a:t>
            </a:r>
            <a:r>
              <a:rPr lang="en-US" altLang="en-US" sz="3000" cap="all" dirty="0">
                <a:solidFill>
                  <a:srgbClr val="CCECFF"/>
                </a:solidFill>
              </a:rPr>
              <a:t>why isn’t everyone saved</a:t>
            </a:r>
            <a:r>
              <a:rPr lang="en-US" altLang="en-US" sz="3000" dirty="0">
                <a:solidFill>
                  <a:srgbClr val="CCECFF"/>
                </a:solidFill>
              </a:rPr>
              <a:t>?</a:t>
            </a:r>
          </a:p>
          <a:p>
            <a:pPr marL="457200" lvl="1"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27826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Salvation illustrated</a:t>
            </a:r>
          </a:p>
        </p:txBody>
      </p:sp>
      <p:sp>
        <p:nvSpPr>
          <p:cNvPr id="3075" name="Rectangle 3"/>
          <p:cNvSpPr>
            <a:spLocks noGrp="1" noChangeArrowheads="1"/>
          </p:cNvSpPr>
          <p:nvPr>
            <p:ph type="body" idx="1"/>
          </p:nvPr>
        </p:nvSpPr>
        <p:spPr>
          <a:xfrm>
            <a:off x="371572" y="990600"/>
            <a:ext cx="8610599" cy="5486400"/>
          </a:xfrm>
        </p:spPr>
        <p:txBody>
          <a:bodyPr/>
          <a:lstStyle/>
          <a:p>
            <a:pPr>
              <a:spcAft>
                <a:spcPts val="0"/>
              </a:spcAft>
            </a:pPr>
            <a:r>
              <a:rPr lang="en-US" altLang="en-US" sz="3000" dirty="0">
                <a:solidFill>
                  <a:schemeClr val="bg1"/>
                </a:solidFill>
              </a:rPr>
              <a:t>Ep.2:8, by grace, saved, through faith, and </a:t>
            </a:r>
            <a:r>
              <a:rPr lang="en-US" altLang="en-US" sz="3000" i="1" dirty="0">
                <a:solidFill>
                  <a:schemeClr val="bg1"/>
                </a:solidFill>
              </a:rPr>
              <a:t>that </a:t>
            </a:r>
            <a:r>
              <a:rPr lang="en-US" altLang="en-US" sz="2700" i="1" dirty="0">
                <a:solidFill>
                  <a:schemeClr val="bg1"/>
                </a:solidFill>
              </a:rPr>
              <a:t>(this)</a:t>
            </a:r>
            <a:r>
              <a:rPr lang="en-US" altLang="en-US" sz="3100" i="1" dirty="0">
                <a:solidFill>
                  <a:schemeClr val="bg1"/>
                </a:solidFill>
              </a:rPr>
              <a:t> </a:t>
            </a:r>
            <a:r>
              <a:rPr lang="en-US" altLang="en-US" sz="3000" dirty="0">
                <a:solidFill>
                  <a:schemeClr val="bg1"/>
                </a:solidFill>
              </a:rPr>
              <a:t>not of yourselves</a:t>
            </a:r>
          </a:p>
          <a:p>
            <a:pPr lvl="1">
              <a:spcAft>
                <a:spcPts val="600"/>
              </a:spcAft>
            </a:pPr>
            <a:r>
              <a:rPr lang="en-US" altLang="en-US" sz="3000" dirty="0">
                <a:solidFill>
                  <a:schemeClr val="bg1"/>
                </a:solidFill>
              </a:rPr>
              <a:t>‘</a:t>
            </a:r>
            <a:r>
              <a:rPr lang="en-US" altLang="en-US" sz="3000" i="1" dirty="0">
                <a:solidFill>
                  <a:schemeClr val="bg1"/>
                </a:solidFill>
              </a:rPr>
              <a:t>that</a:t>
            </a:r>
            <a:r>
              <a:rPr lang="en-US" altLang="en-US" sz="3000" dirty="0">
                <a:solidFill>
                  <a:schemeClr val="bg1"/>
                </a:solidFill>
              </a:rPr>
              <a:t>’ does </a:t>
            </a:r>
            <a:r>
              <a:rPr lang="en-US" altLang="en-US" sz="3000" dirty="0">
                <a:solidFill>
                  <a:srgbClr val="FFFFCC"/>
                </a:solidFill>
              </a:rPr>
              <a:t>not</a:t>
            </a:r>
            <a:r>
              <a:rPr lang="en-US" altLang="en-US" sz="3000" dirty="0">
                <a:solidFill>
                  <a:schemeClr val="bg1"/>
                </a:solidFill>
              </a:rPr>
              <a:t> refer to </a:t>
            </a:r>
            <a:r>
              <a:rPr lang="en-US" altLang="en-US" sz="3000" dirty="0">
                <a:solidFill>
                  <a:srgbClr val="FFFFCC"/>
                </a:solidFill>
              </a:rPr>
              <a:t>faith</a:t>
            </a:r>
            <a:r>
              <a:rPr lang="en-US" altLang="en-US" sz="3000" dirty="0">
                <a:solidFill>
                  <a:schemeClr val="bg1"/>
                </a:solidFill>
              </a:rPr>
              <a:t> (faith </a:t>
            </a:r>
            <a:r>
              <a:rPr lang="en-US" altLang="en-US" sz="3000" u="sng" dirty="0">
                <a:solidFill>
                  <a:schemeClr val="bg1"/>
                </a:solidFill>
              </a:rPr>
              <a:t>IS</a:t>
            </a:r>
            <a:r>
              <a:rPr lang="en-US" altLang="en-US" sz="3000" dirty="0">
                <a:solidFill>
                  <a:schemeClr val="bg1"/>
                </a:solidFill>
              </a:rPr>
              <a:t> of us)</a:t>
            </a:r>
          </a:p>
          <a:p>
            <a:pPr lvl="1">
              <a:spcAft>
                <a:spcPts val="600"/>
              </a:spcAft>
            </a:pPr>
            <a:r>
              <a:rPr lang="en-US" altLang="en-US" sz="3000" dirty="0">
                <a:solidFill>
                  <a:schemeClr val="bg1"/>
                </a:solidFill>
              </a:rPr>
              <a:t>‘</a:t>
            </a:r>
            <a:r>
              <a:rPr lang="en-US" altLang="en-US" sz="3000" i="1" dirty="0">
                <a:solidFill>
                  <a:schemeClr val="bg1"/>
                </a:solidFill>
              </a:rPr>
              <a:t>that</a:t>
            </a:r>
            <a:r>
              <a:rPr lang="en-US" altLang="en-US" sz="3000" dirty="0">
                <a:solidFill>
                  <a:schemeClr val="bg1"/>
                </a:solidFill>
              </a:rPr>
              <a:t>’ refers to saved (salvation)</a:t>
            </a:r>
          </a:p>
          <a:p>
            <a:pPr lvl="1">
              <a:spcAft>
                <a:spcPts val="0"/>
              </a:spcAft>
            </a:pPr>
            <a:r>
              <a:rPr lang="en-US" altLang="en-US" sz="3000" dirty="0">
                <a:solidFill>
                  <a:schemeClr val="bg1"/>
                </a:solidFill>
              </a:rPr>
              <a:t>God saves when we come (respond) in faith.   </a:t>
            </a:r>
            <a:r>
              <a:rPr lang="en-US" altLang="en-US" sz="3000" dirty="0">
                <a:solidFill>
                  <a:srgbClr val="FFC000"/>
                </a:solidFill>
              </a:rPr>
              <a:t>▪</a:t>
            </a:r>
            <a:r>
              <a:rPr lang="en-US" altLang="en-US" sz="3000" dirty="0">
                <a:solidFill>
                  <a:schemeClr val="bg1"/>
                </a:solidFill>
              </a:rPr>
              <a:t>Gn.22:12, Abraham…</a:t>
            </a:r>
          </a:p>
          <a:p>
            <a:pPr marL="457200" lvl="1"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351344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400" dirty="0">
                <a:solidFill>
                  <a:srgbClr val="FFFF00"/>
                </a:solidFill>
              </a:rPr>
              <a:t>Salvation illustrated</a:t>
            </a:r>
          </a:p>
        </p:txBody>
      </p:sp>
      <p:sp>
        <p:nvSpPr>
          <p:cNvPr id="3075" name="Rectangle 3"/>
          <p:cNvSpPr>
            <a:spLocks noGrp="1" noChangeArrowheads="1"/>
          </p:cNvSpPr>
          <p:nvPr>
            <p:ph type="body" idx="1"/>
          </p:nvPr>
        </p:nvSpPr>
        <p:spPr>
          <a:xfrm>
            <a:off x="371572" y="990600"/>
            <a:ext cx="8610599" cy="5486400"/>
          </a:xfrm>
        </p:spPr>
        <p:txBody>
          <a:bodyPr/>
          <a:lstStyle/>
          <a:p>
            <a:pPr>
              <a:spcAft>
                <a:spcPts val="0"/>
              </a:spcAft>
            </a:pPr>
            <a:r>
              <a:rPr lang="en-US" altLang="en-US" sz="3000" dirty="0">
                <a:solidFill>
                  <a:schemeClr val="bg1"/>
                </a:solidFill>
              </a:rPr>
              <a:t>Ep.2:8, by grace, saved, through faith, and </a:t>
            </a:r>
            <a:r>
              <a:rPr lang="en-US" altLang="en-US" sz="3000" i="1" dirty="0">
                <a:solidFill>
                  <a:schemeClr val="bg1"/>
                </a:solidFill>
              </a:rPr>
              <a:t>that </a:t>
            </a:r>
            <a:r>
              <a:rPr lang="en-US" altLang="en-US" sz="2700" i="1" dirty="0">
                <a:solidFill>
                  <a:schemeClr val="bg1"/>
                </a:solidFill>
              </a:rPr>
              <a:t>(this)</a:t>
            </a:r>
            <a:r>
              <a:rPr lang="en-US" altLang="en-US" sz="3100" i="1" dirty="0">
                <a:solidFill>
                  <a:schemeClr val="bg1"/>
                </a:solidFill>
              </a:rPr>
              <a:t> </a:t>
            </a:r>
            <a:r>
              <a:rPr lang="en-US" altLang="en-US" sz="3000" dirty="0">
                <a:solidFill>
                  <a:schemeClr val="bg1"/>
                </a:solidFill>
              </a:rPr>
              <a:t>not of yourselves</a:t>
            </a:r>
          </a:p>
          <a:p>
            <a:pPr lvl="1">
              <a:spcAft>
                <a:spcPts val="0"/>
              </a:spcAft>
            </a:pPr>
            <a:r>
              <a:rPr lang="en-US" altLang="en-US" sz="3000" dirty="0">
                <a:solidFill>
                  <a:srgbClr val="CCECFF"/>
                </a:solidFill>
              </a:rPr>
              <a:t>NASB </a:t>
            </a:r>
            <a:r>
              <a:rPr lang="en-US" altLang="en-US" sz="3000" dirty="0" err="1">
                <a:solidFill>
                  <a:srgbClr val="CCECFF"/>
                </a:solidFill>
              </a:rPr>
              <a:t>ftnt</a:t>
            </a:r>
            <a:r>
              <a:rPr lang="en-US" altLang="en-US" sz="3000" dirty="0">
                <a:solidFill>
                  <a:srgbClr val="CCECFF"/>
                </a:solidFill>
              </a:rPr>
              <a:t>.: </a:t>
            </a:r>
            <a:r>
              <a:rPr lang="en-US" altLang="en-US" sz="3000" dirty="0">
                <a:solidFill>
                  <a:schemeClr val="bg1"/>
                </a:solidFill>
              </a:rPr>
              <a:t>‘that [this] salvation’ = the entire process of salvation</a:t>
            </a:r>
          </a:p>
          <a:p>
            <a:pPr lvl="1">
              <a:spcAft>
                <a:spcPts val="0"/>
              </a:spcAft>
            </a:pPr>
            <a:r>
              <a:rPr lang="en-US" altLang="en-US" sz="3000" dirty="0">
                <a:solidFill>
                  <a:srgbClr val="CCECFF"/>
                </a:solidFill>
              </a:rPr>
              <a:t>Vincent:</a:t>
            </a:r>
            <a:r>
              <a:rPr lang="en-US" altLang="en-US" sz="3000" dirty="0">
                <a:solidFill>
                  <a:schemeClr val="bg1"/>
                </a:solidFill>
              </a:rPr>
              <a:t> “And that.  Not </a:t>
            </a:r>
            <a:r>
              <a:rPr lang="en-US" altLang="en-US" sz="3000" i="1" dirty="0">
                <a:solidFill>
                  <a:schemeClr val="bg1"/>
                </a:solidFill>
              </a:rPr>
              <a:t>faith</a:t>
            </a:r>
            <a:r>
              <a:rPr lang="en-US" altLang="en-US" sz="3000" dirty="0">
                <a:solidFill>
                  <a:schemeClr val="bg1"/>
                </a:solidFill>
              </a:rPr>
              <a:t>, but the </a:t>
            </a:r>
            <a:r>
              <a:rPr lang="en-US" altLang="en-US" sz="3000" dirty="0" err="1">
                <a:solidFill>
                  <a:schemeClr val="bg1"/>
                </a:solidFill>
              </a:rPr>
              <a:t>salva-tion</a:t>
            </a:r>
            <a:r>
              <a:rPr lang="en-US" altLang="en-US" sz="3000" dirty="0">
                <a:solidFill>
                  <a:schemeClr val="bg1"/>
                </a:solidFill>
              </a:rPr>
              <a:t>.”   “Gift of God”  </a:t>
            </a:r>
            <a:r>
              <a:rPr lang="en-US" altLang="en-US" sz="3000" dirty="0">
                <a:solidFill>
                  <a:schemeClr val="bg1"/>
                </a:solidFill>
                <a:latin typeface="Arial" panose="020B0604020202020204" pitchFamily="34" charset="0"/>
                <a:cs typeface="Arial" panose="020B0604020202020204" pitchFamily="34" charset="0"/>
              </a:rPr>
              <a:t>‖  Ro.6:23, gift of God</a:t>
            </a:r>
          </a:p>
          <a:p>
            <a:pPr lvl="1">
              <a:spcAft>
                <a:spcPts val="0"/>
              </a:spcAft>
            </a:pPr>
            <a:r>
              <a:rPr lang="en-US" altLang="en-US" sz="3000" dirty="0">
                <a:solidFill>
                  <a:srgbClr val="CCECFF"/>
                </a:solidFill>
              </a:rPr>
              <a:t>ATR:</a:t>
            </a:r>
            <a:r>
              <a:rPr lang="en-US" altLang="en-US" sz="3000" dirty="0">
                <a:solidFill>
                  <a:schemeClr val="bg1"/>
                </a:solidFill>
              </a:rPr>
              <a:t>  Grace is God’s part, faith ours.        </a:t>
            </a:r>
            <a:r>
              <a:rPr lang="en-US" altLang="en-US" sz="2900" dirty="0">
                <a:solidFill>
                  <a:schemeClr val="bg1"/>
                </a:solidFill>
              </a:rPr>
              <a:t>[</a:t>
            </a:r>
            <a:r>
              <a:rPr lang="en-US" altLang="en-US" dirty="0">
                <a:solidFill>
                  <a:schemeClr val="bg1"/>
                </a:solidFill>
              </a:rPr>
              <a:t>NB: </a:t>
            </a:r>
            <a:r>
              <a:rPr lang="en-US" altLang="en-US" sz="3000" dirty="0">
                <a:solidFill>
                  <a:srgbClr val="FFFF99"/>
                </a:solidFill>
              </a:rPr>
              <a:t>‘that’ </a:t>
            </a:r>
            <a:r>
              <a:rPr lang="en-US" altLang="en-US" sz="3000" dirty="0">
                <a:solidFill>
                  <a:schemeClr val="bg1"/>
                </a:solidFill>
              </a:rPr>
              <a:t>is </a:t>
            </a:r>
            <a:r>
              <a:rPr lang="en-US" altLang="en-US" sz="3000" u="sng" dirty="0">
                <a:solidFill>
                  <a:schemeClr val="bg1"/>
                </a:solidFill>
              </a:rPr>
              <a:t>neuter</a:t>
            </a:r>
            <a:r>
              <a:rPr lang="en-US" altLang="en-US" sz="3000" dirty="0">
                <a:solidFill>
                  <a:schemeClr val="bg1"/>
                </a:solidFill>
              </a:rPr>
              <a:t> gender; faith and grace are </a:t>
            </a:r>
            <a:r>
              <a:rPr lang="en-US" altLang="en-US" sz="3000" u="sng" dirty="0">
                <a:solidFill>
                  <a:schemeClr val="bg1"/>
                </a:solidFill>
              </a:rPr>
              <a:t>feminine</a:t>
            </a:r>
            <a:r>
              <a:rPr lang="en-US" altLang="en-US" sz="3000" dirty="0">
                <a:solidFill>
                  <a:schemeClr val="bg1"/>
                </a:solidFill>
              </a:rPr>
              <a:t>.   </a:t>
            </a:r>
            <a:r>
              <a:rPr lang="en-US" altLang="en-US" sz="3000" i="1" dirty="0">
                <a:solidFill>
                  <a:srgbClr val="FFFF99"/>
                </a:solidFill>
              </a:rPr>
              <a:t>That</a:t>
            </a:r>
            <a:r>
              <a:rPr lang="en-US" altLang="en-US" sz="3000" dirty="0">
                <a:solidFill>
                  <a:schemeClr val="bg1"/>
                </a:solidFill>
              </a:rPr>
              <a:t> refers to the act of being saved by grace, conditioned on faith on our part</a:t>
            </a:r>
            <a:r>
              <a:rPr lang="en-US" altLang="en-US" sz="2900" dirty="0">
                <a:solidFill>
                  <a:schemeClr val="bg1"/>
                </a:solidFill>
              </a:rPr>
              <a:t>]</a:t>
            </a:r>
            <a:r>
              <a:rPr lang="en-US" altLang="en-US" sz="3000" dirty="0">
                <a:solidFill>
                  <a:schemeClr val="bg1"/>
                </a:solidFill>
              </a:rPr>
              <a:t> </a:t>
            </a:r>
            <a:r>
              <a:rPr lang="en-US" altLang="en-US" sz="2400" dirty="0">
                <a:solidFill>
                  <a:schemeClr val="bg1"/>
                </a:solidFill>
              </a:rPr>
              <a:t>- p. 525</a:t>
            </a:r>
          </a:p>
          <a:p>
            <a:pPr lvl="1">
              <a:spcAft>
                <a:spcPts val="0"/>
              </a:spcAft>
            </a:pPr>
            <a:endParaRPr lang="en-US" altLang="en-US" sz="3100" dirty="0">
              <a:solidFill>
                <a:schemeClr val="bg1"/>
              </a:solidFill>
            </a:endParaRPr>
          </a:p>
        </p:txBody>
      </p:sp>
    </p:spTree>
    <p:extLst>
      <p:ext uri="{BB962C8B-B14F-4D97-AF65-F5344CB8AC3E}">
        <p14:creationId xmlns:p14="http://schemas.microsoft.com/office/powerpoint/2010/main" val="68338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85800"/>
          </a:xfrm>
        </p:spPr>
        <p:txBody>
          <a:bodyPr/>
          <a:lstStyle/>
          <a:p>
            <a:r>
              <a:rPr lang="en-US" altLang="en-US" sz="3400" dirty="0">
                <a:solidFill>
                  <a:srgbClr val="FFFF00"/>
                </a:solidFill>
              </a:rPr>
              <a:t>Applied</a:t>
            </a:r>
          </a:p>
        </p:txBody>
      </p:sp>
      <p:sp>
        <p:nvSpPr>
          <p:cNvPr id="3075" name="Rectangle 3"/>
          <p:cNvSpPr>
            <a:spLocks noGrp="1" noChangeArrowheads="1"/>
          </p:cNvSpPr>
          <p:nvPr>
            <p:ph type="body" idx="1"/>
          </p:nvPr>
        </p:nvSpPr>
        <p:spPr>
          <a:xfrm>
            <a:off x="371573" y="685800"/>
            <a:ext cx="8418944" cy="5791200"/>
          </a:xfrm>
        </p:spPr>
        <p:txBody>
          <a:bodyPr/>
          <a:lstStyle/>
          <a:p>
            <a:pPr>
              <a:spcAft>
                <a:spcPts val="600"/>
              </a:spcAft>
            </a:pPr>
            <a:r>
              <a:rPr lang="en-US" altLang="en-US" sz="3000" dirty="0">
                <a:solidFill>
                  <a:schemeClr val="bg1"/>
                </a:solidFill>
              </a:rPr>
              <a:t>Ep.2:8, by grace, saved, through faith, and </a:t>
            </a:r>
            <a:r>
              <a:rPr lang="en-US" altLang="en-US" sz="3000" i="1" dirty="0">
                <a:solidFill>
                  <a:schemeClr val="bg1"/>
                </a:solidFill>
              </a:rPr>
              <a:t>that </a:t>
            </a:r>
            <a:r>
              <a:rPr lang="en-US" altLang="en-US" sz="3000" dirty="0">
                <a:solidFill>
                  <a:schemeClr val="bg1"/>
                </a:solidFill>
              </a:rPr>
              <a:t>not of yourselves</a:t>
            </a:r>
          </a:p>
          <a:p>
            <a:pPr lvl="1">
              <a:spcBef>
                <a:spcPts val="0"/>
              </a:spcBef>
              <a:spcAft>
                <a:spcPts val="0"/>
              </a:spcAft>
            </a:pPr>
            <a:r>
              <a:rPr lang="en-US" altLang="en-US" sz="3000" dirty="0">
                <a:solidFill>
                  <a:schemeClr val="bg1"/>
                </a:solidFill>
              </a:rPr>
              <a:t>Ep.5:25-26, Washing…Water…Word</a:t>
            </a:r>
          </a:p>
          <a:p>
            <a:pPr lvl="1">
              <a:spcAft>
                <a:spcPts val="0"/>
              </a:spcAft>
            </a:pPr>
            <a:r>
              <a:rPr lang="en-US" altLang="en-US" sz="3000" dirty="0">
                <a:solidFill>
                  <a:schemeClr val="bg1"/>
                </a:solidFill>
              </a:rPr>
              <a:t>What </a:t>
            </a:r>
            <a:r>
              <a:rPr lang="en-US" altLang="en-US" sz="3000" u="sng" dirty="0">
                <a:solidFill>
                  <a:srgbClr val="CCECFF"/>
                </a:solidFill>
              </a:rPr>
              <a:t>W</a:t>
            </a:r>
            <a:r>
              <a:rPr lang="en-US" altLang="en-US" sz="3000" dirty="0">
                <a:solidFill>
                  <a:schemeClr val="bg1"/>
                </a:solidFill>
              </a:rPr>
              <a:t>ord connects to </a:t>
            </a:r>
            <a:r>
              <a:rPr lang="en-US" altLang="en-US" sz="3000" u="sng" dirty="0">
                <a:solidFill>
                  <a:srgbClr val="CCECFF"/>
                </a:solidFill>
              </a:rPr>
              <a:t>W</a:t>
            </a:r>
            <a:r>
              <a:rPr lang="en-US" altLang="en-US" sz="3000" dirty="0">
                <a:solidFill>
                  <a:schemeClr val="bg1"/>
                </a:solidFill>
              </a:rPr>
              <a:t>ashing of </a:t>
            </a:r>
            <a:r>
              <a:rPr lang="en-US" altLang="en-US" sz="3000" u="sng" dirty="0">
                <a:solidFill>
                  <a:srgbClr val="CCECFF"/>
                </a:solidFill>
              </a:rPr>
              <a:t>W</a:t>
            </a:r>
            <a:r>
              <a:rPr lang="en-US" altLang="en-US" sz="3000" dirty="0">
                <a:solidFill>
                  <a:schemeClr val="bg1"/>
                </a:solidFill>
              </a:rPr>
              <a:t>ater?</a:t>
            </a:r>
          </a:p>
          <a:p>
            <a:pPr lvl="2">
              <a:spcBef>
                <a:spcPts val="600"/>
              </a:spcBef>
              <a:spcAft>
                <a:spcPts val="0"/>
              </a:spcAft>
            </a:pPr>
            <a:r>
              <a:rPr lang="en-US" altLang="en-US" sz="3000" dirty="0">
                <a:solidFill>
                  <a:schemeClr val="bg1"/>
                </a:solidFill>
              </a:rPr>
              <a:t>Baptism:  Ac.22:16</a:t>
            </a:r>
          </a:p>
          <a:p>
            <a:pPr lvl="2">
              <a:spcAft>
                <a:spcPts val="300"/>
              </a:spcAft>
            </a:pPr>
            <a:r>
              <a:rPr lang="en-US" altLang="en-US" sz="3000" dirty="0">
                <a:solidFill>
                  <a:schemeClr val="bg1"/>
                </a:solidFill>
              </a:rPr>
              <a:t>Drowning man…</a:t>
            </a:r>
          </a:p>
          <a:p>
            <a:pPr lvl="3">
              <a:spcBef>
                <a:spcPts val="0"/>
              </a:spcBef>
              <a:spcAft>
                <a:spcPts val="600"/>
              </a:spcAft>
            </a:pPr>
            <a:r>
              <a:rPr lang="en-US" altLang="en-US" sz="3000" dirty="0">
                <a:solidFill>
                  <a:schemeClr val="bg1"/>
                </a:solidFill>
              </a:rPr>
              <a:t>Oar</a:t>
            </a:r>
          </a:p>
          <a:p>
            <a:pPr lvl="3">
              <a:spcBef>
                <a:spcPts val="0"/>
              </a:spcBef>
              <a:spcAft>
                <a:spcPts val="600"/>
              </a:spcAft>
            </a:pPr>
            <a:r>
              <a:rPr lang="en-US" altLang="en-US" sz="3000" dirty="0">
                <a:solidFill>
                  <a:schemeClr val="bg1"/>
                </a:solidFill>
              </a:rPr>
              <a:t>Holding on</a:t>
            </a:r>
          </a:p>
          <a:p>
            <a:pPr lvl="3">
              <a:spcBef>
                <a:spcPts val="0"/>
              </a:spcBef>
              <a:spcAft>
                <a:spcPts val="600"/>
              </a:spcAft>
            </a:pPr>
            <a:r>
              <a:rPr lang="en-US" altLang="en-US" sz="3000" dirty="0">
                <a:solidFill>
                  <a:schemeClr val="bg1"/>
                </a:solidFill>
              </a:rPr>
              <a:t>Favor of men</a:t>
            </a:r>
          </a:p>
          <a:p>
            <a:pPr lvl="3">
              <a:spcBef>
                <a:spcPts val="0"/>
              </a:spcBef>
              <a:spcAft>
                <a:spcPts val="0"/>
              </a:spcAft>
            </a:pPr>
            <a:r>
              <a:rPr lang="en-US" altLang="en-US" sz="3000" dirty="0">
                <a:solidFill>
                  <a:schemeClr val="bg1"/>
                </a:solidFill>
              </a:rPr>
              <a:t>Trust </a:t>
            </a:r>
          </a:p>
        </p:txBody>
      </p:sp>
    </p:spTree>
    <p:extLst>
      <p:ext uri="{BB962C8B-B14F-4D97-AF65-F5344CB8AC3E}">
        <p14:creationId xmlns:p14="http://schemas.microsoft.com/office/powerpoint/2010/main" val="171231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11235</TotalTime>
  <Words>1942</Words>
  <Application>Microsoft Office PowerPoint</Application>
  <PresentationFormat>On-screen Show (4:3)</PresentationFormat>
  <Paragraphs>171</Paragraphs>
  <Slides>31</Slides>
  <Notes>26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31</vt:i4>
      </vt:variant>
    </vt:vector>
  </HeadingPairs>
  <TitlesOfParts>
    <vt:vector size="35" baseType="lpstr">
      <vt:lpstr>Arial</vt:lpstr>
      <vt:lpstr>Verdana</vt:lpstr>
      <vt:lpstr>1_Default Design</vt:lpstr>
      <vt:lpstr>Default Design</vt:lpstr>
      <vt:lpstr>PowerPoint Presentation</vt:lpstr>
      <vt:lpstr>Two very different, equally wrong, attitudes</vt:lpstr>
      <vt:lpstr>Two very different, equally wrong, attitudes</vt:lpstr>
      <vt:lpstr>PowerPoint Presentation</vt:lpstr>
      <vt:lpstr>Salvation</vt:lpstr>
      <vt:lpstr>Salvation illustrated</vt:lpstr>
      <vt:lpstr>Salvation illustrated</vt:lpstr>
      <vt:lpstr>Salvation illustrated</vt:lpstr>
      <vt:lpstr>Applied</vt:lpstr>
      <vt:lpstr>Applied – Noah’s salvation</vt:lpstr>
      <vt:lpstr>Applied – Noah’s salvation</vt:lpstr>
      <vt:lpstr>Applied</vt:lpstr>
      <vt:lpstr>Salvation Applied</vt:lpstr>
      <vt:lpstr>Applied</vt:lpstr>
      <vt:lpstr>PowerPoint Presentation</vt:lpstr>
      <vt:lpstr>Mt.6:30</vt:lpstr>
      <vt:lpstr>Lk.8:25</vt:lpstr>
      <vt:lpstr>Lk.17</vt:lpstr>
      <vt:lpstr>Ro.4:19</vt:lpstr>
      <vt:lpstr>1 Co.2</vt:lpstr>
      <vt:lpstr>2 Tim.2:18</vt:lpstr>
      <vt:lpstr>PowerPoint Presentation</vt:lpstr>
      <vt:lpstr>Saul</vt:lpstr>
      <vt:lpstr>Zeal</vt:lpstr>
      <vt:lpstr>Paul’s summary</vt:lpstr>
      <vt:lpstr>PowerPoint Presentation</vt:lpstr>
      <vt:lpstr>Acts 2:36-37, 38, 41</vt:lpstr>
      <vt:lpstr>Acts 2:36-37, 38, 41</vt:lpstr>
      <vt:lpstr>Acts 2:36-37, 38, 41</vt:lpstr>
      <vt:lpstr>James 2:14-23</vt:lpstr>
      <vt:lpstr>Conclusion:</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1137</cp:revision>
  <dcterms:created xsi:type="dcterms:W3CDTF">2011-08-18T15:42:19Z</dcterms:created>
  <dcterms:modified xsi:type="dcterms:W3CDTF">2023-05-28T18:01:57Z</dcterms:modified>
</cp:coreProperties>
</file>