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5" r:id="rId1"/>
  </p:sldMasterIdLst>
  <p:notesMasterIdLst>
    <p:notesMasterId r:id="rId26"/>
  </p:notesMasterIdLst>
  <p:sldIdLst>
    <p:sldId id="610" r:id="rId2"/>
    <p:sldId id="703" r:id="rId3"/>
    <p:sldId id="609" r:id="rId4"/>
    <p:sldId id="710" r:id="rId5"/>
    <p:sldId id="622" r:id="rId6"/>
    <p:sldId id="679" r:id="rId7"/>
    <p:sldId id="711" r:id="rId8"/>
    <p:sldId id="692" r:id="rId9"/>
    <p:sldId id="693" r:id="rId10"/>
    <p:sldId id="694" r:id="rId11"/>
    <p:sldId id="712" r:id="rId12"/>
    <p:sldId id="713" r:id="rId13"/>
    <p:sldId id="704" r:id="rId14"/>
    <p:sldId id="647" r:id="rId15"/>
    <p:sldId id="705" r:id="rId16"/>
    <p:sldId id="706" r:id="rId17"/>
    <p:sldId id="695" r:id="rId18"/>
    <p:sldId id="707" r:id="rId19"/>
    <p:sldId id="708" r:id="rId20"/>
    <p:sldId id="696" r:id="rId21"/>
    <p:sldId id="709" r:id="rId22"/>
    <p:sldId id="690" r:id="rId23"/>
    <p:sldId id="714" r:id="rId24"/>
    <p:sldId id="715" r:id="rId2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99"/>
    <a:srgbClr val="CCFFCC"/>
    <a:srgbClr val="FFFFCC"/>
    <a:srgbClr val="CCFFFF"/>
    <a:srgbClr val="FFFF99"/>
    <a:srgbClr val="66FFFF"/>
    <a:srgbClr val="FFFF66"/>
    <a:srgbClr val="800000"/>
    <a:srgbClr val="FFFF00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1138" y="91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62D5F5-615E-4696-8E4C-BD233E9663DC}" type="datetimeFigureOut">
              <a:rPr lang="en-US" smtClean="0"/>
              <a:t>5/28/2023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F081AC-E897-4BA2-AEAD-F1C0A64DC0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2077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9129269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8171379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1253286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9008645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411089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656592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2830061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8338750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3778264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701830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059888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5289485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3164342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2359766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1130196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17738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278848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096063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868021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489080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752419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828344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4452988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897079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8CC59-2BB9-4D66-89EA-EC5F53207BB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72898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E277CA-B34E-4685-9764-05F1582DD56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04298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7A44EF-35B6-4BA2-94E8-8A291C309A8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507204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00CDB0-671E-4BF2-9B05-F278A425E8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720983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4083BD-CC05-454A-B5F3-8330BAA7D37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463525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CCE5FA-4EEC-4547-8EDF-B41A7E5E2D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744134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784FB7-DB9A-46D2-B1A2-EB73675BA57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20752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718E9-636E-4686-8A5C-2BD8042C234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317560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E69D4D-AEBA-443F-A46F-AF483A246E5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882856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0F0AC7-175D-42AC-BE4B-9BBD2289AF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412258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51F513-D9AC-4E72-A51A-42CDBCD9FFF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878971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9C68EBA-A7B9-429F-ABFC-7908F04228D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465006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47" r:id="rId2"/>
    <p:sldLayoutId id="2147483748" r:id="rId3"/>
    <p:sldLayoutId id="2147483749" r:id="rId4"/>
    <p:sldLayoutId id="2147483750" r:id="rId5"/>
    <p:sldLayoutId id="2147483751" r:id="rId6"/>
    <p:sldLayoutId id="2147483752" r:id="rId7"/>
    <p:sldLayoutId id="2147483753" r:id="rId8"/>
    <p:sldLayoutId id="2147483754" r:id="rId9"/>
    <p:sldLayoutId id="2147483755" r:id="rId10"/>
    <p:sldLayoutId id="2147483756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uiExpand="1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37EF4DA-82F0-4753-9D9E-8B7A288AAFFB}"/>
              </a:ext>
            </a:extLst>
          </p:cNvPr>
          <p:cNvSpPr/>
          <p:nvPr/>
        </p:nvSpPr>
        <p:spPr>
          <a:xfrm>
            <a:off x="1761536" y="741218"/>
            <a:ext cx="5620929" cy="1316182"/>
          </a:xfrm>
          <a:prstGeom prst="rect">
            <a:avLst/>
          </a:prstGeom>
          <a:solidFill>
            <a:schemeClr val="accent6">
              <a:lumMod val="50000"/>
            </a:schemeClr>
          </a:solidFill>
          <a:ln w="63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R="0" lvl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FFC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King Saul –</a:t>
            </a:r>
            <a:b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FFC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</a:br>
            <a:r>
              <a:rPr kumimoji="0" lang="en-US" sz="35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All the King’s Men</a:t>
            </a:r>
          </a:p>
        </p:txBody>
      </p:sp>
    </p:spTree>
    <p:extLst>
      <p:ext uri="{BB962C8B-B14F-4D97-AF65-F5344CB8AC3E}">
        <p14:creationId xmlns:p14="http://schemas.microsoft.com/office/powerpoint/2010/main" val="352274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" y="76200"/>
            <a:ext cx="9052560" cy="685800"/>
          </a:xfrm>
        </p:spPr>
        <p:txBody>
          <a:bodyPr/>
          <a:lstStyle/>
          <a:p>
            <a:r>
              <a:rPr lang="en-US" altLang="en-US" sz="3200" dirty="0">
                <a:solidFill>
                  <a:schemeClr val="bg1"/>
                </a:solidFill>
              </a:rPr>
              <a:t>1 Sm.15, </a:t>
            </a:r>
            <a:r>
              <a:rPr lang="en-US" altLang="en-US" sz="3200" dirty="0">
                <a:solidFill>
                  <a:srgbClr val="FFFF99"/>
                </a:solidFill>
              </a:rPr>
              <a:t>Amalek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5112" y="847627"/>
            <a:ext cx="8113776" cy="5629373"/>
          </a:xfrm>
        </p:spPr>
        <p:txBody>
          <a:bodyPr/>
          <a:lstStyle/>
          <a:p>
            <a:pPr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1 Sm.9:21</a:t>
            </a:r>
          </a:p>
          <a:p>
            <a:pPr lvl="1">
              <a:spcBef>
                <a:spcPts val="60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Saul once spoke with humility</a:t>
            </a:r>
          </a:p>
          <a:p>
            <a:pPr lvl="1"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Humility did not stand the test of elevation and prosperity</a:t>
            </a:r>
          </a:p>
          <a:p>
            <a:pPr marL="0" indent="0">
              <a:spcAft>
                <a:spcPts val="3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  <a:p>
            <a:pPr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en-US" altLang="en-US" sz="3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17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" y="76200"/>
            <a:ext cx="9052560" cy="685800"/>
          </a:xfrm>
        </p:spPr>
        <p:txBody>
          <a:bodyPr/>
          <a:lstStyle/>
          <a:p>
            <a:r>
              <a:rPr lang="en-US" altLang="en-US" sz="3200" dirty="0">
                <a:solidFill>
                  <a:schemeClr val="bg1"/>
                </a:solidFill>
              </a:rPr>
              <a:t>1 Sm.17, </a:t>
            </a:r>
            <a:r>
              <a:rPr lang="en-US" altLang="en-US" sz="3200" dirty="0">
                <a:solidFill>
                  <a:srgbClr val="FFFF99"/>
                </a:solidFill>
              </a:rPr>
              <a:t>Saul’s final straw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5112" y="762000"/>
            <a:ext cx="8113776" cy="5629373"/>
          </a:xfrm>
        </p:spPr>
        <p:txBody>
          <a:bodyPr/>
          <a:lstStyle/>
          <a:p>
            <a:pPr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David was used to danger  (shepherd)</a:t>
            </a:r>
          </a:p>
          <a:p>
            <a:pPr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David had no weapon against Saul</a:t>
            </a:r>
          </a:p>
          <a:p>
            <a:pPr lvl="1"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David could have killed Saul…twice, </a:t>
            </a:r>
            <a:br>
              <a:rPr lang="en-US" altLang="en-US" sz="3100" dirty="0">
                <a:solidFill>
                  <a:schemeClr val="bg1"/>
                </a:solidFill>
              </a:rPr>
            </a:br>
            <a:r>
              <a:rPr lang="en-US" altLang="en-US" sz="3100" dirty="0">
                <a:solidFill>
                  <a:schemeClr val="bg1"/>
                </a:solidFill>
              </a:rPr>
              <a:t>1 Sm.24 / 26</a:t>
            </a:r>
          </a:p>
          <a:p>
            <a:pPr marL="0" indent="0">
              <a:spcAft>
                <a:spcPts val="3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  <a:p>
            <a:pPr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en-US" altLang="en-US" sz="3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5675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" y="76200"/>
            <a:ext cx="9052560" cy="685800"/>
          </a:xfrm>
        </p:spPr>
        <p:txBody>
          <a:bodyPr/>
          <a:lstStyle/>
          <a:p>
            <a:r>
              <a:rPr lang="en-US" altLang="en-US" sz="3200" dirty="0">
                <a:solidFill>
                  <a:schemeClr val="bg1"/>
                </a:solidFill>
              </a:rPr>
              <a:t>2 Sm.21, </a:t>
            </a:r>
            <a:r>
              <a:rPr lang="en-US" altLang="en-US" sz="3200" dirty="0">
                <a:solidFill>
                  <a:srgbClr val="FFC000"/>
                </a:solidFill>
              </a:rPr>
              <a:t>Saul and Gibeonites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5112" y="762000"/>
            <a:ext cx="8113776" cy="5629373"/>
          </a:xfrm>
        </p:spPr>
        <p:txBody>
          <a:bodyPr/>
          <a:lstStyle/>
          <a:p>
            <a:pPr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Once Saul broke down the </a:t>
            </a:r>
            <a:r>
              <a:rPr lang="en-US" altLang="en-US" sz="3100" dirty="0">
                <a:solidFill>
                  <a:srgbClr val="CCFFFF"/>
                </a:solidFill>
              </a:rPr>
              <a:t>authority</a:t>
            </a:r>
            <a:r>
              <a:rPr lang="en-US" altLang="en-US" sz="3100" dirty="0">
                <a:solidFill>
                  <a:schemeClr val="bg1"/>
                </a:solidFill>
              </a:rPr>
              <a:t> barrier – safeguard against sin – he was on a downhill slide . . . 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rgbClr val="FFCC99"/>
                </a:solidFill>
              </a:rPr>
              <a:t>jealous of David 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rgbClr val="FFCC99"/>
                </a:solidFill>
              </a:rPr>
              <a:t>hatred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rgbClr val="FFCC99"/>
                </a:solidFill>
              </a:rPr>
              <a:t>lies to David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rgbClr val="FFCC99"/>
                </a:solidFill>
              </a:rPr>
              <a:t>murder attempts</a:t>
            </a:r>
          </a:p>
          <a:p>
            <a:pPr>
              <a:spcAft>
                <a:spcPts val="300"/>
              </a:spcAft>
              <a:buFont typeface="Wingdings" panose="05000000000000000000" pitchFamily="2" charset="2"/>
              <a:buChar char="§"/>
            </a:pPr>
            <a:endParaRPr lang="en-US" altLang="en-US" sz="3100" dirty="0">
              <a:solidFill>
                <a:schemeClr val="bg1"/>
              </a:solidFill>
            </a:endParaRPr>
          </a:p>
          <a:p>
            <a:pPr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en-US" altLang="en-US" sz="3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0077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59F4BA06-605E-4573-BBA1-1C443AC404C8}"/>
              </a:ext>
            </a:extLst>
          </p:cNvPr>
          <p:cNvSpPr/>
          <p:nvPr/>
        </p:nvSpPr>
        <p:spPr>
          <a:xfrm>
            <a:off x="2258673" y="838200"/>
            <a:ext cx="4645395" cy="4572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t>I.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Saul and Samuel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273EB7CB-C8FD-F00E-7FBA-086B8A3396C1}"/>
              </a:ext>
            </a:extLst>
          </p:cNvPr>
          <p:cNvSpPr/>
          <p:nvPr/>
        </p:nvSpPr>
        <p:spPr>
          <a:xfrm>
            <a:off x="1172065" y="2086465"/>
            <a:ext cx="6801324" cy="8382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400" b="0" i="0" u="none" strike="noStrike" kern="1200" cap="none" spc="0" normalizeH="0" baseline="0" noProof="0" dirty="0">
                <a:ln>
                  <a:noFill/>
                </a:ln>
                <a:solidFill>
                  <a:srgbClr val="FFFFCC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t>III.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CC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Saul and Jonathan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9FAA26E-EF6F-EAE2-B464-799C00AF612F}"/>
              </a:ext>
            </a:extLst>
          </p:cNvPr>
          <p:cNvSpPr/>
          <p:nvPr/>
        </p:nvSpPr>
        <p:spPr>
          <a:xfrm>
            <a:off x="2257719" y="1447800"/>
            <a:ext cx="4645395" cy="4572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t>II.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Saul and God</a:t>
            </a:r>
          </a:p>
        </p:txBody>
      </p:sp>
    </p:spTree>
    <p:extLst>
      <p:ext uri="{BB962C8B-B14F-4D97-AF65-F5344CB8AC3E}">
        <p14:creationId xmlns:p14="http://schemas.microsoft.com/office/powerpoint/2010/main" val="22402022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685800"/>
          </a:xfrm>
        </p:spPr>
        <p:txBody>
          <a:bodyPr/>
          <a:lstStyle/>
          <a:p>
            <a:r>
              <a:rPr lang="en-US" altLang="en-US" sz="3500" dirty="0">
                <a:solidFill>
                  <a:srgbClr val="FFFF00"/>
                </a:solidFill>
              </a:rPr>
              <a:t>1 Sm.14:1…</a:t>
            </a:r>
            <a:endParaRPr lang="en-US" altLang="en-US" sz="3500" dirty="0">
              <a:solidFill>
                <a:srgbClr val="FFFFCC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685800"/>
            <a:ext cx="8551706" cy="5800627"/>
          </a:xfrm>
        </p:spPr>
        <p:txBody>
          <a:bodyPr/>
          <a:lstStyle/>
          <a:p>
            <a:pPr marL="0" indent="0" algn="ctr">
              <a:spcAft>
                <a:spcPts val="300"/>
              </a:spcAft>
              <a:buNone/>
            </a:pPr>
            <a:r>
              <a:rPr lang="en-US" altLang="en-US" sz="3100" dirty="0">
                <a:solidFill>
                  <a:schemeClr val="bg1"/>
                </a:solidFill>
              </a:rPr>
              <a:t>Jonathan: true faith in God</a:t>
            </a:r>
          </a:p>
          <a:p>
            <a:pPr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bg1"/>
                </a:solidFill>
              </a:rPr>
              <a:t>1 Sm.14:2, Saul was sitting…</a:t>
            </a:r>
          </a:p>
          <a:p>
            <a:pPr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bg1"/>
                </a:solidFill>
              </a:rPr>
              <a:t>14:6, man of faith</a:t>
            </a:r>
          </a:p>
          <a:p>
            <a:pPr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bg1"/>
                </a:solidFill>
              </a:rPr>
              <a:t>14:29, Saul is incompetent</a:t>
            </a:r>
          </a:p>
          <a:p>
            <a:pPr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bg1"/>
                </a:solidFill>
              </a:rPr>
              <a:t>14:…45, people rescued Jonathan from Saul</a:t>
            </a: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bg1"/>
                </a:solidFill>
              </a:rPr>
              <a:t>Jonathan and David: best friends, </a:t>
            </a:r>
            <a:r>
              <a:rPr lang="en-US" altLang="en-US" sz="3000" dirty="0">
                <a:solidFill>
                  <a:srgbClr val="FFFF00"/>
                </a:solidFill>
              </a:rPr>
              <a:t>1 Sm.18:1</a:t>
            </a:r>
          </a:p>
          <a:p>
            <a:pPr marL="0" indent="0">
              <a:spcAft>
                <a:spcPts val="300"/>
              </a:spcAft>
              <a:buNone/>
            </a:pPr>
            <a:r>
              <a:rPr lang="en-US" altLang="en-US" sz="2400" dirty="0">
                <a:solidFill>
                  <a:srgbClr val="FFFF00"/>
                </a:solidFill>
              </a:rPr>
              <a:t>    1. </a:t>
            </a:r>
            <a:r>
              <a:rPr lang="en-US" altLang="en-US" sz="3000" dirty="0">
                <a:solidFill>
                  <a:srgbClr val="CCFFFF"/>
                </a:solidFill>
              </a:rPr>
              <a:t>Protected David from Saul</a:t>
            </a:r>
          </a:p>
          <a:p>
            <a:pPr marL="0" indent="0">
              <a:spcAft>
                <a:spcPts val="300"/>
              </a:spcAft>
              <a:buNone/>
            </a:pPr>
            <a:r>
              <a:rPr lang="en-US" altLang="en-US" sz="3000" dirty="0">
                <a:solidFill>
                  <a:schemeClr val="bg1"/>
                </a:solidFill>
              </a:rPr>
              <a:t>   </a:t>
            </a:r>
            <a:r>
              <a:rPr lang="en-US" altLang="en-US" sz="2400" dirty="0">
                <a:solidFill>
                  <a:srgbClr val="FFFF00"/>
                </a:solidFill>
              </a:rPr>
              <a:t>2. </a:t>
            </a:r>
            <a:r>
              <a:rPr lang="en-US" altLang="en-US" sz="3000" dirty="0">
                <a:solidFill>
                  <a:srgbClr val="CCFFFF"/>
                </a:solidFill>
              </a:rPr>
              <a:t>Rejoiced in David</a:t>
            </a:r>
          </a:p>
          <a:p>
            <a:pPr marL="0" indent="0">
              <a:spcAft>
                <a:spcPts val="300"/>
              </a:spcAft>
              <a:buNone/>
            </a:pPr>
            <a:r>
              <a:rPr lang="en-US" altLang="en-US" sz="3000" dirty="0">
                <a:solidFill>
                  <a:schemeClr val="bg1"/>
                </a:solidFill>
              </a:rPr>
              <a:t>   </a:t>
            </a:r>
            <a:r>
              <a:rPr lang="en-US" altLang="en-US" sz="2400" dirty="0">
                <a:solidFill>
                  <a:srgbClr val="FFFF00"/>
                </a:solidFill>
              </a:rPr>
              <a:t>3.</a:t>
            </a:r>
            <a:r>
              <a:rPr lang="en-US" altLang="en-US" sz="3000" dirty="0">
                <a:solidFill>
                  <a:schemeClr val="bg1"/>
                </a:solidFill>
              </a:rPr>
              <a:t> </a:t>
            </a:r>
            <a:r>
              <a:rPr lang="en-US" altLang="en-US" sz="3000" dirty="0">
                <a:solidFill>
                  <a:srgbClr val="CCFFFF"/>
                </a:solidFill>
              </a:rPr>
              <a:t>Knew he would become king </a:t>
            </a:r>
            <a:endParaRPr lang="en-US" altLang="en-US" sz="3100" dirty="0">
              <a:solidFill>
                <a:srgbClr val="CCFFFF"/>
              </a:solidFill>
            </a:endParaRPr>
          </a:p>
          <a:p>
            <a:pPr marL="0" indent="0">
              <a:spcAft>
                <a:spcPts val="600"/>
              </a:spcAft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7177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685800"/>
          </a:xfrm>
        </p:spPr>
        <p:txBody>
          <a:bodyPr/>
          <a:lstStyle/>
          <a:p>
            <a:r>
              <a:rPr lang="en-US" altLang="en-US" sz="3500" dirty="0">
                <a:solidFill>
                  <a:srgbClr val="FFFF00"/>
                </a:solidFill>
              </a:rPr>
              <a:t>Difference between Jonathan and David</a:t>
            </a:r>
            <a:endParaRPr lang="en-US" altLang="en-US" sz="3500" dirty="0">
              <a:solidFill>
                <a:srgbClr val="FFFFCC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752573"/>
            <a:ext cx="8551706" cy="5800627"/>
          </a:xfrm>
        </p:spPr>
        <p:txBody>
          <a:bodyPr/>
          <a:lstStyle/>
          <a:p>
            <a:pPr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Jonathan: firstborn son of king</a:t>
            </a:r>
          </a:p>
          <a:p>
            <a:pPr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David: last born son of farmer</a:t>
            </a:r>
          </a:p>
          <a:p>
            <a:pPr lvl="1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Love for God and each other</a:t>
            </a:r>
          </a:p>
          <a:p>
            <a:pPr lvl="1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Jonathan chose David over Saul, 1 Sm.20</a:t>
            </a:r>
          </a:p>
        </p:txBody>
      </p:sp>
    </p:spTree>
    <p:extLst>
      <p:ext uri="{BB962C8B-B14F-4D97-AF65-F5344CB8AC3E}">
        <p14:creationId xmlns:p14="http://schemas.microsoft.com/office/powerpoint/2010/main" val="1192084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59F4BA06-605E-4573-BBA1-1C443AC404C8}"/>
              </a:ext>
            </a:extLst>
          </p:cNvPr>
          <p:cNvSpPr/>
          <p:nvPr/>
        </p:nvSpPr>
        <p:spPr>
          <a:xfrm>
            <a:off x="2258673" y="838200"/>
            <a:ext cx="4645395" cy="4572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t>I.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Saul and Samuel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273EB7CB-C8FD-F00E-7FBA-086B8A3396C1}"/>
              </a:ext>
            </a:extLst>
          </p:cNvPr>
          <p:cNvSpPr/>
          <p:nvPr/>
        </p:nvSpPr>
        <p:spPr>
          <a:xfrm>
            <a:off x="1172065" y="2685854"/>
            <a:ext cx="6801324" cy="8382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400" b="0" i="0" u="none" strike="noStrike" kern="1200" cap="none" spc="0" normalizeH="0" baseline="0" noProof="0" dirty="0">
                <a:ln>
                  <a:noFill/>
                </a:ln>
                <a:solidFill>
                  <a:srgbClr val="FFFFCC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t>IV.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CC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Saul and David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9FAA26E-EF6F-EAE2-B464-799C00AF612F}"/>
              </a:ext>
            </a:extLst>
          </p:cNvPr>
          <p:cNvSpPr/>
          <p:nvPr/>
        </p:nvSpPr>
        <p:spPr>
          <a:xfrm>
            <a:off x="2257719" y="1447800"/>
            <a:ext cx="4645395" cy="4572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t>II.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Saul and God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AB31F76-F021-95B2-1427-BDBDEADCCF96}"/>
              </a:ext>
            </a:extLst>
          </p:cNvPr>
          <p:cNvSpPr/>
          <p:nvPr/>
        </p:nvSpPr>
        <p:spPr>
          <a:xfrm>
            <a:off x="2257719" y="2057400"/>
            <a:ext cx="4645395" cy="4572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t>III.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Saul and Jonathan</a:t>
            </a:r>
          </a:p>
        </p:txBody>
      </p:sp>
    </p:spTree>
    <p:extLst>
      <p:ext uri="{BB962C8B-B14F-4D97-AF65-F5344CB8AC3E}">
        <p14:creationId xmlns:p14="http://schemas.microsoft.com/office/powerpoint/2010/main" val="5663939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685800"/>
          </a:xfrm>
        </p:spPr>
        <p:txBody>
          <a:bodyPr/>
          <a:lstStyle/>
          <a:p>
            <a:r>
              <a:rPr lang="en-US" altLang="en-US" sz="3400" dirty="0">
                <a:solidFill>
                  <a:srgbClr val="FFFFCC"/>
                </a:solidFill>
              </a:rPr>
              <a:t>16:…7-13 – David anointed king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828773"/>
            <a:ext cx="8551706" cy="5800627"/>
          </a:xfrm>
        </p:spPr>
        <p:txBody>
          <a:bodyPr/>
          <a:lstStyle/>
          <a:p>
            <a:pPr marL="0" indent="0" algn="ctr">
              <a:spcAft>
                <a:spcPts val="300"/>
              </a:spcAft>
              <a:buNone/>
            </a:pPr>
            <a:r>
              <a:rPr lang="en-US" altLang="en-US" sz="3300" dirty="0">
                <a:solidFill>
                  <a:srgbClr val="FFFFCC"/>
                </a:solidFill>
              </a:rPr>
              <a:t>1 Sm.17, David and Goliath</a:t>
            </a:r>
          </a:p>
          <a:p>
            <a:pPr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rgbClr val="CCFFCC"/>
                </a:solidFill>
              </a:rPr>
              <a:t>Who </a:t>
            </a:r>
            <a:r>
              <a:rPr lang="en-US" altLang="en-US" sz="3100" u="sng" dirty="0">
                <a:solidFill>
                  <a:srgbClr val="CCFFCC"/>
                </a:solidFill>
              </a:rPr>
              <a:t>should</a:t>
            </a:r>
            <a:r>
              <a:rPr lang="en-US" altLang="en-US" sz="3100" dirty="0">
                <a:solidFill>
                  <a:srgbClr val="CCFFCC"/>
                </a:solidFill>
              </a:rPr>
              <a:t> have slain Goliath?</a:t>
            </a:r>
          </a:p>
          <a:p>
            <a:pPr lvl="1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Saul was afraid like others, 11, 24</a:t>
            </a:r>
          </a:p>
          <a:p>
            <a:pPr lvl="1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David overcame Goliath by faith in God…</a:t>
            </a:r>
          </a:p>
          <a:p>
            <a:pPr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rgbClr val="CCFFFF"/>
                </a:solidFill>
              </a:rPr>
              <a:t>Ch.7</a:t>
            </a:r>
            <a:r>
              <a:rPr lang="en-US" altLang="en-US" sz="3100" dirty="0">
                <a:solidFill>
                  <a:schemeClr val="bg1"/>
                </a:solidFill>
              </a:rPr>
              <a:t> – when God was king:  He fought, Israel chased, Philistines fled</a:t>
            </a:r>
          </a:p>
          <a:p>
            <a:pPr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rgbClr val="CCFFFF"/>
                </a:solidFill>
              </a:rPr>
              <a:t>Ch.8ff. </a:t>
            </a:r>
            <a:r>
              <a:rPr lang="en-US" altLang="en-US" sz="3100" dirty="0">
                <a:solidFill>
                  <a:schemeClr val="bg1"/>
                </a:solidFill>
              </a:rPr>
              <a:t>– when Saul is king: Israel flees before battle begins</a:t>
            </a:r>
          </a:p>
          <a:p>
            <a:pPr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David – opposite of Saul in stature and faith</a:t>
            </a:r>
            <a:endParaRPr lang="en-US" altLang="en-US" sz="3100" dirty="0">
              <a:solidFill>
                <a:srgbClr val="CCFFCC"/>
              </a:solidFill>
            </a:endParaRPr>
          </a:p>
          <a:p>
            <a:pPr lvl="1">
              <a:spcAft>
                <a:spcPts val="300"/>
              </a:spcAft>
              <a:buFont typeface="Arial" panose="020B0604020202020204" pitchFamily="34" charset="0"/>
              <a:buChar char="•"/>
            </a:pPr>
            <a:endParaRPr lang="en-US" altLang="en-US" sz="3100" dirty="0">
              <a:solidFill>
                <a:schemeClr val="bg1"/>
              </a:solidFill>
            </a:endParaRPr>
          </a:p>
          <a:p>
            <a:pPr marL="0" indent="0">
              <a:spcAft>
                <a:spcPts val="600"/>
              </a:spcAft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3701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685800"/>
          </a:xfrm>
        </p:spPr>
        <p:txBody>
          <a:bodyPr/>
          <a:lstStyle/>
          <a:p>
            <a:r>
              <a:rPr lang="en-US" altLang="en-US" sz="3500" dirty="0">
                <a:solidFill>
                  <a:srgbClr val="FFCC99"/>
                </a:solidFill>
              </a:rPr>
              <a:t>18: it’s all about David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914400"/>
            <a:ext cx="8551706" cy="5572027"/>
          </a:xfrm>
        </p:spPr>
        <p:txBody>
          <a:bodyPr/>
          <a:lstStyle/>
          <a:p>
            <a:pPr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Saul (jealous) heard David’s praise, song, 18:8ff.</a:t>
            </a:r>
          </a:p>
          <a:p>
            <a:pPr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Saul offered Merab to David as a trap, 18:17</a:t>
            </a:r>
          </a:p>
          <a:p>
            <a:pPr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Tried to provoke David by giving Merab to another man, 18:19.   </a:t>
            </a:r>
            <a:r>
              <a:rPr lang="en-US" altLang="en-US" sz="3000" dirty="0">
                <a:solidFill>
                  <a:srgbClr val="CCFFFF"/>
                </a:solidFill>
              </a:rPr>
              <a:t>(Failed – 18:29)</a:t>
            </a:r>
          </a:p>
          <a:p>
            <a:pPr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Finally resorted to direct attack.   19:1</a:t>
            </a:r>
          </a:p>
          <a:p>
            <a:pPr marL="0" indent="0">
              <a:spcAft>
                <a:spcPts val="600"/>
              </a:spcAft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9501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59F4BA06-605E-4573-BBA1-1C443AC404C8}"/>
              </a:ext>
            </a:extLst>
          </p:cNvPr>
          <p:cNvSpPr/>
          <p:nvPr/>
        </p:nvSpPr>
        <p:spPr>
          <a:xfrm>
            <a:off x="2258673" y="838200"/>
            <a:ext cx="4645395" cy="4572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t>I.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Saul and Samuel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273EB7CB-C8FD-F00E-7FBA-086B8A3396C1}"/>
              </a:ext>
            </a:extLst>
          </p:cNvPr>
          <p:cNvSpPr/>
          <p:nvPr/>
        </p:nvSpPr>
        <p:spPr>
          <a:xfrm>
            <a:off x="1172065" y="3286027"/>
            <a:ext cx="6801324" cy="8382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400" b="0" i="0" u="none" strike="noStrike" kern="1200" cap="none" spc="0" normalizeH="0" baseline="0" noProof="0" dirty="0">
                <a:ln>
                  <a:noFill/>
                </a:ln>
                <a:solidFill>
                  <a:srgbClr val="FFFFCC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t>V.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CC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Saul and Lord’s Priests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9FAA26E-EF6F-EAE2-B464-799C00AF612F}"/>
              </a:ext>
            </a:extLst>
          </p:cNvPr>
          <p:cNvSpPr/>
          <p:nvPr/>
        </p:nvSpPr>
        <p:spPr>
          <a:xfrm>
            <a:off x="2257719" y="1447800"/>
            <a:ext cx="4645395" cy="4572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t>II.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Saul and God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AB31F76-F021-95B2-1427-BDBDEADCCF96}"/>
              </a:ext>
            </a:extLst>
          </p:cNvPr>
          <p:cNvSpPr/>
          <p:nvPr/>
        </p:nvSpPr>
        <p:spPr>
          <a:xfrm>
            <a:off x="2257719" y="2057400"/>
            <a:ext cx="4645395" cy="4572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t>III.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Saul and Jonathan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B91A1A0-B758-AE93-CA99-4E6346E71AE3}"/>
              </a:ext>
            </a:extLst>
          </p:cNvPr>
          <p:cNvSpPr/>
          <p:nvPr/>
        </p:nvSpPr>
        <p:spPr>
          <a:xfrm>
            <a:off x="2257719" y="2685854"/>
            <a:ext cx="4645395" cy="4572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t>IV.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Saul and David</a:t>
            </a:r>
          </a:p>
        </p:txBody>
      </p:sp>
    </p:spTree>
    <p:extLst>
      <p:ext uri="{BB962C8B-B14F-4D97-AF65-F5344CB8AC3E}">
        <p14:creationId xmlns:p14="http://schemas.microsoft.com/office/powerpoint/2010/main" val="12576857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59F4BA06-605E-4573-BBA1-1C443AC404C8}"/>
              </a:ext>
            </a:extLst>
          </p:cNvPr>
          <p:cNvSpPr/>
          <p:nvPr/>
        </p:nvSpPr>
        <p:spPr>
          <a:xfrm>
            <a:off x="1180708" y="838200"/>
            <a:ext cx="6801324" cy="8382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400" b="0" i="0" u="none" strike="noStrike" kern="1200" cap="none" spc="0" normalizeH="0" baseline="0" noProof="0" dirty="0">
                <a:ln>
                  <a:noFill/>
                </a:ln>
                <a:solidFill>
                  <a:srgbClr val="FFFFCC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t>I.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CC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Saul and Samuel</a:t>
            </a:r>
          </a:p>
        </p:txBody>
      </p:sp>
    </p:spTree>
    <p:extLst>
      <p:ext uri="{BB962C8B-B14F-4D97-AF65-F5344CB8AC3E}">
        <p14:creationId xmlns:p14="http://schemas.microsoft.com/office/powerpoint/2010/main" val="219253528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685800"/>
          </a:xfrm>
        </p:spPr>
        <p:txBody>
          <a:bodyPr/>
          <a:lstStyle/>
          <a:p>
            <a:r>
              <a:rPr lang="en-US" altLang="en-US" sz="3200" dirty="0">
                <a:solidFill>
                  <a:srgbClr val="CCFFFF"/>
                </a:solidFill>
              </a:rPr>
              <a:t>1 Sm.21-22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762000"/>
            <a:ext cx="8551706" cy="5572027"/>
          </a:xfrm>
        </p:spPr>
        <p:txBody>
          <a:bodyPr/>
          <a:lstStyle/>
          <a:p>
            <a:pPr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Saul: mass murder of Lord’s priests…  </a:t>
            </a:r>
          </a:p>
          <a:p>
            <a:pPr lvl="1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Pride…presumption…passion</a:t>
            </a:r>
          </a:p>
          <a:p>
            <a:pPr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Two times: David has Saul in his sights…</a:t>
            </a:r>
          </a:p>
          <a:p>
            <a:pPr lvl="1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1 Sm.24:6, 10</a:t>
            </a:r>
          </a:p>
          <a:p>
            <a:pPr lvl="1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1 Sm.26:9, 11</a:t>
            </a:r>
          </a:p>
          <a:p>
            <a:pPr marL="0" indent="0">
              <a:spcAft>
                <a:spcPts val="600"/>
              </a:spcAft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713EDA7F-A649-1DAA-AFE2-B1284C2F735C}"/>
              </a:ext>
            </a:extLst>
          </p:cNvPr>
          <p:cNvSpPr/>
          <p:nvPr/>
        </p:nvSpPr>
        <p:spPr>
          <a:xfrm>
            <a:off x="838200" y="3886200"/>
            <a:ext cx="7467600" cy="762000"/>
          </a:xfrm>
          <a:prstGeom prst="roundRect">
            <a:avLst/>
          </a:prstGeom>
          <a:solidFill>
            <a:schemeClr val="tx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rgbClr val="CCFFCC"/>
                </a:solidFill>
              </a:rPr>
              <a:t>But Saul is the L</a:t>
            </a:r>
            <a:r>
              <a:rPr lang="en-US" sz="2800" dirty="0">
                <a:solidFill>
                  <a:srgbClr val="CCFFCC"/>
                </a:solidFill>
              </a:rPr>
              <a:t>ORD’S</a:t>
            </a:r>
            <a:r>
              <a:rPr lang="en-US" sz="3200" dirty="0">
                <a:solidFill>
                  <a:srgbClr val="CCFFCC"/>
                </a:solidFill>
              </a:rPr>
              <a:t> anointed</a:t>
            </a: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3C8D95DA-A4B9-E7E5-933D-1861C93CA3B1}"/>
              </a:ext>
            </a:extLst>
          </p:cNvPr>
          <p:cNvSpPr/>
          <p:nvPr/>
        </p:nvSpPr>
        <p:spPr>
          <a:xfrm>
            <a:off x="838200" y="4800600"/>
            <a:ext cx="7467600" cy="762000"/>
          </a:xfrm>
          <a:prstGeom prst="roundRect">
            <a:avLst/>
          </a:prstGeom>
          <a:solidFill>
            <a:schemeClr val="tx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rgbClr val="CCFFCC"/>
                </a:solidFill>
              </a:rPr>
              <a:t>David would wait on the L</a:t>
            </a:r>
            <a:r>
              <a:rPr lang="en-US" sz="2800" dirty="0">
                <a:solidFill>
                  <a:srgbClr val="CCFFCC"/>
                </a:solidFill>
              </a:rPr>
              <a:t>ORD’S</a:t>
            </a:r>
            <a:r>
              <a:rPr lang="en-US" sz="3200" dirty="0">
                <a:solidFill>
                  <a:srgbClr val="CCFFCC"/>
                </a:solidFill>
              </a:rPr>
              <a:t> timing</a:t>
            </a:r>
          </a:p>
        </p:txBody>
      </p:sp>
    </p:spTree>
    <p:extLst>
      <p:ext uri="{BB962C8B-B14F-4D97-AF65-F5344CB8AC3E}">
        <p14:creationId xmlns:p14="http://schemas.microsoft.com/office/powerpoint/2010/main" val="2343713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59F4BA06-605E-4573-BBA1-1C443AC404C8}"/>
              </a:ext>
            </a:extLst>
          </p:cNvPr>
          <p:cNvSpPr/>
          <p:nvPr/>
        </p:nvSpPr>
        <p:spPr>
          <a:xfrm>
            <a:off x="2258673" y="838200"/>
            <a:ext cx="4645395" cy="4572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t>I.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Saul and Samuel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273EB7CB-C8FD-F00E-7FBA-086B8A3396C1}"/>
              </a:ext>
            </a:extLst>
          </p:cNvPr>
          <p:cNvSpPr/>
          <p:nvPr/>
        </p:nvSpPr>
        <p:spPr>
          <a:xfrm>
            <a:off x="1172065" y="3895627"/>
            <a:ext cx="6801324" cy="8382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400" b="0" i="0" u="none" strike="noStrike" kern="1200" cap="none" spc="0" normalizeH="0" baseline="0" noProof="0" dirty="0">
                <a:ln>
                  <a:noFill/>
                </a:ln>
                <a:solidFill>
                  <a:srgbClr val="FFFFCC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t>VI.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CC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Saul and the Witch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9FAA26E-EF6F-EAE2-B464-799C00AF612F}"/>
              </a:ext>
            </a:extLst>
          </p:cNvPr>
          <p:cNvSpPr/>
          <p:nvPr/>
        </p:nvSpPr>
        <p:spPr>
          <a:xfrm>
            <a:off x="2257719" y="1447800"/>
            <a:ext cx="4645395" cy="4572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t>II.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Saul and God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AB31F76-F021-95B2-1427-BDBDEADCCF96}"/>
              </a:ext>
            </a:extLst>
          </p:cNvPr>
          <p:cNvSpPr/>
          <p:nvPr/>
        </p:nvSpPr>
        <p:spPr>
          <a:xfrm>
            <a:off x="2257719" y="2057400"/>
            <a:ext cx="4645395" cy="4572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t>III.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Saul and Jonathan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B91A1A0-B758-AE93-CA99-4E6346E71AE3}"/>
              </a:ext>
            </a:extLst>
          </p:cNvPr>
          <p:cNvSpPr/>
          <p:nvPr/>
        </p:nvSpPr>
        <p:spPr>
          <a:xfrm>
            <a:off x="2257719" y="2685854"/>
            <a:ext cx="4645395" cy="4572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t>IV.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Saul and David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1C75697-3DB5-D51C-8987-173295C1C022}"/>
              </a:ext>
            </a:extLst>
          </p:cNvPr>
          <p:cNvSpPr/>
          <p:nvPr/>
        </p:nvSpPr>
        <p:spPr>
          <a:xfrm>
            <a:off x="2256935" y="3286027"/>
            <a:ext cx="4645395" cy="4572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t>V.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Saul and Lord’s Priests</a:t>
            </a:r>
          </a:p>
        </p:txBody>
      </p:sp>
    </p:spTree>
    <p:extLst>
      <p:ext uri="{BB962C8B-B14F-4D97-AF65-F5344CB8AC3E}">
        <p14:creationId xmlns:p14="http://schemas.microsoft.com/office/powerpoint/2010/main" val="419491551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685800"/>
          </a:xfrm>
        </p:spPr>
        <p:txBody>
          <a:bodyPr/>
          <a:lstStyle/>
          <a:p>
            <a:r>
              <a:rPr lang="en-US" altLang="en-US" sz="3100" dirty="0">
                <a:solidFill>
                  <a:srgbClr val="FFFF00"/>
                </a:solidFill>
              </a:rPr>
              <a:t>1 Sm.28, </a:t>
            </a:r>
            <a:r>
              <a:rPr lang="en-US" altLang="en-US" sz="3100" dirty="0">
                <a:solidFill>
                  <a:srgbClr val="CCFFCC"/>
                </a:solidFill>
              </a:rPr>
              <a:t>Saul is terrified of war with Philistia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838200"/>
            <a:ext cx="8551706" cy="5648227"/>
          </a:xfrm>
        </p:spPr>
        <p:txBody>
          <a:bodyPr/>
          <a:lstStyle/>
          <a:p>
            <a:pPr marL="339725" indent="-339725">
              <a:spcAft>
                <a:spcPts val="600"/>
              </a:spcAft>
              <a:buNone/>
            </a:pPr>
            <a:r>
              <a:rPr lang="en-US" altLang="en-US" sz="2400" dirty="0">
                <a:solidFill>
                  <a:schemeClr val="bg1"/>
                </a:solidFill>
              </a:rPr>
              <a:t>1. </a:t>
            </a:r>
            <a:r>
              <a:rPr lang="en-US" altLang="en-US" sz="3100" dirty="0">
                <a:solidFill>
                  <a:srgbClr val="CCFFCC"/>
                </a:solidFill>
              </a:rPr>
              <a:t>Saul’s terror </a:t>
            </a:r>
            <a:r>
              <a:rPr lang="en-US" altLang="en-US" sz="3100" dirty="0">
                <a:solidFill>
                  <a:schemeClr val="bg1"/>
                </a:solidFill>
              </a:rPr>
              <a:t>– all alone.  Wants God.  No answer, v.6.   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altLang="en-US" sz="2400" dirty="0">
                <a:solidFill>
                  <a:schemeClr val="bg1"/>
                </a:solidFill>
              </a:rPr>
              <a:t>2. </a:t>
            </a:r>
            <a:r>
              <a:rPr lang="en-US" altLang="en-US" sz="3100" dirty="0">
                <a:solidFill>
                  <a:srgbClr val="CCFFCC"/>
                </a:solidFill>
              </a:rPr>
              <a:t>Saul’s lowest depth of apostasy</a:t>
            </a:r>
            <a:r>
              <a:rPr lang="en-US" altLang="en-US" sz="3100" dirty="0">
                <a:solidFill>
                  <a:schemeClr val="bg1"/>
                </a:solidFill>
              </a:rPr>
              <a:t> – witch, v.7</a:t>
            </a:r>
          </a:p>
          <a:p>
            <a:pPr marL="339725" indent="-339725">
              <a:spcAft>
                <a:spcPts val="600"/>
              </a:spcAft>
              <a:buNone/>
            </a:pPr>
            <a:r>
              <a:rPr lang="en-US" altLang="en-US" sz="2400" dirty="0">
                <a:solidFill>
                  <a:schemeClr val="bg1"/>
                </a:solidFill>
              </a:rPr>
              <a:t>3. </a:t>
            </a:r>
            <a:r>
              <a:rPr lang="en-US" altLang="en-US" sz="3100" dirty="0">
                <a:solidFill>
                  <a:srgbClr val="CCFFCC"/>
                </a:solidFill>
              </a:rPr>
              <a:t>Saul’s final, terrifying news from Samuel </a:t>
            </a:r>
            <a:r>
              <a:rPr lang="en-US" altLang="en-US" sz="3100" dirty="0">
                <a:solidFill>
                  <a:schemeClr val="bg1"/>
                </a:solidFill>
              </a:rPr>
              <a:t>– </a:t>
            </a:r>
            <a:r>
              <a:rPr lang="en-US" altLang="en-US" sz="3100" dirty="0">
                <a:solidFill>
                  <a:srgbClr val="CCFFCC"/>
                </a:solidFill>
              </a:rPr>
              <a:t>death</a:t>
            </a:r>
            <a:r>
              <a:rPr lang="en-US" altLang="en-US" sz="3100" dirty="0">
                <a:solidFill>
                  <a:schemeClr val="bg1"/>
                </a:solidFill>
              </a:rPr>
              <a:t>, v.15-20</a:t>
            </a:r>
          </a:p>
          <a:p>
            <a:pPr marL="339725" indent="-339725" algn="ctr">
              <a:spcAft>
                <a:spcPts val="0"/>
              </a:spcAft>
              <a:buNone/>
            </a:pPr>
            <a:r>
              <a:rPr lang="en-US" altLang="en-US" sz="3100" dirty="0">
                <a:solidFill>
                  <a:srgbClr val="FFFF00"/>
                </a:solidFill>
              </a:rPr>
              <a:t>1 Sm.31,</a:t>
            </a:r>
            <a:r>
              <a:rPr lang="en-US" altLang="en-US" sz="3100" dirty="0">
                <a:solidFill>
                  <a:schemeClr val="bg1"/>
                </a:solidFill>
              </a:rPr>
              <a:t> Saul’s suicide</a:t>
            </a:r>
          </a:p>
          <a:p>
            <a:pPr marL="0" indent="0" algn="ctr">
              <a:spcAft>
                <a:spcPts val="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0850EFAB-3268-ADE3-F4D3-0F2FB41EBEA6}"/>
              </a:ext>
            </a:extLst>
          </p:cNvPr>
          <p:cNvSpPr/>
          <p:nvPr/>
        </p:nvSpPr>
        <p:spPr>
          <a:xfrm>
            <a:off x="1778638" y="4419600"/>
            <a:ext cx="5604794" cy="1219200"/>
          </a:xfrm>
          <a:prstGeom prst="roundRect">
            <a:avLst/>
          </a:prstGeom>
          <a:solidFill>
            <a:schemeClr val="tx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100" dirty="0"/>
              <a:t>A glorious beginning ends</a:t>
            </a:r>
            <a:br>
              <a:rPr lang="en-US" sz="3100" dirty="0"/>
            </a:br>
            <a:r>
              <a:rPr lang="en-US" sz="3100" dirty="0"/>
              <a:t>in self-inflicted misery</a:t>
            </a:r>
          </a:p>
        </p:txBody>
      </p:sp>
    </p:spTree>
    <p:extLst>
      <p:ext uri="{BB962C8B-B14F-4D97-AF65-F5344CB8AC3E}">
        <p14:creationId xmlns:p14="http://schemas.microsoft.com/office/powerpoint/2010/main" val="185800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457200"/>
            <a:ext cx="8551706" cy="6029227"/>
          </a:xfrm>
        </p:spPr>
        <p:txBody>
          <a:bodyPr/>
          <a:lstStyle/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2 Sm.21, slaughter of Gibeonites (Josh.9)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Lesson: Saul – the gift that keeps on giving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Lesson: be careful what we ask for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Lesson: Israel wanted a king like other nations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Pr.19:2, </a:t>
            </a:r>
            <a:r>
              <a:rPr lang="en-US" altLang="en-US" sz="3100" dirty="0">
                <a:solidFill>
                  <a:srgbClr val="FFFFCC"/>
                </a:solidFill>
              </a:rPr>
              <a:t>There are many plans in a man’s heart, Nevertheless the L</a:t>
            </a:r>
            <a:r>
              <a:rPr lang="en-US" altLang="en-US" sz="2700" dirty="0">
                <a:solidFill>
                  <a:srgbClr val="FFFFCC"/>
                </a:solidFill>
              </a:rPr>
              <a:t>ORD’S</a:t>
            </a:r>
            <a:r>
              <a:rPr lang="en-US" altLang="en-US" sz="3100" dirty="0">
                <a:solidFill>
                  <a:srgbClr val="FFFFCC"/>
                </a:solidFill>
              </a:rPr>
              <a:t> counsel – that will stand</a:t>
            </a:r>
          </a:p>
        </p:txBody>
      </p:sp>
    </p:spTree>
    <p:extLst>
      <p:ext uri="{BB962C8B-B14F-4D97-AF65-F5344CB8AC3E}">
        <p14:creationId xmlns:p14="http://schemas.microsoft.com/office/powerpoint/2010/main" val="3800546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457200"/>
            <a:ext cx="8551706" cy="6029227"/>
          </a:xfrm>
        </p:spPr>
        <p:txBody>
          <a:bodyPr/>
          <a:lstStyle/>
          <a:p>
            <a:pPr marL="0" indent="0" algn="ctr">
              <a:spcAft>
                <a:spcPts val="600"/>
              </a:spcAft>
              <a:buNone/>
            </a:pPr>
            <a:r>
              <a:rPr lang="en-US" altLang="en-US" sz="3100" dirty="0">
                <a:solidFill>
                  <a:schemeClr val="bg1"/>
                </a:solidFill>
              </a:rPr>
              <a:t>Saul – eaten up by jealousy (warning to us)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Wasted his reign hunting an imaginary enemy – David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Jonathan illustrates the attitude that Saul could have had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If we cannot give thanks for the good that others do, we favor the jealousy, anger, hostility of Saul that tears down…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Jews betrayed Jesus because of envy and jealousy,  </a:t>
            </a:r>
            <a:r>
              <a:rPr lang="en-US" altLang="en-US" sz="2800" dirty="0">
                <a:solidFill>
                  <a:schemeClr val="bg1"/>
                </a:solidFill>
              </a:rPr>
              <a:t>Mt.27:18;  (2 Co.12:20)</a:t>
            </a:r>
            <a:endParaRPr lang="en-US" altLang="en-US" sz="3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9198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685800"/>
          </a:xfrm>
        </p:spPr>
        <p:txBody>
          <a:bodyPr/>
          <a:lstStyle/>
          <a:p>
            <a:r>
              <a:rPr lang="en-US" altLang="en-US" sz="3500" dirty="0">
                <a:solidFill>
                  <a:srgbClr val="FFFF00"/>
                </a:solidFill>
              </a:rPr>
              <a:t>Samuel failed to train his sons, </a:t>
            </a:r>
            <a:r>
              <a:rPr lang="en-US" altLang="en-US" sz="3200" dirty="0">
                <a:solidFill>
                  <a:schemeClr val="bg1"/>
                </a:solidFill>
              </a:rPr>
              <a:t>1 Sm.8</a:t>
            </a:r>
            <a:endParaRPr lang="en-US" altLang="en-US" sz="3500" dirty="0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5946" y="761999"/>
            <a:ext cx="8572109" cy="5629373"/>
          </a:xfrm>
        </p:spPr>
        <p:txBody>
          <a:bodyPr/>
          <a:lstStyle/>
          <a:p>
            <a:pPr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chemeClr val="bg1"/>
                </a:solidFill>
              </a:rPr>
              <a:t>Gave Israel an excuse . . .</a:t>
            </a:r>
          </a:p>
          <a:p>
            <a:pPr lvl="1"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They request a king </a:t>
            </a:r>
            <a:r>
              <a:rPr lang="en-US" altLang="en-US" sz="3100" i="1" dirty="0">
                <a:solidFill>
                  <a:srgbClr val="CCFFFF"/>
                </a:solidFill>
              </a:rPr>
              <a:t>like other nations</a:t>
            </a:r>
            <a:endParaRPr lang="en-US" altLang="en-US" sz="3100" dirty="0">
              <a:solidFill>
                <a:srgbClr val="CCFFFF"/>
              </a:solidFill>
            </a:endParaRP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Was Samuel so busy with God’s work that he neglected his sons? …no quality time?  (7:15-17)   …where was their mother?  . . . 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altLang="en-US" sz="3100" dirty="0">
                <a:solidFill>
                  <a:srgbClr val="FFFF66"/>
                </a:solidFill>
              </a:rPr>
              <a:t>  </a:t>
            </a:r>
            <a:r>
              <a:rPr lang="en-US" altLang="en-US" sz="2400" dirty="0">
                <a:solidFill>
                  <a:srgbClr val="FFFF66"/>
                </a:solidFill>
              </a:rPr>
              <a:t>1.</a:t>
            </a:r>
            <a:r>
              <a:rPr lang="en-US" altLang="en-US" sz="3100" dirty="0">
                <a:solidFill>
                  <a:srgbClr val="FFFF66"/>
                </a:solidFill>
              </a:rPr>
              <a:t> </a:t>
            </a:r>
            <a:r>
              <a:rPr lang="en-US" altLang="en-US" sz="3100" dirty="0">
                <a:solidFill>
                  <a:srgbClr val="CCFFFF"/>
                </a:solidFill>
              </a:rPr>
              <a:t>Samuel could have learned from </a:t>
            </a:r>
            <a:r>
              <a:rPr lang="en-US" altLang="en-US" sz="3100" u="sng" dirty="0">
                <a:solidFill>
                  <a:srgbClr val="CCFFFF"/>
                </a:solidFill>
              </a:rPr>
              <a:t>Eli</a:t>
            </a:r>
            <a:r>
              <a:rPr lang="en-US" altLang="en-US" sz="3100" dirty="0">
                <a:solidFill>
                  <a:srgbClr val="CCFFFF"/>
                </a:solidFill>
              </a:rPr>
              <a:t>,</a:t>
            </a:r>
            <a:r>
              <a:rPr lang="en-US" altLang="en-US" sz="3100" dirty="0">
                <a:solidFill>
                  <a:schemeClr val="bg1"/>
                </a:solidFill>
              </a:rPr>
              <a:t> 2:12,22</a:t>
            </a:r>
          </a:p>
          <a:p>
            <a:pPr marL="574675" indent="-574675">
              <a:spcAft>
                <a:spcPts val="600"/>
              </a:spcAft>
              <a:buNone/>
            </a:pPr>
            <a:r>
              <a:rPr lang="en-US" altLang="en-US" sz="3100" dirty="0">
                <a:solidFill>
                  <a:srgbClr val="FFFF66"/>
                </a:solidFill>
              </a:rPr>
              <a:t>  </a:t>
            </a:r>
            <a:r>
              <a:rPr lang="en-US" altLang="en-US" sz="2400" dirty="0">
                <a:solidFill>
                  <a:srgbClr val="FFFF66"/>
                </a:solidFill>
              </a:rPr>
              <a:t>2.</a:t>
            </a:r>
            <a:r>
              <a:rPr lang="en-US" altLang="en-US" sz="3100" dirty="0">
                <a:solidFill>
                  <a:srgbClr val="FFFF66"/>
                </a:solidFill>
              </a:rPr>
              <a:t> </a:t>
            </a:r>
            <a:r>
              <a:rPr lang="en-US" altLang="en-US" sz="3100" dirty="0">
                <a:solidFill>
                  <a:srgbClr val="CCFFFF"/>
                </a:solidFill>
              </a:rPr>
              <a:t>Samuel could have learned from history – </a:t>
            </a:r>
            <a:r>
              <a:rPr lang="en-US" altLang="en-US" sz="3100" u="sng" dirty="0">
                <a:solidFill>
                  <a:srgbClr val="CCFFFF"/>
                </a:solidFill>
              </a:rPr>
              <a:t>Isaac</a:t>
            </a:r>
            <a:r>
              <a:rPr lang="en-US" altLang="en-US" sz="3100" dirty="0">
                <a:solidFill>
                  <a:srgbClr val="CCFFFF"/>
                </a:solidFill>
              </a:rPr>
              <a:t> / </a:t>
            </a:r>
            <a:r>
              <a:rPr lang="en-US" altLang="en-US" sz="3100" u="sng" dirty="0">
                <a:solidFill>
                  <a:srgbClr val="CCFFFF"/>
                </a:solidFill>
              </a:rPr>
              <a:t>Jacob</a:t>
            </a:r>
            <a:r>
              <a:rPr lang="en-US" altLang="en-US" sz="3100" dirty="0">
                <a:solidFill>
                  <a:srgbClr val="CCFFFF"/>
                </a:solidFill>
              </a:rPr>
              <a:t>, </a:t>
            </a:r>
            <a:r>
              <a:rPr lang="en-US" altLang="en-US" sz="3100" dirty="0">
                <a:solidFill>
                  <a:schemeClr val="bg1"/>
                </a:solidFill>
              </a:rPr>
              <a:t>Gn.34… </a:t>
            </a:r>
          </a:p>
          <a:p>
            <a:pPr marL="574675" indent="-574675">
              <a:spcAft>
                <a:spcPts val="600"/>
              </a:spcAft>
              <a:buNone/>
            </a:pPr>
            <a:r>
              <a:rPr lang="en-US" altLang="en-US" sz="3100" dirty="0">
                <a:solidFill>
                  <a:schemeClr val="bg1"/>
                </a:solidFill>
              </a:rPr>
              <a:t>  </a:t>
            </a:r>
            <a:r>
              <a:rPr lang="en-US" altLang="en-US" sz="2400" dirty="0">
                <a:solidFill>
                  <a:srgbClr val="FFFF00"/>
                </a:solidFill>
              </a:rPr>
              <a:t>3.</a:t>
            </a:r>
            <a:r>
              <a:rPr lang="en-US" altLang="en-US" sz="3100" dirty="0">
                <a:solidFill>
                  <a:schemeClr val="bg1"/>
                </a:solidFill>
              </a:rPr>
              <a:t> </a:t>
            </a:r>
            <a:r>
              <a:rPr lang="en-US" altLang="en-US" sz="3100" dirty="0">
                <a:solidFill>
                  <a:srgbClr val="CCFFFF"/>
                </a:solidFill>
              </a:rPr>
              <a:t>Saul’s son Jonathan turned out much better than Samuel’s sons </a:t>
            </a:r>
            <a:r>
              <a:rPr lang="en-US" altLang="en-US" dirty="0">
                <a:solidFill>
                  <a:schemeClr val="bg1"/>
                </a:solidFill>
              </a:rPr>
              <a:t>! ! ! ! ! ! !</a:t>
            </a:r>
            <a:endParaRPr lang="en-US" altLang="en-US" sz="3200" dirty="0">
              <a:solidFill>
                <a:srgbClr val="CC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5897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685800"/>
          </a:xfrm>
        </p:spPr>
        <p:txBody>
          <a:bodyPr/>
          <a:lstStyle/>
          <a:p>
            <a:r>
              <a:rPr lang="en-US" altLang="en-US" sz="3500" dirty="0">
                <a:solidFill>
                  <a:srgbClr val="FFC000"/>
                </a:solidFill>
              </a:rPr>
              <a:t>Two things we can do with others’ faults: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5946" y="914400"/>
            <a:ext cx="8572109" cy="5476972"/>
          </a:xfrm>
        </p:spPr>
        <p:txBody>
          <a:bodyPr/>
          <a:lstStyle/>
          <a:p>
            <a:pPr marL="227013" indent="-227013">
              <a:spcAft>
                <a:spcPts val="600"/>
              </a:spcAft>
              <a:buNone/>
            </a:pPr>
            <a:r>
              <a:rPr lang="en-US" altLang="en-US" sz="3100" baseline="30000" dirty="0">
                <a:solidFill>
                  <a:srgbClr val="66FFFF"/>
                </a:solidFill>
              </a:rPr>
              <a:t>1 </a:t>
            </a:r>
            <a:r>
              <a:rPr lang="en-US" altLang="en-US" sz="3100" dirty="0">
                <a:solidFill>
                  <a:srgbClr val="FFC000"/>
                </a:solidFill>
              </a:rPr>
              <a:t>learn to avoid them  </a:t>
            </a:r>
            <a:r>
              <a:rPr lang="en-US" altLang="en-US" sz="3100" dirty="0">
                <a:solidFill>
                  <a:schemeClr val="bg1"/>
                </a:solidFill>
              </a:rPr>
              <a:t>[society, majority, friends,  entertainment, family…] 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altLang="en-US" sz="3100" baseline="30000" dirty="0">
                <a:solidFill>
                  <a:srgbClr val="66FFFF"/>
                </a:solidFill>
              </a:rPr>
              <a:t>2 </a:t>
            </a:r>
            <a:r>
              <a:rPr lang="en-US" altLang="en-US" sz="3100" dirty="0">
                <a:solidFill>
                  <a:srgbClr val="FFC000"/>
                </a:solidFill>
              </a:rPr>
              <a:t>duplicate them</a:t>
            </a:r>
          </a:p>
          <a:p>
            <a:pPr marL="395288" indent="-395288">
              <a:spcAft>
                <a:spcPts val="600"/>
              </a:spcAft>
              <a:buNone/>
            </a:pPr>
            <a:r>
              <a:rPr lang="en-US" altLang="en-US" sz="3100" dirty="0">
                <a:solidFill>
                  <a:schemeClr val="bg1"/>
                </a:solidFill>
              </a:rPr>
              <a:t>	Ex.23:2, you shall not follow a crowd to do evil</a:t>
            </a:r>
          </a:p>
          <a:p>
            <a:pPr marL="574675" indent="-574675">
              <a:spcAft>
                <a:spcPts val="600"/>
              </a:spcAft>
              <a:buNone/>
            </a:pPr>
            <a:r>
              <a:rPr lang="en-US" altLang="en-US" dirty="0">
                <a:solidFill>
                  <a:schemeClr val="bg1"/>
                </a:solidFill>
              </a:rPr>
              <a:t> </a:t>
            </a:r>
            <a:endParaRPr lang="en-US" altLang="en-US" sz="3200" dirty="0">
              <a:solidFill>
                <a:srgbClr val="CC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4756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59F4BA06-605E-4573-BBA1-1C443AC404C8}"/>
              </a:ext>
            </a:extLst>
          </p:cNvPr>
          <p:cNvSpPr/>
          <p:nvPr/>
        </p:nvSpPr>
        <p:spPr>
          <a:xfrm>
            <a:off x="2258673" y="838200"/>
            <a:ext cx="4645395" cy="4572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t>I.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Saul and Samuel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273EB7CB-C8FD-F00E-7FBA-086B8A3396C1}"/>
              </a:ext>
            </a:extLst>
          </p:cNvPr>
          <p:cNvSpPr/>
          <p:nvPr/>
        </p:nvSpPr>
        <p:spPr>
          <a:xfrm>
            <a:off x="1172065" y="1447800"/>
            <a:ext cx="6801324" cy="8382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400" b="0" i="0" u="none" strike="noStrike" kern="1200" cap="none" spc="0" normalizeH="0" baseline="0" noProof="0" dirty="0">
                <a:ln>
                  <a:noFill/>
                </a:ln>
                <a:solidFill>
                  <a:srgbClr val="FFFFCC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t>II.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CC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Saul and God</a:t>
            </a:r>
          </a:p>
        </p:txBody>
      </p:sp>
    </p:spTree>
    <p:extLst>
      <p:ext uri="{BB962C8B-B14F-4D97-AF65-F5344CB8AC3E}">
        <p14:creationId xmlns:p14="http://schemas.microsoft.com/office/powerpoint/2010/main" val="29994072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685800"/>
          </a:xfrm>
        </p:spPr>
        <p:txBody>
          <a:bodyPr/>
          <a:lstStyle/>
          <a:p>
            <a:r>
              <a:rPr lang="en-US" altLang="en-US" sz="3500" dirty="0">
                <a:solidFill>
                  <a:srgbClr val="FFFF00"/>
                </a:solidFill>
              </a:rPr>
              <a:t>Saul is anointed king, 10:1</a:t>
            </a:r>
            <a:endParaRPr lang="en-US" altLang="en-US" sz="3500" dirty="0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5112" y="685800"/>
            <a:ext cx="8113776" cy="5629373"/>
          </a:xfrm>
        </p:spPr>
        <p:txBody>
          <a:bodyPr/>
          <a:lstStyle/>
          <a:p>
            <a:pPr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To a Hebrew: God’s power was infused into the anointed person</a:t>
            </a:r>
          </a:p>
          <a:p>
            <a:pPr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en-US" altLang="en-US" sz="3100" dirty="0">
              <a:solidFill>
                <a:schemeClr val="bg1"/>
              </a:solidFill>
            </a:endParaRPr>
          </a:p>
          <a:p>
            <a:pPr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en-US" altLang="en-US" sz="3100" dirty="0">
              <a:solidFill>
                <a:schemeClr val="bg1"/>
              </a:solidFill>
            </a:endParaRPr>
          </a:p>
          <a:p>
            <a:pPr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en-US" altLang="en-US" sz="3100" dirty="0">
              <a:solidFill>
                <a:schemeClr val="bg1"/>
              </a:solidFill>
            </a:endParaRPr>
          </a:p>
          <a:p>
            <a:pPr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en-US" altLang="en-US" sz="3100" dirty="0">
              <a:solidFill>
                <a:schemeClr val="bg1"/>
              </a:solidFill>
            </a:endParaRPr>
          </a:p>
          <a:p>
            <a:pPr marL="0" indent="0">
              <a:spcAft>
                <a:spcPts val="600"/>
              </a:spcAft>
              <a:buNone/>
            </a:pPr>
            <a:endParaRPr lang="en-US" altLang="en-US" dirty="0">
              <a:solidFill>
                <a:schemeClr val="bg1"/>
              </a:solidFill>
            </a:endParaRPr>
          </a:p>
          <a:p>
            <a:pPr marL="0" indent="0">
              <a:spcAft>
                <a:spcPts val="600"/>
              </a:spcAft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B66413D-E918-57CA-3F65-F81075E7BF8F}"/>
              </a:ext>
            </a:extLst>
          </p:cNvPr>
          <p:cNvSpPr/>
          <p:nvPr/>
        </p:nvSpPr>
        <p:spPr>
          <a:xfrm>
            <a:off x="2553658" y="1790308"/>
            <a:ext cx="4038600" cy="609600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baseline="30000" dirty="0">
                <a:solidFill>
                  <a:srgbClr val="C00000"/>
                </a:solidFill>
              </a:rPr>
              <a:t>1</a:t>
            </a:r>
            <a:r>
              <a:rPr lang="en-US" sz="3000" dirty="0">
                <a:solidFill>
                  <a:srgbClr val="002060"/>
                </a:solidFill>
              </a:rPr>
              <a:t>Priest,</a:t>
            </a:r>
            <a:r>
              <a:rPr lang="en-US" sz="3000" dirty="0">
                <a:solidFill>
                  <a:schemeClr val="accent6">
                    <a:lumMod val="50000"/>
                  </a:schemeClr>
                </a:solidFill>
              </a:rPr>
              <a:t> Ps.133:2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04EA01DC-0464-AB80-13AD-F3E949CCECAC}"/>
              </a:ext>
            </a:extLst>
          </p:cNvPr>
          <p:cNvSpPr/>
          <p:nvPr/>
        </p:nvSpPr>
        <p:spPr>
          <a:xfrm>
            <a:off x="2553092" y="2476108"/>
            <a:ext cx="4038600" cy="609600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baseline="30000" dirty="0">
                <a:solidFill>
                  <a:srgbClr val="C00000"/>
                </a:solidFill>
              </a:rPr>
              <a:t>2</a:t>
            </a:r>
            <a:r>
              <a:rPr lang="en-US" sz="3000" dirty="0">
                <a:solidFill>
                  <a:srgbClr val="002060"/>
                </a:solidFill>
              </a:rPr>
              <a:t>King,</a:t>
            </a:r>
            <a:r>
              <a:rPr lang="en-US" sz="3000" dirty="0">
                <a:solidFill>
                  <a:schemeClr val="accent6">
                    <a:lumMod val="50000"/>
                  </a:schemeClr>
                </a:solidFill>
              </a:rPr>
              <a:t> 1 Sm.9:16; 16:3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35703B7-9918-1120-2551-BFE05CB531D0}"/>
              </a:ext>
            </a:extLst>
          </p:cNvPr>
          <p:cNvSpPr/>
          <p:nvPr/>
        </p:nvSpPr>
        <p:spPr>
          <a:xfrm>
            <a:off x="2561953" y="3161908"/>
            <a:ext cx="4038600" cy="609600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baseline="30000" dirty="0">
                <a:solidFill>
                  <a:srgbClr val="C00000"/>
                </a:solidFill>
              </a:rPr>
              <a:t>3</a:t>
            </a:r>
            <a:r>
              <a:rPr lang="en-US" sz="3000" dirty="0">
                <a:solidFill>
                  <a:srgbClr val="002060"/>
                </a:solidFill>
              </a:rPr>
              <a:t>Prophet,</a:t>
            </a:r>
            <a:r>
              <a:rPr lang="en-US" sz="3000" dirty="0">
                <a:solidFill>
                  <a:schemeClr val="accent6">
                    <a:lumMod val="50000"/>
                  </a:schemeClr>
                </a:solidFill>
              </a:rPr>
              <a:t> Is.61:1</a:t>
            </a:r>
          </a:p>
        </p:txBody>
      </p:sp>
    </p:spTree>
    <p:extLst>
      <p:ext uri="{BB962C8B-B14F-4D97-AF65-F5344CB8AC3E}">
        <p14:creationId xmlns:p14="http://schemas.microsoft.com/office/powerpoint/2010/main" val="1325530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" grpId="0" animBg="1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685800"/>
          </a:xfrm>
        </p:spPr>
        <p:txBody>
          <a:bodyPr/>
          <a:lstStyle/>
          <a:p>
            <a:r>
              <a:rPr lang="en-US" altLang="en-US" sz="3500" dirty="0">
                <a:solidFill>
                  <a:srgbClr val="FFFF00"/>
                </a:solidFill>
              </a:rPr>
              <a:t>Saul is anointed king, 10:1</a:t>
            </a:r>
            <a:endParaRPr lang="en-US" altLang="en-US" sz="3500" dirty="0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5112" y="771427"/>
            <a:ext cx="8113776" cy="5629373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1 Sm.10:6-11, Holy Spirit gave a novice ability to assume rule…but he had personal accountability to God</a:t>
            </a:r>
          </a:p>
          <a:p>
            <a:pPr lvl="1" indent="-403225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rgbClr val="FFFFCC"/>
                </a:solidFill>
              </a:rPr>
              <a:t>First test: </a:t>
            </a:r>
            <a:r>
              <a:rPr lang="en-US" altLang="en-US" sz="3100" dirty="0">
                <a:solidFill>
                  <a:schemeClr val="bg1"/>
                </a:solidFill>
              </a:rPr>
              <a:t>1 Sm.11, </a:t>
            </a:r>
            <a:r>
              <a:rPr lang="en-US" altLang="en-US" sz="3100" dirty="0" err="1">
                <a:solidFill>
                  <a:schemeClr val="bg1"/>
                </a:solidFill>
              </a:rPr>
              <a:t>Nahash</a:t>
            </a:r>
            <a:endParaRPr lang="en-US" altLang="en-US" sz="3100" dirty="0">
              <a:solidFill>
                <a:schemeClr val="bg1"/>
              </a:solidFill>
            </a:endParaRPr>
          </a:p>
          <a:p>
            <a:pPr marL="1027113" lvl="3" indent="-339725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000" dirty="0">
                <a:solidFill>
                  <a:schemeClr val="bg1"/>
                </a:solidFill>
              </a:rPr>
              <a:t>Saul received power of Spirit, </a:t>
            </a:r>
            <a:r>
              <a:rPr lang="en-US" altLang="en-US" sz="2800" dirty="0">
                <a:solidFill>
                  <a:schemeClr val="bg1"/>
                </a:solidFill>
              </a:rPr>
              <a:t>11:6-7</a:t>
            </a:r>
          </a:p>
          <a:p>
            <a:pPr marL="1027113" lvl="3" indent="-339725"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US" altLang="en-US" sz="3000" dirty="0">
                <a:solidFill>
                  <a:schemeClr val="bg1"/>
                </a:solidFill>
              </a:rPr>
              <a:t>People recognized him as king, </a:t>
            </a:r>
            <a:r>
              <a:rPr lang="en-US" altLang="en-US" sz="2800" dirty="0">
                <a:solidFill>
                  <a:schemeClr val="bg1"/>
                </a:solidFill>
              </a:rPr>
              <a:t>11:12-15</a:t>
            </a:r>
            <a:endParaRPr lang="en-US" altLang="en-US" sz="3000" dirty="0">
              <a:solidFill>
                <a:schemeClr val="bg1"/>
              </a:solidFill>
            </a:endParaRPr>
          </a:p>
          <a:p>
            <a:pPr lvl="1" indent="-403225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rgbClr val="FFFFCC"/>
                </a:solidFill>
              </a:rPr>
              <a:t>Saul gave Lord full credit for victory</a:t>
            </a:r>
            <a:r>
              <a:rPr lang="en-US" altLang="en-US" sz="3100" dirty="0">
                <a:solidFill>
                  <a:schemeClr val="bg1"/>
                </a:solidFill>
              </a:rPr>
              <a:t>, v.13</a:t>
            </a:r>
          </a:p>
          <a:p>
            <a:pPr lvl="2" indent="-403225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sz="3000" dirty="0">
                <a:solidFill>
                  <a:schemeClr val="bg1"/>
                </a:solidFill>
              </a:rPr>
              <a:t>His last time to do so</a:t>
            </a:r>
          </a:p>
          <a:p>
            <a:pPr marL="739775" lvl="2" indent="0">
              <a:spcBef>
                <a:spcPts val="600"/>
              </a:spcBef>
              <a:spcAft>
                <a:spcPts val="0"/>
              </a:spcAft>
              <a:buNone/>
            </a:pPr>
            <a:endParaRPr lang="en-US" altLang="en-US" sz="2700" dirty="0">
              <a:solidFill>
                <a:schemeClr val="bg1"/>
              </a:solidFill>
            </a:endParaRPr>
          </a:p>
          <a:p>
            <a:pPr marL="0" indent="0">
              <a:spcAft>
                <a:spcPts val="600"/>
              </a:spcAft>
              <a:buNone/>
            </a:pPr>
            <a:endParaRPr lang="en-US" altLang="en-US" dirty="0">
              <a:solidFill>
                <a:schemeClr val="bg1"/>
              </a:solidFill>
            </a:endParaRPr>
          </a:p>
          <a:p>
            <a:pPr marL="0" indent="0">
              <a:spcAft>
                <a:spcPts val="600"/>
              </a:spcAft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8A9032A4-09FB-7D9A-B5A8-D1FC6FBBD42F}"/>
              </a:ext>
            </a:extLst>
          </p:cNvPr>
          <p:cNvSpPr/>
          <p:nvPr/>
        </p:nvSpPr>
        <p:spPr>
          <a:xfrm>
            <a:off x="1559029" y="5191027"/>
            <a:ext cx="6026727" cy="981173"/>
          </a:xfrm>
          <a:prstGeom prst="roundRect">
            <a:avLst/>
          </a:prstGeom>
          <a:solidFill>
            <a:schemeClr val="tx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rgbClr val="CCFFCC"/>
                </a:solidFill>
              </a:rPr>
              <a:t>After this, Saul never recognized God’s rule or authority</a:t>
            </a:r>
          </a:p>
        </p:txBody>
      </p:sp>
    </p:spTree>
    <p:extLst>
      <p:ext uri="{BB962C8B-B14F-4D97-AF65-F5344CB8AC3E}">
        <p14:creationId xmlns:p14="http://schemas.microsoft.com/office/powerpoint/2010/main" val="544415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685800"/>
          </a:xfrm>
        </p:spPr>
        <p:txBody>
          <a:bodyPr/>
          <a:lstStyle/>
          <a:p>
            <a:r>
              <a:rPr lang="en-US" altLang="en-US" sz="3500" dirty="0">
                <a:solidFill>
                  <a:schemeClr val="bg1"/>
                </a:solidFill>
              </a:rPr>
              <a:t>1 Sm.13:1-6, war with Philistines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5112" y="847627"/>
            <a:ext cx="8113776" cy="5629373"/>
          </a:xfrm>
        </p:spPr>
        <p:txBody>
          <a:bodyPr/>
          <a:lstStyle/>
          <a:p>
            <a:pPr marL="0" indent="0">
              <a:spcAft>
                <a:spcPts val="300"/>
              </a:spcAft>
              <a:buNone/>
            </a:pPr>
            <a:r>
              <a:rPr lang="en-US" altLang="en-US" sz="3100" dirty="0">
                <a:solidFill>
                  <a:schemeClr val="bg1"/>
                </a:solidFill>
              </a:rPr>
              <a:t>7-9: panic / fear, opposite of faith</a:t>
            </a:r>
          </a:p>
          <a:p>
            <a:pPr>
              <a:spcAft>
                <a:spcPts val="300"/>
              </a:spcAft>
              <a:buFont typeface="Wingdings" panose="05000000000000000000" pitchFamily="2" charset="2"/>
              <a:buChar char="§"/>
            </a:pPr>
            <a:endParaRPr lang="en-US" altLang="en-US" sz="3100" dirty="0">
              <a:solidFill>
                <a:schemeClr val="bg1"/>
              </a:solidFill>
            </a:endParaRPr>
          </a:p>
          <a:p>
            <a:pPr lvl="1">
              <a:spcBef>
                <a:spcPts val="18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000" dirty="0">
                <a:solidFill>
                  <a:schemeClr val="bg1"/>
                </a:solidFill>
              </a:rPr>
              <a:t>A king without conviction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000" dirty="0">
                <a:solidFill>
                  <a:schemeClr val="bg1"/>
                </a:solidFill>
              </a:rPr>
              <a:t>Saul took matters into his own hands</a:t>
            </a:r>
          </a:p>
          <a:p>
            <a:pPr lvl="2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000" dirty="0">
                <a:solidFill>
                  <a:schemeClr val="bg1"/>
                </a:solidFill>
              </a:rPr>
              <a:t>Ro.10:1-3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en-US" sz="3100" dirty="0">
                <a:solidFill>
                  <a:schemeClr val="bg1"/>
                </a:solidFill>
              </a:rPr>
              <a:t>10: Saul acts as if all is well (situation ethics)</a:t>
            </a:r>
          </a:p>
          <a:p>
            <a:pPr marL="0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altLang="en-US" sz="3100" dirty="0">
                <a:solidFill>
                  <a:schemeClr val="bg1"/>
                </a:solidFill>
              </a:rPr>
              <a:t>11-13: </a:t>
            </a:r>
            <a:r>
              <a:rPr lang="en-US" altLang="en-US" sz="3100" i="1" dirty="0">
                <a:solidFill>
                  <a:srgbClr val="FFFFCC"/>
                </a:solidFill>
              </a:rPr>
              <a:t>I saw </a:t>
            </a:r>
            <a:r>
              <a:rPr lang="en-US" altLang="en-US" sz="3100" i="1" dirty="0">
                <a:solidFill>
                  <a:schemeClr val="bg1"/>
                </a:solidFill>
              </a:rPr>
              <a:t>… </a:t>
            </a:r>
            <a:r>
              <a:rPr lang="en-US" altLang="en-US" sz="3100" i="1" dirty="0">
                <a:solidFill>
                  <a:srgbClr val="FFFFCC"/>
                </a:solidFill>
              </a:rPr>
              <a:t>I said </a:t>
            </a:r>
            <a:r>
              <a:rPr lang="en-US" altLang="en-US" sz="3100" i="1" dirty="0">
                <a:solidFill>
                  <a:schemeClr val="bg1"/>
                </a:solidFill>
              </a:rPr>
              <a:t>… </a:t>
            </a:r>
            <a:r>
              <a:rPr lang="en-US" altLang="en-US" sz="3100" i="1" dirty="0">
                <a:solidFill>
                  <a:srgbClr val="FFFFCC"/>
                </a:solidFill>
              </a:rPr>
              <a:t>I felt </a:t>
            </a:r>
          </a:p>
          <a:p>
            <a:pPr lvl="1">
              <a:spcBef>
                <a:spcPts val="60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US" altLang="en-US" sz="3100" i="1" dirty="0">
                <a:solidFill>
                  <a:schemeClr val="bg1"/>
                </a:solidFill>
              </a:rPr>
              <a:t>“I had to do something”</a:t>
            </a:r>
          </a:p>
          <a:p>
            <a:pPr lvl="1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sz="3100" i="1" dirty="0">
                <a:solidFill>
                  <a:schemeClr val="bg1"/>
                </a:solidFill>
              </a:rPr>
              <a:t>Saul panicked . . . No faith</a:t>
            </a:r>
          </a:p>
          <a:p>
            <a:pPr marL="0" indent="0">
              <a:spcBef>
                <a:spcPts val="600"/>
              </a:spcBef>
              <a:spcAft>
                <a:spcPts val="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  <a:p>
            <a:pPr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en-US" altLang="en-US" sz="3100" dirty="0">
              <a:solidFill>
                <a:schemeClr val="bg1"/>
              </a:solidFill>
            </a:endParaRP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CE6454CE-E311-0EB5-E4E5-9507BA333E71}"/>
              </a:ext>
            </a:extLst>
          </p:cNvPr>
          <p:cNvSpPr/>
          <p:nvPr/>
        </p:nvSpPr>
        <p:spPr>
          <a:xfrm>
            <a:off x="1108364" y="1476081"/>
            <a:ext cx="6927273" cy="68580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100" dirty="0">
                <a:solidFill>
                  <a:srgbClr val="FFFFCC"/>
                </a:solidFill>
              </a:rPr>
              <a:t>Vain to sacrifice to God against God!</a:t>
            </a:r>
          </a:p>
        </p:txBody>
      </p:sp>
    </p:spTree>
    <p:extLst>
      <p:ext uri="{BB962C8B-B14F-4D97-AF65-F5344CB8AC3E}">
        <p14:creationId xmlns:p14="http://schemas.microsoft.com/office/powerpoint/2010/main" val="3675175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9144000" cy="685800"/>
          </a:xfrm>
        </p:spPr>
        <p:txBody>
          <a:bodyPr/>
          <a:lstStyle/>
          <a:p>
            <a:r>
              <a:rPr lang="en-US" altLang="en-US" sz="3500" dirty="0">
                <a:solidFill>
                  <a:srgbClr val="CCFFCC"/>
                </a:solidFill>
              </a:rPr>
              <a:t>Saul’s kingdom would not continue </a:t>
            </a:r>
            <a:r>
              <a:rPr lang="en-US" altLang="en-US" sz="3500" dirty="0">
                <a:solidFill>
                  <a:schemeClr val="bg1"/>
                </a:solidFill>
              </a:rPr>
              <a:t>(13-14)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5112" y="847627"/>
            <a:ext cx="8113776" cy="5629373"/>
          </a:xfrm>
        </p:spPr>
        <p:txBody>
          <a:bodyPr/>
          <a:lstStyle/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Saul’s heart problem prevented a ‘Saul dynasty’ (contrast 2 Sm.7)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rgbClr val="FFFFCC"/>
                </a:solidFill>
              </a:rPr>
              <a:t>“But David sinned…”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David’s heart – </a:t>
            </a:r>
          </a:p>
          <a:p>
            <a:pPr marL="1254125" lvl="2" indent="-339725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rgbClr val="CCFFFF"/>
                </a:solidFill>
              </a:rPr>
              <a:t>Honored God.</a:t>
            </a:r>
            <a:r>
              <a:rPr lang="en-US" altLang="en-US" sz="3100" dirty="0">
                <a:solidFill>
                  <a:schemeClr val="bg1"/>
                </a:solidFill>
              </a:rPr>
              <a:t>    Not Saul</a:t>
            </a:r>
          </a:p>
          <a:p>
            <a:pPr marL="1254125" lvl="2" indent="-339725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rgbClr val="CCFFFF"/>
                </a:solidFill>
              </a:rPr>
              <a:t>Recognized God as true King</a:t>
            </a:r>
          </a:p>
          <a:p>
            <a:pPr marL="1254125" lvl="2" indent="-339725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rgbClr val="CCFFFF"/>
                </a:solidFill>
              </a:rPr>
              <a:t>Contrite heart.</a:t>
            </a:r>
            <a:r>
              <a:rPr lang="en-US" altLang="en-US" sz="3100" dirty="0">
                <a:solidFill>
                  <a:schemeClr val="bg1"/>
                </a:solidFill>
              </a:rPr>
              <a:t>    Saul made excuses</a:t>
            </a:r>
          </a:p>
          <a:p>
            <a:pPr marL="1254125" lvl="2" indent="-339725"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rgbClr val="CCFFFF"/>
                </a:solidFill>
              </a:rPr>
              <a:t>Loved other people.    </a:t>
            </a:r>
            <a:r>
              <a:rPr lang="en-US" altLang="en-US" sz="3100" dirty="0">
                <a:solidFill>
                  <a:schemeClr val="bg1"/>
                </a:solidFill>
              </a:rPr>
              <a:t>Not Saul</a:t>
            </a:r>
          </a:p>
        </p:txBody>
      </p:sp>
    </p:spTree>
    <p:extLst>
      <p:ext uri="{BB962C8B-B14F-4D97-AF65-F5344CB8AC3E}">
        <p14:creationId xmlns:p14="http://schemas.microsoft.com/office/powerpoint/2010/main" val="120824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3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4579</TotalTime>
  <Words>1129</Words>
  <Application>Microsoft Office PowerPoint</Application>
  <PresentationFormat>On-screen Show (4:3)</PresentationFormat>
  <Paragraphs>161</Paragraphs>
  <Slides>24</Slides>
  <Notes>24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0" baseType="lpstr">
      <vt:lpstr>Arial</vt:lpstr>
      <vt:lpstr>Calibri</vt:lpstr>
      <vt:lpstr>Tahoma</vt:lpstr>
      <vt:lpstr>Verdana</vt:lpstr>
      <vt:lpstr>Wingdings</vt:lpstr>
      <vt:lpstr>3_Default Design</vt:lpstr>
      <vt:lpstr>PowerPoint Presentation</vt:lpstr>
      <vt:lpstr>PowerPoint Presentation</vt:lpstr>
      <vt:lpstr>Samuel failed to train his sons, 1 Sm.8</vt:lpstr>
      <vt:lpstr>Two things we can do with others’ faults:</vt:lpstr>
      <vt:lpstr>PowerPoint Presentation</vt:lpstr>
      <vt:lpstr>Saul is anointed king, 10:1</vt:lpstr>
      <vt:lpstr>Saul is anointed king, 10:1</vt:lpstr>
      <vt:lpstr>1 Sm.13:1-6, war with Philistines</vt:lpstr>
      <vt:lpstr>Saul’s kingdom would not continue (13-14)</vt:lpstr>
      <vt:lpstr>1 Sm.15, Amalek</vt:lpstr>
      <vt:lpstr>1 Sm.17, Saul’s final straw</vt:lpstr>
      <vt:lpstr>2 Sm.21, Saul and Gibeonites</vt:lpstr>
      <vt:lpstr>PowerPoint Presentation</vt:lpstr>
      <vt:lpstr>1 Sm.14:1…</vt:lpstr>
      <vt:lpstr>Difference between Jonathan and David</vt:lpstr>
      <vt:lpstr>PowerPoint Presentation</vt:lpstr>
      <vt:lpstr>16:…7-13 – David anointed king</vt:lpstr>
      <vt:lpstr>18: it’s all about David</vt:lpstr>
      <vt:lpstr>PowerPoint Presentation</vt:lpstr>
      <vt:lpstr>1 Sm.21-22</vt:lpstr>
      <vt:lpstr>PowerPoint Presentation</vt:lpstr>
      <vt:lpstr>1 Sm.28, Saul is terrified of war with Philistia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Corrupt World by Rick Duggin</dc:title>
  <dc:creator>System Administrator</dc:creator>
  <cp:lastModifiedBy>Ty Johnson</cp:lastModifiedBy>
  <cp:revision>116</cp:revision>
  <dcterms:created xsi:type="dcterms:W3CDTF">2008-01-16T19:15:47Z</dcterms:created>
  <dcterms:modified xsi:type="dcterms:W3CDTF">2023-05-28T18:07:00Z</dcterms:modified>
</cp:coreProperties>
</file>