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365" r:id="rId3"/>
    <p:sldId id="366" r:id="rId4"/>
    <p:sldId id="608" r:id="rId5"/>
    <p:sldId id="643" r:id="rId6"/>
    <p:sldId id="644" r:id="rId7"/>
    <p:sldId id="613" r:id="rId8"/>
    <p:sldId id="627" r:id="rId9"/>
    <p:sldId id="646" r:id="rId10"/>
    <p:sldId id="647" r:id="rId11"/>
    <p:sldId id="631" r:id="rId12"/>
    <p:sldId id="648" r:id="rId13"/>
    <p:sldId id="650" r:id="rId14"/>
    <p:sldId id="64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CCFFCC"/>
    <a:srgbClr val="FFFF99"/>
    <a:srgbClr val="FF9933"/>
    <a:srgbClr val="FFFF00"/>
    <a:srgbClr val="99FF33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 showGuides="1">
      <p:cViewPr varScale="1">
        <p:scale>
          <a:sx n="94" d="100"/>
          <a:sy n="94" d="100"/>
        </p:scale>
        <p:origin x="816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14892" y="1143000"/>
            <a:ext cx="5715000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Heavenly Reasons for Earthly Endurance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027" y="762000"/>
            <a:ext cx="5637857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Value Spiritual Strength over Physical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30D37A-B29F-4303-AB31-8C6441D9662F}"/>
              </a:ext>
            </a:extLst>
          </p:cNvPr>
          <p:cNvSpPr txBox="1">
            <a:spLocks/>
          </p:cNvSpPr>
          <p:nvPr/>
        </p:nvSpPr>
        <p:spPr bwMode="auto">
          <a:xfrm>
            <a:off x="1257692" y="2171308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Value Eternal Realities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over Temporal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46122B7-8AAF-F335-B74D-D53C62855925}"/>
              </a:ext>
            </a:extLst>
          </p:cNvPr>
          <p:cNvSpPr txBox="1">
            <a:spLocks/>
          </p:cNvSpPr>
          <p:nvPr/>
        </p:nvSpPr>
        <p:spPr bwMode="auto">
          <a:xfrm>
            <a:off x="1762027" y="1447800"/>
            <a:ext cx="5637857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Value Future over Present</a:t>
            </a:r>
          </a:p>
        </p:txBody>
      </p:sp>
    </p:spTree>
    <p:extLst>
      <p:ext uri="{BB962C8B-B14F-4D97-AF65-F5344CB8AC3E}">
        <p14:creationId xmlns:p14="http://schemas.microsoft.com/office/powerpoint/2010/main" val="396062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Why such endurance?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943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It’s for eternity…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</a:rPr>
              <a:t>“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While we look…”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Conditional force: as long as we gaze in right direction… seeing things not seen… we can endure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Temporal – includes everything in universe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Compared to eternity, time is but a moment</a:t>
            </a:r>
          </a:p>
        </p:txBody>
      </p:sp>
    </p:spTree>
    <p:extLst>
      <p:ext uri="{BB962C8B-B14F-4D97-AF65-F5344CB8AC3E}">
        <p14:creationId xmlns:p14="http://schemas.microsoft.com/office/powerpoint/2010/main" val="150793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eternal?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943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Father, Son, Holy Spirit, souls of men, angels…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“Poor Paul”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What if Paul became a rich, political power-house?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Could enjoy few years of earthly joy, but…what about his eternal destiny?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‘Successful men’ often are not…</a:t>
            </a:r>
          </a:p>
        </p:txBody>
      </p:sp>
    </p:spTree>
    <p:extLst>
      <p:ext uri="{BB962C8B-B14F-4D97-AF65-F5344CB8AC3E}">
        <p14:creationId xmlns:p14="http://schemas.microsoft.com/office/powerpoint/2010/main" val="84389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“In Christ”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91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Nero, d. AD 68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Domitian, AD 96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Diocletian, AD 313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Galerius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300 Notre Dame students…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Editor of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</a:rPr>
              <a:t>Yankee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magazine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Mohammed Ali</a:t>
            </a:r>
          </a:p>
        </p:txBody>
      </p:sp>
    </p:spTree>
    <p:extLst>
      <p:ext uri="{BB962C8B-B14F-4D97-AF65-F5344CB8AC3E}">
        <p14:creationId xmlns:p14="http://schemas.microsoft.com/office/powerpoint/2010/main" val="264768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“In Christ”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943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“To be under His control – totally dominated by His mind so that one becomes a new person.’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Illustrated in Saul . . . Paul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Purpose of this passage:  to keep our focus on the eternal</a:t>
            </a:r>
          </a:p>
        </p:txBody>
      </p:sp>
    </p:spTree>
    <p:extLst>
      <p:ext uri="{BB962C8B-B14F-4D97-AF65-F5344CB8AC3E}">
        <p14:creationId xmlns:p14="http://schemas.microsoft.com/office/powerpoint/2010/main" val="17307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Cor.4:16-18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44056" y="685800"/>
            <a:ext cx="8458200" cy="5943600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Why do we need endurance?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Duration develops, Mt.10:22</a:t>
            </a:r>
            <a:endParaRPr lang="en-US" sz="3100" dirty="0">
              <a:solidFill>
                <a:srgbClr val="CCFFFF"/>
              </a:solidFill>
              <a:ea typeface="Verdana" panose="020B0604030504040204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Difficulties distract, Ro.12:12</a:t>
            </a:r>
            <a:endParaRPr lang="en-US" sz="3100" dirty="0">
              <a:solidFill>
                <a:srgbClr val="CCFFFF"/>
              </a:solidFill>
              <a:ea typeface="Verdana" panose="020B0604030504040204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Duty directs, 1 Co.13:7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</a:rPr>
              <a:t>4.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Delight demands, Ja.5:11</a:t>
            </a:r>
          </a:p>
          <a:p>
            <a:pPr marL="0" lvl="0" indent="0" algn="ctr"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</a:rPr>
              <a:t>But how do we get endurance?</a:t>
            </a:r>
          </a:p>
        </p:txBody>
      </p:sp>
    </p:spTree>
    <p:extLst>
      <p:ext uri="{BB962C8B-B14F-4D97-AF65-F5344CB8AC3E}">
        <p14:creationId xmlns:p14="http://schemas.microsoft.com/office/powerpoint/2010/main" val="29700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08" y="609600"/>
            <a:ext cx="6643885" cy="12192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</p:spPr>
        <p:txBody>
          <a:bodyPr anchor="ctr" anchorCtr="0"/>
          <a:lstStyle/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16: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Value Spiritual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Strength over Physical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Outer man: body 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(v.11; 7)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lvl="0" indent="0" algn="ctr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Three contributing factors…</a:t>
            </a:r>
          </a:p>
          <a:p>
            <a:pPr marL="395288" lvl="0" indent="-395288">
              <a:spcAft>
                <a:spcPts val="600"/>
              </a:spcAft>
              <a:buNone/>
            </a:pPr>
            <a:r>
              <a:rPr lang="en-US" sz="2800" dirty="0">
                <a:solidFill>
                  <a:srgbClr val="FFFF99"/>
                </a:solidFill>
                <a:ea typeface="Verdana" panose="020B0604030504040204" pitchFamily="34" charset="0"/>
              </a:rPr>
              <a:t>1.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Paul is aging, decaying, dying – continuous process. 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Ec.12:1-7, normal</a:t>
            </a:r>
          </a:p>
          <a:p>
            <a:pPr marL="395288" lvl="0" indent="-395288">
              <a:spcAft>
                <a:spcPts val="600"/>
              </a:spcAft>
              <a:buNone/>
            </a:pPr>
            <a:r>
              <a:rPr lang="en-US" sz="2800" dirty="0">
                <a:solidFill>
                  <a:srgbClr val="FFFF99"/>
                </a:solidFill>
                <a:ea typeface="Verdana" panose="020B0604030504040204" pitchFamily="34" charset="0"/>
              </a:rPr>
              <a:t>2.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Paul is wearing himself out for sake of gospel.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2 Co.12:15</a:t>
            </a:r>
          </a:p>
          <a:p>
            <a:pPr marL="0" lvl="0" indent="0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99"/>
                </a:solidFill>
                <a:ea typeface="Verdana" panose="020B0604030504040204" pitchFamily="34" charset="0"/>
              </a:rPr>
              <a:t>3.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His enemies were killing his outer man.  </a:t>
            </a:r>
          </a:p>
        </p:txBody>
      </p:sp>
    </p:spTree>
    <p:extLst>
      <p:ext uri="{BB962C8B-B14F-4D97-AF65-F5344CB8AC3E}">
        <p14:creationId xmlns:p14="http://schemas.microsoft.com/office/powerpoint/2010/main" val="292079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Outer man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Body (v.11); clay pot (7)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One can take only so many beatings,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</a:rPr>
              <a:t>stonings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, and anxiety over churches.  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Paul aged before his time.  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Rust appears on car; it won’t last long.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When signs of age appear in our body, we know it can’t last much longer. 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Exercise, diet, transplants may extend life a few years, but death is irresistible. 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So what?  We have a better place awaiting us (5:1ff). </a:t>
            </a:r>
          </a:p>
        </p:txBody>
      </p:sp>
    </p:spTree>
    <p:extLst>
      <p:ext uri="{BB962C8B-B14F-4D97-AF65-F5344CB8AC3E}">
        <p14:creationId xmlns:p14="http://schemas.microsoft.com/office/powerpoint/2010/main" val="15128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Inner man: our real being; lives forever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Paul: member of Sanhedrin, knew of Jesus in Jerusalem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He wanted to rid world of Lord’s followers.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Then, he saw Him on the road to Damascus – Ac.9.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From this point on, he never knew Jesus after the flesh.</a:t>
            </a:r>
          </a:p>
        </p:txBody>
      </p:sp>
    </p:spTree>
    <p:extLst>
      <p:ext uri="{BB962C8B-B14F-4D97-AF65-F5344CB8AC3E}">
        <p14:creationId xmlns:p14="http://schemas.microsoft.com/office/powerpoint/2010/main" val="38887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027" y="762000"/>
            <a:ext cx="5637857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Value Spiritual Strength over Physical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30D37A-B29F-4303-AB31-8C6441D9662F}"/>
              </a:ext>
            </a:extLst>
          </p:cNvPr>
          <p:cNvSpPr txBox="1">
            <a:spLocks/>
          </p:cNvSpPr>
          <p:nvPr/>
        </p:nvSpPr>
        <p:spPr bwMode="auto">
          <a:xfrm>
            <a:off x="1257692" y="1486292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Value Future over Present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0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looks at earthly circumstances through heavenly eyes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Light –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slight, insignificant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Affliction –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Ac.14:22,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</a:rPr>
              <a:t>strengthening the souls of the disciples, exhorting them to continue in the faith, and saying, “We must through many tribulations enter the kingdom of God.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Momentary –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lifetime of pain? </a:t>
            </a:r>
          </a:p>
        </p:txBody>
      </p:sp>
    </p:spTree>
    <p:extLst>
      <p:ext uri="{BB962C8B-B14F-4D97-AF65-F5344CB8AC3E}">
        <p14:creationId xmlns:p14="http://schemas.microsoft.com/office/powerpoint/2010/main" val="166570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looks at earthly circumstances through heavenly eyes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Heavy –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Paul would endure present pain for future glory.  1 Pt.4:13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Far more exceeding and eternal glory –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1:8, suffering beyond all comparison … but glorified beyond all comparison.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Ro.8:17-18, far outweighs any suffering experienced on earth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7AB36B4-FCCC-0011-CA32-E20A98C3E5FE}"/>
              </a:ext>
            </a:extLst>
          </p:cNvPr>
          <p:cNvSpPr/>
          <p:nvPr/>
        </p:nvSpPr>
        <p:spPr>
          <a:xfrm>
            <a:off x="1428946" y="5257800"/>
            <a:ext cx="6297521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002060"/>
                </a:solidFill>
              </a:rPr>
              <a:t>Paul gladly endures present pain</a:t>
            </a:r>
            <a:br>
              <a:rPr lang="en-US" sz="3100" dirty="0">
                <a:solidFill>
                  <a:srgbClr val="002060"/>
                </a:solidFill>
              </a:rPr>
            </a:br>
            <a:r>
              <a:rPr lang="en-US" sz="3100" dirty="0">
                <a:solidFill>
                  <a:srgbClr val="002060"/>
                </a:solidFill>
              </a:rPr>
              <a:t>for future glory.    Do We? </a:t>
            </a:r>
          </a:p>
        </p:txBody>
      </p:sp>
    </p:spTree>
    <p:extLst>
      <p:ext uri="{BB962C8B-B14F-4D97-AF65-F5344CB8AC3E}">
        <p14:creationId xmlns:p14="http://schemas.microsoft.com/office/powerpoint/2010/main" val="249553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8289</TotalTime>
  <Words>604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Default Design</vt:lpstr>
      <vt:lpstr>PowerPoint Presentation</vt:lpstr>
      <vt:lpstr>2 Cor.4:16-18</vt:lpstr>
      <vt:lpstr>I. 16: Value Spiritual Strength over Physical</vt:lpstr>
      <vt:lpstr>Outer man: body (v.11; 7)</vt:lpstr>
      <vt:lpstr>Outer man</vt:lpstr>
      <vt:lpstr>Inner man: our real being; lives forever</vt:lpstr>
      <vt:lpstr>I. Value Spiritual Strength over Physical</vt:lpstr>
      <vt:lpstr>Paul looks at earthly circumstances through heavenly eyes</vt:lpstr>
      <vt:lpstr>Paul looks at earthly circumstances through heavenly eyes</vt:lpstr>
      <vt:lpstr>I. Value Spiritual Strength over Physical</vt:lpstr>
      <vt:lpstr>Why such endurance?</vt:lpstr>
      <vt:lpstr>What is eternal?</vt:lpstr>
      <vt:lpstr>“In Christ”</vt:lpstr>
      <vt:lpstr>“In Christ”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604</cp:revision>
  <dcterms:created xsi:type="dcterms:W3CDTF">2004-01-08T21:08:14Z</dcterms:created>
  <dcterms:modified xsi:type="dcterms:W3CDTF">2023-05-28T18:08:17Z</dcterms:modified>
</cp:coreProperties>
</file>