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544" r:id="rId3"/>
    <p:sldId id="567" r:id="rId4"/>
    <p:sldId id="585" r:id="rId5"/>
    <p:sldId id="258" r:id="rId6"/>
    <p:sldId id="275" r:id="rId7"/>
    <p:sldId id="566" r:id="rId8"/>
    <p:sldId id="570" r:id="rId9"/>
    <p:sldId id="276" r:id="rId10"/>
    <p:sldId id="571" r:id="rId11"/>
    <p:sldId id="568" r:id="rId12"/>
    <p:sldId id="572" r:id="rId13"/>
    <p:sldId id="573" r:id="rId14"/>
    <p:sldId id="574" r:id="rId15"/>
    <p:sldId id="575" r:id="rId16"/>
    <p:sldId id="582" r:id="rId17"/>
    <p:sldId id="577" r:id="rId18"/>
    <p:sldId id="583" r:id="rId19"/>
    <p:sldId id="579" r:id="rId20"/>
    <p:sldId id="584" r:id="rId21"/>
    <p:sldId id="578" r:id="rId22"/>
    <p:sldId id="580" r:id="rId23"/>
    <p:sldId id="581"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FFCC"/>
    <a:srgbClr val="FFFF99"/>
    <a:srgbClr val="CCFFFF"/>
    <a:srgbClr val="FFFF00"/>
    <a:srgbClr val="66FF33"/>
    <a:srgbClr val="FF9933"/>
    <a:srgbClr val="FFCC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4" d="100"/>
          <a:sy n="94" d="100"/>
        </p:scale>
        <p:origin x="1138" y="91"/>
      </p:cViewPr>
      <p:guideLst>
        <p:guide orient="horz" pos="2160"/>
        <p:guide pos="2832"/>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A4AB3-270F-4FF0-AE79-6C5BF8CFFFF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E9E33F-4C9B-401C-8419-3D0ABB82C30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F107DC-B708-45F6-8622-29E455118AC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A8F5C28-E53D-4EE6-AF4D-E91C324FF4F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BAD7A6A-1E24-4CE4-BD1C-0D82AF0B3C9A}"/>
              </a:ext>
            </a:extLst>
          </p:cNvPr>
          <p:cNvSpPr>
            <a:spLocks noGrp="1"/>
          </p:cNvSpPr>
          <p:nvPr>
            <p:ph type="sldNum" sz="quarter" idx="12"/>
          </p:nvPr>
        </p:nvSpPr>
        <p:spPr/>
        <p:txBody>
          <a:bodyPr/>
          <a:lstStyle>
            <a:lvl1pPr>
              <a:defRPr/>
            </a:lvl1pPr>
          </a:lstStyle>
          <a:p>
            <a:fld id="{44414899-EF7F-430A-AD9E-D759097BEB81}" type="slidenum">
              <a:rPr lang="en-US" altLang="en-US"/>
              <a:pPr/>
              <a:t>‹#›</a:t>
            </a:fld>
            <a:endParaRPr lang="en-US" altLang="en-US"/>
          </a:p>
        </p:txBody>
      </p:sp>
    </p:spTree>
    <p:extLst>
      <p:ext uri="{BB962C8B-B14F-4D97-AF65-F5344CB8AC3E}">
        <p14:creationId xmlns:p14="http://schemas.microsoft.com/office/powerpoint/2010/main" val="38611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F4734-EB56-4968-BF0F-B81CF954D1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0E0689-C6F8-418F-BD90-9B180FE432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2B5B3-704A-47B4-B15B-7FFBD1609B5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17159C2-E47F-4556-9A00-C860724103A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C2D0BB4-03DF-4736-A5FF-511264B510B2}"/>
              </a:ext>
            </a:extLst>
          </p:cNvPr>
          <p:cNvSpPr>
            <a:spLocks noGrp="1"/>
          </p:cNvSpPr>
          <p:nvPr>
            <p:ph type="sldNum" sz="quarter" idx="12"/>
          </p:nvPr>
        </p:nvSpPr>
        <p:spPr/>
        <p:txBody>
          <a:bodyPr/>
          <a:lstStyle>
            <a:lvl1pPr>
              <a:defRPr/>
            </a:lvl1pPr>
          </a:lstStyle>
          <a:p>
            <a:fld id="{018B466F-88F4-45C5-9C10-3FF4EC66BC14}" type="slidenum">
              <a:rPr lang="en-US" altLang="en-US"/>
              <a:pPr/>
              <a:t>‹#›</a:t>
            </a:fld>
            <a:endParaRPr lang="en-US" altLang="en-US"/>
          </a:p>
        </p:txBody>
      </p:sp>
    </p:spTree>
    <p:extLst>
      <p:ext uri="{BB962C8B-B14F-4D97-AF65-F5344CB8AC3E}">
        <p14:creationId xmlns:p14="http://schemas.microsoft.com/office/powerpoint/2010/main" val="218878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A7617A-CDCF-481E-9214-BBC158D0EBA7}"/>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F04934-6F9E-4E75-8CC7-F461C76542E0}"/>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3518F3-13CE-4B36-9412-FAF8C03B2A9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EA960AF-A8EB-4C31-8224-2D1BB39DC2D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196BCEA-C0DD-49EE-8FBC-1A09C393D03B}"/>
              </a:ext>
            </a:extLst>
          </p:cNvPr>
          <p:cNvSpPr>
            <a:spLocks noGrp="1"/>
          </p:cNvSpPr>
          <p:nvPr>
            <p:ph type="sldNum" sz="quarter" idx="12"/>
          </p:nvPr>
        </p:nvSpPr>
        <p:spPr/>
        <p:txBody>
          <a:bodyPr/>
          <a:lstStyle>
            <a:lvl1pPr>
              <a:defRPr/>
            </a:lvl1pPr>
          </a:lstStyle>
          <a:p>
            <a:fld id="{16479ABF-B151-4917-A3F0-DEFFA747A014}" type="slidenum">
              <a:rPr lang="en-US" altLang="en-US"/>
              <a:pPr/>
              <a:t>‹#›</a:t>
            </a:fld>
            <a:endParaRPr lang="en-US" altLang="en-US"/>
          </a:p>
        </p:txBody>
      </p:sp>
    </p:spTree>
    <p:extLst>
      <p:ext uri="{BB962C8B-B14F-4D97-AF65-F5344CB8AC3E}">
        <p14:creationId xmlns:p14="http://schemas.microsoft.com/office/powerpoint/2010/main" val="2025236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58770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5098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79052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44756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9207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97423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38417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646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5F5A5-5DC6-4E77-B2CA-748C21DAFC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74B72F-D821-47C3-9AFB-6C22B31A87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3A6731-119A-40C0-A567-C4304FB3891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BD1ED37-8B8C-4987-BAE6-993F20617A5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93B096F-A159-4A17-8A6C-AF67B2D4892F}"/>
              </a:ext>
            </a:extLst>
          </p:cNvPr>
          <p:cNvSpPr>
            <a:spLocks noGrp="1"/>
          </p:cNvSpPr>
          <p:nvPr>
            <p:ph type="sldNum" sz="quarter" idx="12"/>
          </p:nvPr>
        </p:nvSpPr>
        <p:spPr/>
        <p:txBody>
          <a:bodyPr/>
          <a:lstStyle>
            <a:lvl1pPr>
              <a:defRPr/>
            </a:lvl1pPr>
          </a:lstStyle>
          <a:p>
            <a:fld id="{4B58FE7B-83D2-4795-883E-629E6A09663D}" type="slidenum">
              <a:rPr lang="en-US" altLang="en-US"/>
              <a:pPr/>
              <a:t>‹#›</a:t>
            </a:fld>
            <a:endParaRPr lang="en-US" altLang="en-US"/>
          </a:p>
        </p:txBody>
      </p:sp>
    </p:spTree>
    <p:extLst>
      <p:ext uri="{BB962C8B-B14F-4D97-AF65-F5344CB8AC3E}">
        <p14:creationId xmlns:p14="http://schemas.microsoft.com/office/powerpoint/2010/main" val="3487031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78695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42079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4478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4CBE6-A565-4100-8EED-A1DD4D78FC4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8C10C2-6CDD-4C81-BB86-0D036C296BF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ED10F56-1D16-4077-9A66-261E10F78E1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5B322C7-846C-447D-9E07-2007C566F4A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1A0CD25-4862-4CB3-83C3-3C6E4E4245E7}"/>
              </a:ext>
            </a:extLst>
          </p:cNvPr>
          <p:cNvSpPr>
            <a:spLocks noGrp="1"/>
          </p:cNvSpPr>
          <p:nvPr>
            <p:ph type="sldNum" sz="quarter" idx="12"/>
          </p:nvPr>
        </p:nvSpPr>
        <p:spPr/>
        <p:txBody>
          <a:bodyPr/>
          <a:lstStyle>
            <a:lvl1pPr>
              <a:defRPr/>
            </a:lvl1pPr>
          </a:lstStyle>
          <a:p>
            <a:fld id="{37C79798-F069-48CA-9539-DD141BF1AB92}" type="slidenum">
              <a:rPr lang="en-US" altLang="en-US"/>
              <a:pPr/>
              <a:t>‹#›</a:t>
            </a:fld>
            <a:endParaRPr lang="en-US" altLang="en-US"/>
          </a:p>
        </p:txBody>
      </p:sp>
    </p:spTree>
    <p:extLst>
      <p:ext uri="{BB962C8B-B14F-4D97-AF65-F5344CB8AC3E}">
        <p14:creationId xmlns:p14="http://schemas.microsoft.com/office/powerpoint/2010/main" val="110324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33BFD-811C-49E5-BF8F-99F2E497E9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4A8E56-4D0A-4223-ACFF-CA68F9D08003}"/>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816785-77B1-4986-93B4-AD2AC462AF73}"/>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8F20CF-3A2D-46B9-B537-3A8C3A8F27D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669E8C0-A334-41E0-9858-66C471AC0E4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6F071EB-F9DB-4A75-9D2F-922D4372F7B9}"/>
              </a:ext>
            </a:extLst>
          </p:cNvPr>
          <p:cNvSpPr>
            <a:spLocks noGrp="1"/>
          </p:cNvSpPr>
          <p:nvPr>
            <p:ph type="sldNum" sz="quarter" idx="12"/>
          </p:nvPr>
        </p:nvSpPr>
        <p:spPr/>
        <p:txBody>
          <a:bodyPr/>
          <a:lstStyle>
            <a:lvl1pPr>
              <a:defRPr/>
            </a:lvl1pPr>
          </a:lstStyle>
          <a:p>
            <a:fld id="{1273EA0C-D85C-45C9-9B9C-3F76C52DE1BF}" type="slidenum">
              <a:rPr lang="en-US" altLang="en-US"/>
              <a:pPr/>
              <a:t>‹#›</a:t>
            </a:fld>
            <a:endParaRPr lang="en-US" altLang="en-US"/>
          </a:p>
        </p:txBody>
      </p:sp>
    </p:spTree>
    <p:extLst>
      <p:ext uri="{BB962C8B-B14F-4D97-AF65-F5344CB8AC3E}">
        <p14:creationId xmlns:p14="http://schemas.microsoft.com/office/powerpoint/2010/main" val="329596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F9642-07F1-4D5E-936D-666E4BA0DF2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8D74F5-396E-4C72-8167-0E2C8F1815C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191D92-666A-499F-9E71-9E2A964CA40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AE8483-2826-4FEF-9225-C9F954DF492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8A90D6-29C5-42F1-977E-12423A03D17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4A73B6-B9C6-4505-A734-15081A004CB7}"/>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D6152FC0-90A0-4340-92A5-3F35F5AE4B0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243C08FF-930A-414D-BCE0-6CC01105A272}"/>
              </a:ext>
            </a:extLst>
          </p:cNvPr>
          <p:cNvSpPr>
            <a:spLocks noGrp="1"/>
          </p:cNvSpPr>
          <p:nvPr>
            <p:ph type="sldNum" sz="quarter" idx="12"/>
          </p:nvPr>
        </p:nvSpPr>
        <p:spPr/>
        <p:txBody>
          <a:bodyPr/>
          <a:lstStyle>
            <a:lvl1pPr>
              <a:defRPr/>
            </a:lvl1pPr>
          </a:lstStyle>
          <a:p>
            <a:fld id="{57B4E66C-54A8-4692-B8F8-C388DBE7FDA5}" type="slidenum">
              <a:rPr lang="en-US" altLang="en-US"/>
              <a:pPr/>
              <a:t>‹#›</a:t>
            </a:fld>
            <a:endParaRPr lang="en-US" altLang="en-US"/>
          </a:p>
        </p:txBody>
      </p:sp>
    </p:spTree>
    <p:extLst>
      <p:ext uri="{BB962C8B-B14F-4D97-AF65-F5344CB8AC3E}">
        <p14:creationId xmlns:p14="http://schemas.microsoft.com/office/powerpoint/2010/main" val="175964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84450-94D2-4B07-B12E-A3B5FC73DA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3EAD1A-9A46-488F-841A-69FEC319F5A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F166E6E-D7E5-4E79-BA6A-CDB4747EDF96}"/>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832DA2B-4B4F-45C7-9733-76AC6D5647FF}"/>
              </a:ext>
            </a:extLst>
          </p:cNvPr>
          <p:cNvSpPr>
            <a:spLocks noGrp="1"/>
          </p:cNvSpPr>
          <p:nvPr>
            <p:ph type="sldNum" sz="quarter" idx="12"/>
          </p:nvPr>
        </p:nvSpPr>
        <p:spPr/>
        <p:txBody>
          <a:bodyPr/>
          <a:lstStyle>
            <a:lvl1pPr>
              <a:defRPr/>
            </a:lvl1pPr>
          </a:lstStyle>
          <a:p>
            <a:fld id="{0F1F3BB4-DC63-4371-AC51-271859BED9FB}" type="slidenum">
              <a:rPr lang="en-US" altLang="en-US"/>
              <a:pPr/>
              <a:t>‹#›</a:t>
            </a:fld>
            <a:endParaRPr lang="en-US" altLang="en-US"/>
          </a:p>
        </p:txBody>
      </p:sp>
    </p:spTree>
    <p:extLst>
      <p:ext uri="{BB962C8B-B14F-4D97-AF65-F5344CB8AC3E}">
        <p14:creationId xmlns:p14="http://schemas.microsoft.com/office/powerpoint/2010/main" val="392189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93C1FA-65BF-40A0-A191-EE5612A3C883}"/>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7DE1040A-4CA2-4891-8E26-6124934C756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4680D7B-EED3-4ADC-8ACD-A9DBF091478C}"/>
              </a:ext>
            </a:extLst>
          </p:cNvPr>
          <p:cNvSpPr>
            <a:spLocks noGrp="1"/>
          </p:cNvSpPr>
          <p:nvPr>
            <p:ph type="sldNum" sz="quarter" idx="12"/>
          </p:nvPr>
        </p:nvSpPr>
        <p:spPr/>
        <p:txBody>
          <a:bodyPr/>
          <a:lstStyle>
            <a:lvl1pPr>
              <a:defRPr/>
            </a:lvl1pPr>
          </a:lstStyle>
          <a:p>
            <a:fld id="{A06E86D0-F7DE-476B-AE8F-DE08CB8F9598}" type="slidenum">
              <a:rPr lang="en-US" altLang="en-US"/>
              <a:pPr/>
              <a:t>‹#›</a:t>
            </a:fld>
            <a:endParaRPr lang="en-US" altLang="en-US"/>
          </a:p>
        </p:txBody>
      </p:sp>
    </p:spTree>
    <p:extLst>
      <p:ext uri="{BB962C8B-B14F-4D97-AF65-F5344CB8AC3E}">
        <p14:creationId xmlns:p14="http://schemas.microsoft.com/office/powerpoint/2010/main" val="130837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9E417-7E59-4309-8179-DA98FF34057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944F1B-9955-4464-848E-02D85E4DE93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230DD5-7DDB-4DC4-8C5A-82E37B49415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B89982-AC4A-4F43-88EA-C324F6709B5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EF72FD3-1B35-41CF-972D-026CCDC1C24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F66C17C-0D02-420A-80AE-D139220F6CF8}"/>
              </a:ext>
            </a:extLst>
          </p:cNvPr>
          <p:cNvSpPr>
            <a:spLocks noGrp="1"/>
          </p:cNvSpPr>
          <p:nvPr>
            <p:ph type="sldNum" sz="quarter" idx="12"/>
          </p:nvPr>
        </p:nvSpPr>
        <p:spPr/>
        <p:txBody>
          <a:bodyPr/>
          <a:lstStyle>
            <a:lvl1pPr>
              <a:defRPr/>
            </a:lvl1pPr>
          </a:lstStyle>
          <a:p>
            <a:fld id="{08284C54-39DA-4262-86A9-B7C7398FAC1A}" type="slidenum">
              <a:rPr lang="en-US" altLang="en-US"/>
              <a:pPr/>
              <a:t>‹#›</a:t>
            </a:fld>
            <a:endParaRPr lang="en-US" altLang="en-US"/>
          </a:p>
        </p:txBody>
      </p:sp>
    </p:spTree>
    <p:extLst>
      <p:ext uri="{BB962C8B-B14F-4D97-AF65-F5344CB8AC3E}">
        <p14:creationId xmlns:p14="http://schemas.microsoft.com/office/powerpoint/2010/main" val="174343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1FA6D-5D97-4EB2-9B39-714415A8C6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961E81-31D0-4629-80B0-B42D98991BF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5EC7EA-58C2-442A-8914-DB806E12004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337DAB-8EC9-4EFB-A6B9-0EC0088528D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4AE6248-4DB1-4E38-B121-801F8B2A4D7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8B15C0D-B813-42EB-9F1A-7EE3702EEA2C}"/>
              </a:ext>
            </a:extLst>
          </p:cNvPr>
          <p:cNvSpPr>
            <a:spLocks noGrp="1"/>
          </p:cNvSpPr>
          <p:nvPr>
            <p:ph type="sldNum" sz="quarter" idx="12"/>
          </p:nvPr>
        </p:nvSpPr>
        <p:spPr/>
        <p:txBody>
          <a:bodyPr/>
          <a:lstStyle>
            <a:lvl1pPr>
              <a:defRPr/>
            </a:lvl1pPr>
          </a:lstStyle>
          <a:p>
            <a:fld id="{458526F0-F1D2-4799-A6F9-B968B066F861}" type="slidenum">
              <a:rPr lang="en-US" altLang="en-US"/>
              <a:pPr/>
              <a:t>‹#›</a:t>
            </a:fld>
            <a:endParaRPr lang="en-US" altLang="en-US"/>
          </a:p>
        </p:txBody>
      </p:sp>
    </p:spTree>
    <p:extLst>
      <p:ext uri="{BB962C8B-B14F-4D97-AF65-F5344CB8AC3E}">
        <p14:creationId xmlns:p14="http://schemas.microsoft.com/office/powerpoint/2010/main" val="49510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BD4B11B-F51F-45D6-A03C-F4523A9E8B5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6BCBB8B-FAFF-4841-815B-8528499211D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2044DF8-D53B-49B6-8EF9-B6364A5F9C1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E1D3AC61-9D36-48A9-8899-B1CFE086834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DFBF49EC-D87F-4279-B034-9E08ABD8BEE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8B8E8C3-D8DF-4D41-AAA0-75A2BE2DA29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207286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12BC18D-12AB-4733-9DD9-B4F0FD097C35}"/>
              </a:ext>
            </a:extLst>
          </p:cNvPr>
          <p:cNvSpPr/>
          <p:nvPr/>
        </p:nvSpPr>
        <p:spPr>
          <a:xfrm>
            <a:off x="1697574" y="1066800"/>
            <a:ext cx="5749636" cy="1295400"/>
          </a:xfrm>
          <a:prstGeom prst="roundRect">
            <a:avLst/>
          </a:prstGeom>
          <a:solidFill>
            <a:schemeClr val="tx1"/>
          </a:solidFill>
          <a:ln w="635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CCFFFF"/>
                </a:solidFill>
              </a:rPr>
              <a:t>Words Against the Lord</a:t>
            </a:r>
          </a:p>
        </p:txBody>
      </p:sp>
    </p:spTree>
    <p:extLst>
      <p:ext uri="{BB962C8B-B14F-4D97-AF65-F5344CB8AC3E}">
        <p14:creationId xmlns:p14="http://schemas.microsoft.com/office/powerpoint/2010/main" val="100132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84E05D-75ED-F25F-A2FA-62F708453ED9}"/>
              </a:ext>
            </a:extLst>
          </p:cNvPr>
          <p:cNvSpPr/>
          <p:nvPr/>
        </p:nvSpPr>
        <p:spPr>
          <a:xfrm>
            <a:off x="2357227" y="990600"/>
            <a:ext cx="4430330" cy="3810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00"/>
                </a:solidFill>
                <a:latin typeface="Times New Roman" panose="02020603050405020304" pitchFamily="18" charset="0"/>
                <a:cs typeface="Times New Roman" panose="02020603050405020304" pitchFamily="18" charset="0"/>
              </a:rPr>
              <a:t>I.</a:t>
            </a:r>
            <a:r>
              <a:rPr lang="en-US" sz="2000" dirty="0">
                <a:solidFill>
                  <a:srgbClr val="FFFF00"/>
                </a:solidFill>
              </a:rPr>
              <a:t> </a:t>
            </a:r>
            <a:r>
              <a:rPr lang="en-US" sz="2000" dirty="0"/>
              <a:t>Speak Against His Existence</a:t>
            </a:r>
          </a:p>
        </p:txBody>
      </p:sp>
      <p:sp>
        <p:nvSpPr>
          <p:cNvPr id="3" name="Rectangle 2">
            <a:extLst>
              <a:ext uri="{FF2B5EF4-FFF2-40B4-BE49-F238E27FC236}">
                <a16:creationId xmlns:a16="http://schemas.microsoft.com/office/drawing/2014/main" id="{5EF752F1-B8ED-8059-F3EE-A70B08937486}"/>
              </a:ext>
            </a:extLst>
          </p:cNvPr>
          <p:cNvSpPr/>
          <p:nvPr/>
        </p:nvSpPr>
        <p:spPr>
          <a:xfrm>
            <a:off x="1009335" y="1524000"/>
            <a:ext cx="7135091" cy="12192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00"/>
                </a:solidFill>
                <a:latin typeface="Times New Roman" panose="02020603050405020304" pitchFamily="18" charset="0"/>
                <a:cs typeface="Times New Roman" panose="02020603050405020304" pitchFamily="18" charset="0"/>
              </a:rPr>
              <a:t>II.</a:t>
            </a:r>
            <a:r>
              <a:rPr lang="en-US" sz="3600" dirty="0">
                <a:solidFill>
                  <a:srgbClr val="FFFF00"/>
                </a:solidFill>
              </a:rPr>
              <a:t> </a:t>
            </a:r>
            <a:r>
              <a:rPr lang="en-US" sz="3600" dirty="0"/>
              <a:t>Speak Against His</a:t>
            </a:r>
            <a:br>
              <a:rPr lang="en-US" sz="3600" dirty="0"/>
            </a:br>
            <a:r>
              <a:rPr lang="en-US" sz="3600" dirty="0"/>
              <a:t>Creative Power</a:t>
            </a:r>
            <a:endParaRPr lang="en-US" sz="3200" dirty="0"/>
          </a:p>
        </p:txBody>
      </p:sp>
    </p:spTree>
    <p:extLst>
      <p:ext uri="{BB962C8B-B14F-4D97-AF65-F5344CB8AC3E}">
        <p14:creationId xmlns:p14="http://schemas.microsoft.com/office/powerpoint/2010/main" val="3983351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1"/>
            <a:ext cx="8229600" cy="457199"/>
          </a:xfrm>
        </p:spPr>
        <p:txBody>
          <a:bodyPr/>
          <a:lstStyle/>
          <a:p>
            <a:r>
              <a:rPr lang="en-US" altLang="en-US" sz="3200" dirty="0">
                <a:solidFill>
                  <a:srgbClr val="FFFFCC"/>
                </a:solidFill>
              </a:rPr>
              <a:t>Explain world by evolution</a:t>
            </a:r>
            <a:endParaRPr lang="en-US" altLang="en-US" sz="3600" dirty="0">
              <a:solidFill>
                <a:srgbClr val="FFFFCC"/>
              </a:solidFill>
            </a:endParaRP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343292" y="685800"/>
            <a:ext cx="8458200" cy="5715000"/>
          </a:xfrm>
        </p:spPr>
        <p:txBody>
          <a:bodyPr/>
          <a:lstStyle/>
          <a:p>
            <a:pPr>
              <a:spcAft>
                <a:spcPts val="600"/>
              </a:spcAft>
            </a:pPr>
            <a:r>
              <a:rPr lang="en-US" altLang="en-US" sz="3100" dirty="0">
                <a:solidFill>
                  <a:schemeClr val="bg1"/>
                </a:solidFill>
              </a:rPr>
              <a:t>Hb.3:4 – house</a:t>
            </a:r>
          </a:p>
          <a:p>
            <a:pPr lvl="1">
              <a:spcAft>
                <a:spcPts val="600"/>
              </a:spcAft>
            </a:pPr>
            <a:r>
              <a:rPr lang="en-US" altLang="en-US" sz="3100" dirty="0">
                <a:solidFill>
                  <a:schemeClr val="bg1"/>
                </a:solidFill>
              </a:rPr>
              <a:t>We were not at Creation</a:t>
            </a:r>
          </a:p>
          <a:p>
            <a:pPr lvl="1">
              <a:spcAft>
                <a:spcPts val="600"/>
              </a:spcAft>
            </a:pPr>
            <a:r>
              <a:rPr lang="en-US" altLang="en-US" sz="3100" dirty="0">
                <a:solidFill>
                  <a:schemeClr val="bg1"/>
                </a:solidFill>
              </a:rPr>
              <a:t>Both evolution and creation require </a:t>
            </a:r>
            <a:r>
              <a:rPr lang="en-US" altLang="en-US" sz="3100" dirty="0">
                <a:solidFill>
                  <a:srgbClr val="FFFF00"/>
                </a:solidFill>
              </a:rPr>
              <a:t>faith</a:t>
            </a:r>
          </a:p>
          <a:p>
            <a:pPr>
              <a:spcAft>
                <a:spcPts val="600"/>
              </a:spcAft>
            </a:pPr>
            <a:r>
              <a:rPr lang="en-US" altLang="en-US" sz="3100" dirty="0">
                <a:solidFill>
                  <a:schemeClr val="bg1"/>
                </a:solidFill>
              </a:rPr>
              <a:t>Jn.1:1-3;  Mk.10:6</a:t>
            </a:r>
          </a:p>
          <a:p>
            <a:pPr marL="0" indent="0">
              <a:buNone/>
            </a:pPr>
            <a:endParaRPr lang="en-US" altLang="en-US" sz="3100" dirty="0">
              <a:solidFill>
                <a:schemeClr val="bg1"/>
              </a:solidFill>
            </a:endParaRPr>
          </a:p>
        </p:txBody>
      </p:sp>
    </p:spTree>
    <p:extLst>
      <p:ext uri="{BB962C8B-B14F-4D97-AF65-F5344CB8AC3E}">
        <p14:creationId xmlns:p14="http://schemas.microsoft.com/office/powerpoint/2010/main" val="218310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0" y="76201"/>
            <a:ext cx="9144000" cy="457199"/>
          </a:xfrm>
        </p:spPr>
        <p:txBody>
          <a:bodyPr/>
          <a:lstStyle/>
          <a:p>
            <a:r>
              <a:rPr lang="en-US" altLang="en-US" sz="3200" dirty="0">
                <a:solidFill>
                  <a:srgbClr val="CCFFFF"/>
                </a:solidFill>
              </a:rPr>
              <a:t>Best scientific evidence requires young earth</a:t>
            </a: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343292" y="685800"/>
            <a:ext cx="8458200" cy="5715000"/>
          </a:xfrm>
        </p:spPr>
        <p:txBody>
          <a:bodyPr/>
          <a:lstStyle/>
          <a:p>
            <a:pPr>
              <a:spcAft>
                <a:spcPts val="600"/>
              </a:spcAft>
            </a:pPr>
            <a:r>
              <a:rPr lang="en-US" altLang="en-US" sz="3100" dirty="0">
                <a:solidFill>
                  <a:schemeClr val="bg1"/>
                </a:solidFill>
              </a:rPr>
              <a:t>Sun shrinks five feet an hour…</a:t>
            </a:r>
          </a:p>
          <a:p>
            <a:pPr>
              <a:spcAft>
                <a:spcPts val="600"/>
              </a:spcAft>
            </a:pPr>
            <a:r>
              <a:rPr lang="en-US" altLang="en-US" sz="3100" dirty="0">
                <a:solidFill>
                  <a:schemeClr val="bg1"/>
                </a:solidFill>
              </a:rPr>
              <a:t>If rate remained constant </a:t>
            </a:r>
            <a:r>
              <a:rPr lang="en-US" altLang="en-US" sz="3000" dirty="0">
                <a:solidFill>
                  <a:schemeClr val="bg1"/>
                </a:solidFill>
              </a:rPr>
              <a:t>(uniformitarianism),</a:t>
            </a:r>
            <a:r>
              <a:rPr lang="en-US" altLang="en-US" sz="3100" dirty="0">
                <a:solidFill>
                  <a:schemeClr val="bg1"/>
                </a:solidFill>
              </a:rPr>
              <a:t> 100,000 years ago it would be twice its present size (no life)   </a:t>
            </a:r>
          </a:p>
          <a:p>
            <a:pPr>
              <a:spcAft>
                <a:spcPts val="600"/>
              </a:spcAft>
            </a:pPr>
            <a:r>
              <a:rPr lang="en-US" altLang="en-US" sz="3100" dirty="0">
                <a:solidFill>
                  <a:schemeClr val="bg1"/>
                </a:solidFill>
              </a:rPr>
              <a:t>20 million BC:  earth would touch sun   </a:t>
            </a:r>
          </a:p>
          <a:p>
            <a:pPr>
              <a:spcAft>
                <a:spcPts val="600"/>
              </a:spcAft>
            </a:pPr>
            <a:r>
              <a:rPr lang="en-US" altLang="en-US" sz="3100" dirty="0">
                <a:solidFill>
                  <a:schemeClr val="bg1"/>
                </a:solidFill>
              </a:rPr>
              <a:t>If it began 500-2000 million years ago, earth would be inside the sun</a:t>
            </a:r>
          </a:p>
          <a:p>
            <a:endParaRPr lang="en-US" altLang="en-US" sz="3100" dirty="0">
              <a:solidFill>
                <a:schemeClr val="bg1"/>
              </a:solidFill>
            </a:endParaRPr>
          </a:p>
        </p:txBody>
      </p:sp>
    </p:spTree>
    <p:extLst>
      <p:ext uri="{BB962C8B-B14F-4D97-AF65-F5344CB8AC3E}">
        <p14:creationId xmlns:p14="http://schemas.microsoft.com/office/powerpoint/2010/main" val="115168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0" y="76201"/>
            <a:ext cx="9144000" cy="457199"/>
          </a:xfrm>
        </p:spPr>
        <p:txBody>
          <a:bodyPr/>
          <a:lstStyle/>
          <a:p>
            <a:r>
              <a:rPr lang="en-US" altLang="en-US" sz="3200" dirty="0">
                <a:solidFill>
                  <a:srgbClr val="CCFFFF"/>
                </a:solidFill>
              </a:rPr>
              <a:t>Science is a sacred cow</a:t>
            </a: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343292" y="685800"/>
            <a:ext cx="8458200" cy="5715000"/>
          </a:xfrm>
        </p:spPr>
        <p:txBody>
          <a:bodyPr/>
          <a:lstStyle/>
          <a:p>
            <a:pPr>
              <a:spcAft>
                <a:spcPts val="600"/>
              </a:spcAft>
            </a:pPr>
            <a:r>
              <a:rPr lang="en-US" altLang="en-US" sz="3100" dirty="0">
                <a:solidFill>
                  <a:schemeClr val="bg1"/>
                </a:solidFill>
              </a:rPr>
              <a:t>Anthony </a:t>
            </a:r>
            <a:r>
              <a:rPr lang="en-US" altLang="en-US" sz="3100" dirty="0" err="1">
                <a:solidFill>
                  <a:schemeClr val="bg1"/>
                </a:solidFill>
              </a:rPr>
              <a:t>Standen</a:t>
            </a:r>
            <a:r>
              <a:rPr lang="en-US" altLang="en-US" sz="3100" dirty="0">
                <a:solidFill>
                  <a:schemeClr val="bg1"/>
                </a:solidFill>
              </a:rPr>
              <a:t> on the </a:t>
            </a:r>
            <a:r>
              <a:rPr lang="en-US" altLang="en-US" sz="3100" i="1" u="sng" dirty="0">
                <a:solidFill>
                  <a:schemeClr val="bg1"/>
                </a:solidFill>
              </a:rPr>
              <a:t>missing</a:t>
            </a:r>
            <a:r>
              <a:rPr lang="en-US" altLang="en-US" sz="3100" i="1" dirty="0">
                <a:solidFill>
                  <a:schemeClr val="bg1"/>
                </a:solidFill>
              </a:rPr>
              <a:t> </a:t>
            </a:r>
            <a:r>
              <a:rPr lang="en-US" altLang="en-US" sz="3100" i="1" u="sng" dirty="0">
                <a:solidFill>
                  <a:schemeClr val="bg1"/>
                </a:solidFill>
              </a:rPr>
              <a:t>link</a:t>
            </a:r>
            <a:r>
              <a:rPr lang="en-US" altLang="en-US" sz="3100" dirty="0">
                <a:solidFill>
                  <a:schemeClr val="bg1"/>
                </a:solidFill>
              </a:rPr>
              <a:t>: “It is a most misleading phrase, because it suggests that only one link is missing.  It would be more accurate to say that the greater part of the entire chain is missing, so much that it is not entirely certain whether there is a chain at all.” </a:t>
            </a:r>
          </a:p>
        </p:txBody>
      </p:sp>
    </p:spTree>
    <p:extLst>
      <p:ext uri="{BB962C8B-B14F-4D97-AF65-F5344CB8AC3E}">
        <p14:creationId xmlns:p14="http://schemas.microsoft.com/office/powerpoint/2010/main" val="241592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0" y="76201"/>
            <a:ext cx="9144000" cy="1066799"/>
          </a:xfrm>
        </p:spPr>
        <p:txBody>
          <a:bodyPr/>
          <a:lstStyle/>
          <a:p>
            <a:r>
              <a:rPr lang="en-US" altLang="en-US" sz="3200" dirty="0">
                <a:solidFill>
                  <a:srgbClr val="CCFFFF"/>
                </a:solidFill>
              </a:rPr>
              <a:t>It’s one thing to say, “I don’t</a:t>
            </a:r>
            <a:br>
              <a:rPr lang="en-US" altLang="en-US" sz="3200" dirty="0">
                <a:solidFill>
                  <a:srgbClr val="CCFFFF"/>
                </a:solidFill>
              </a:rPr>
            </a:br>
            <a:r>
              <a:rPr lang="en-US" altLang="en-US" sz="3200" dirty="0">
                <a:solidFill>
                  <a:srgbClr val="CCFFFF"/>
                </a:solidFill>
              </a:rPr>
              <a:t>understand why X happens”</a:t>
            </a: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343292" y="1219200"/>
            <a:ext cx="8458200" cy="5181600"/>
          </a:xfrm>
        </p:spPr>
        <p:txBody>
          <a:bodyPr/>
          <a:lstStyle/>
          <a:p>
            <a:pPr>
              <a:spcAft>
                <a:spcPts val="600"/>
              </a:spcAft>
            </a:pPr>
            <a:r>
              <a:rPr lang="en-US" altLang="en-US" sz="3100" dirty="0">
                <a:solidFill>
                  <a:srgbClr val="CCFFFF"/>
                </a:solidFill>
              </a:rPr>
              <a:t>It is another thing to say, “Since I don’t understand it, there must not be a God”</a:t>
            </a:r>
          </a:p>
          <a:p>
            <a:pPr>
              <a:spcAft>
                <a:spcPts val="600"/>
              </a:spcAft>
            </a:pPr>
            <a:r>
              <a:rPr lang="en-US" altLang="en-US" sz="3100" dirty="0">
                <a:solidFill>
                  <a:schemeClr val="bg1"/>
                </a:solidFill>
              </a:rPr>
              <a:t>God, by definition, cannot be ‘understood’</a:t>
            </a:r>
          </a:p>
          <a:p>
            <a:pPr>
              <a:spcAft>
                <a:spcPts val="600"/>
              </a:spcAft>
            </a:pPr>
            <a:r>
              <a:rPr lang="en-US" altLang="en-US" sz="3100" dirty="0">
                <a:solidFill>
                  <a:schemeClr val="bg1"/>
                </a:solidFill>
              </a:rPr>
              <a:t>Ro.11:33</a:t>
            </a: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
        <p:nvSpPr>
          <p:cNvPr id="2" name="Rectangle 1">
            <a:extLst>
              <a:ext uri="{FF2B5EF4-FFF2-40B4-BE49-F238E27FC236}">
                <a16:creationId xmlns:a16="http://schemas.microsoft.com/office/drawing/2014/main" id="{77E9D55A-398C-E14B-5DC0-338BF67CD31C}"/>
              </a:ext>
            </a:extLst>
          </p:cNvPr>
          <p:cNvSpPr/>
          <p:nvPr/>
        </p:nvSpPr>
        <p:spPr>
          <a:xfrm>
            <a:off x="1709491" y="3714946"/>
            <a:ext cx="5725019" cy="9906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CC"/>
                </a:solidFill>
              </a:rPr>
              <a:t>“God wants us saved, but does</a:t>
            </a:r>
            <a:br>
              <a:rPr lang="en-US" sz="3100" dirty="0">
                <a:solidFill>
                  <a:srgbClr val="FFFFCC"/>
                </a:solidFill>
              </a:rPr>
            </a:br>
            <a:r>
              <a:rPr lang="en-US" sz="3100" dirty="0">
                <a:solidFill>
                  <a:srgbClr val="FFFFCC"/>
                </a:solidFill>
              </a:rPr>
              <a:t>not fret over our opinions”??</a:t>
            </a:r>
          </a:p>
        </p:txBody>
      </p:sp>
      <p:sp>
        <p:nvSpPr>
          <p:cNvPr id="3" name="Rectangle 2">
            <a:extLst>
              <a:ext uri="{FF2B5EF4-FFF2-40B4-BE49-F238E27FC236}">
                <a16:creationId xmlns:a16="http://schemas.microsoft.com/office/drawing/2014/main" id="{CCC41B15-1658-ADD7-A4B1-7E356CBFE56D}"/>
              </a:ext>
            </a:extLst>
          </p:cNvPr>
          <p:cNvSpPr/>
          <p:nvPr/>
        </p:nvSpPr>
        <p:spPr>
          <a:xfrm>
            <a:off x="943464" y="4886227"/>
            <a:ext cx="7267282" cy="9906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CC"/>
                </a:solidFill>
              </a:rPr>
              <a:t>We will understand better at Judgment …when it’s too late to change minds </a:t>
            </a:r>
          </a:p>
        </p:txBody>
      </p:sp>
    </p:spTree>
    <p:extLst>
      <p:ext uri="{BB962C8B-B14F-4D97-AF65-F5344CB8AC3E}">
        <p14:creationId xmlns:p14="http://schemas.microsoft.com/office/powerpoint/2010/main" val="291427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84E05D-75ED-F25F-A2FA-62F708453ED9}"/>
              </a:ext>
            </a:extLst>
          </p:cNvPr>
          <p:cNvSpPr/>
          <p:nvPr/>
        </p:nvSpPr>
        <p:spPr>
          <a:xfrm>
            <a:off x="2357227" y="990600"/>
            <a:ext cx="4430330" cy="3810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00"/>
                </a:solidFill>
                <a:latin typeface="Times New Roman" panose="02020603050405020304" pitchFamily="18" charset="0"/>
                <a:cs typeface="Times New Roman" panose="02020603050405020304" pitchFamily="18" charset="0"/>
              </a:rPr>
              <a:t>I.</a:t>
            </a:r>
            <a:r>
              <a:rPr lang="en-US" sz="2000" dirty="0">
                <a:solidFill>
                  <a:srgbClr val="FFFF00"/>
                </a:solidFill>
              </a:rPr>
              <a:t> </a:t>
            </a:r>
            <a:r>
              <a:rPr lang="en-US" sz="2000" dirty="0"/>
              <a:t>Speak Against His Existence</a:t>
            </a:r>
          </a:p>
        </p:txBody>
      </p:sp>
      <p:sp>
        <p:nvSpPr>
          <p:cNvPr id="3" name="Rectangle 2">
            <a:extLst>
              <a:ext uri="{FF2B5EF4-FFF2-40B4-BE49-F238E27FC236}">
                <a16:creationId xmlns:a16="http://schemas.microsoft.com/office/drawing/2014/main" id="{5EF752F1-B8ED-8059-F3EE-A70B08937486}"/>
              </a:ext>
            </a:extLst>
          </p:cNvPr>
          <p:cNvSpPr/>
          <p:nvPr/>
        </p:nvSpPr>
        <p:spPr>
          <a:xfrm>
            <a:off x="1009335" y="2066827"/>
            <a:ext cx="7135091" cy="12192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00"/>
                </a:solidFill>
                <a:latin typeface="Times New Roman" panose="02020603050405020304" pitchFamily="18" charset="0"/>
                <a:cs typeface="Times New Roman" panose="02020603050405020304" pitchFamily="18" charset="0"/>
              </a:rPr>
              <a:t>III.</a:t>
            </a:r>
            <a:r>
              <a:rPr lang="en-US" sz="3600" dirty="0">
                <a:solidFill>
                  <a:srgbClr val="FFFF00"/>
                </a:solidFill>
              </a:rPr>
              <a:t> </a:t>
            </a:r>
            <a:r>
              <a:rPr lang="en-US" sz="3600" dirty="0"/>
              <a:t>Speak Against God’s Son</a:t>
            </a:r>
            <a:endParaRPr lang="en-US" sz="3200" dirty="0"/>
          </a:p>
        </p:txBody>
      </p:sp>
      <p:sp>
        <p:nvSpPr>
          <p:cNvPr id="4" name="Rectangle 3">
            <a:extLst>
              <a:ext uri="{FF2B5EF4-FFF2-40B4-BE49-F238E27FC236}">
                <a16:creationId xmlns:a16="http://schemas.microsoft.com/office/drawing/2014/main" id="{F0C01D52-80EF-F617-38B9-8D0ACFCE644E}"/>
              </a:ext>
            </a:extLst>
          </p:cNvPr>
          <p:cNvSpPr/>
          <p:nvPr/>
        </p:nvSpPr>
        <p:spPr>
          <a:xfrm>
            <a:off x="2362200" y="1524000"/>
            <a:ext cx="4430330" cy="3810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00"/>
                </a:solidFill>
                <a:latin typeface="Times New Roman" panose="02020603050405020304" pitchFamily="18" charset="0"/>
                <a:cs typeface="Times New Roman" panose="02020603050405020304" pitchFamily="18" charset="0"/>
              </a:rPr>
              <a:t>II.</a:t>
            </a:r>
            <a:r>
              <a:rPr lang="en-US" sz="2000" dirty="0">
                <a:solidFill>
                  <a:srgbClr val="FFFF00"/>
                </a:solidFill>
              </a:rPr>
              <a:t> </a:t>
            </a:r>
            <a:r>
              <a:rPr lang="en-US" sz="2000" dirty="0"/>
              <a:t>Speak Against His Creative Power</a:t>
            </a:r>
          </a:p>
        </p:txBody>
      </p:sp>
    </p:spTree>
    <p:extLst>
      <p:ext uri="{BB962C8B-B14F-4D97-AF65-F5344CB8AC3E}">
        <p14:creationId xmlns:p14="http://schemas.microsoft.com/office/powerpoint/2010/main" val="25560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1"/>
            <a:ext cx="8229600" cy="457199"/>
          </a:xfrm>
        </p:spPr>
        <p:txBody>
          <a:bodyPr/>
          <a:lstStyle/>
          <a:p>
            <a:r>
              <a:rPr lang="en-US" altLang="en-US" sz="3200" dirty="0">
                <a:solidFill>
                  <a:schemeClr val="bg1"/>
                </a:solidFill>
              </a:rPr>
              <a:t>Acts 4:…26</a:t>
            </a:r>
            <a:endParaRPr lang="en-US" altLang="en-US" sz="3200" dirty="0">
              <a:solidFill>
                <a:srgbClr val="CCFFFF"/>
              </a:solidFill>
            </a:endParaRP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343292" y="685800"/>
            <a:ext cx="8458200" cy="5715000"/>
          </a:xfrm>
        </p:spPr>
        <p:txBody>
          <a:bodyPr/>
          <a:lstStyle/>
          <a:p>
            <a:pPr>
              <a:spcAft>
                <a:spcPts val="300"/>
              </a:spcAft>
            </a:pPr>
            <a:r>
              <a:rPr lang="en-US" altLang="en-US" dirty="0">
                <a:solidFill>
                  <a:schemeClr val="bg1"/>
                </a:solidFill>
              </a:rPr>
              <a:t>“He was a good man, but no more”</a:t>
            </a:r>
          </a:p>
          <a:p>
            <a:pPr lvl="1">
              <a:spcAft>
                <a:spcPts val="600"/>
              </a:spcAft>
            </a:pPr>
            <a:r>
              <a:rPr lang="en-US" altLang="en-US" dirty="0">
                <a:solidFill>
                  <a:schemeClr val="bg1"/>
                </a:solidFill>
              </a:rPr>
              <a:t>Ac.26</a:t>
            </a:r>
            <a:r>
              <a:rPr lang="en-US" altLang="en-US" baseline="30000" dirty="0">
                <a:solidFill>
                  <a:schemeClr val="bg1"/>
                </a:solidFill>
              </a:rPr>
              <a:t>11</a:t>
            </a:r>
            <a:r>
              <a:rPr lang="en-US" altLang="en-US" dirty="0">
                <a:solidFill>
                  <a:schemeClr val="bg1"/>
                </a:solidFill>
              </a:rPr>
              <a:t> </a:t>
            </a:r>
            <a:r>
              <a:rPr lang="en-US" altLang="en-US" sz="3000" dirty="0">
                <a:solidFill>
                  <a:schemeClr val="bg1"/>
                </a:solidFill>
              </a:rPr>
              <a:t>And I punished them often in every synagogue and compelled them to </a:t>
            </a:r>
            <a:r>
              <a:rPr lang="en-US" altLang="en-US" sz="3000" dirty="0" err="1">
                <a:solidFill>
                  <a:schemeClr val="bg1"/>
                </a:solidFill>
              </a:rPr>
              <a:t>blas-pheme</a:t>
            </a:r>
            <a:r>
              <a:rPr lang="en-US" altLang="en-US" sz="3000" dirty="0">
                <a:solidFill>
                  <a:schemeClr val="bg1"/>
                </a:solidFill>
              </a:rPr>
              <a:t>; and being exceedingly enraged against them, I persecuted them even to foreign cities.</a:t>
            </a:r>
          </a:p>
          <a:p>
            <a:pPr lvl="1">
              <a:spcAft>
                <a:spcPts val="600"/>
              </a:spcAft>
            </a:pPr>
            <a:r>
              <a:rPr lang="en-US" altLang="en-US" sz="3000" dirty="0">
                <a:solidFill>
                  <a:schemeClr val="bg1"/>
                </a:solidFill>
              </a:rPr>
              <a:t>1 Tim.1</a:t>
            </a:r>
            <a:r>
              <a:rPr lang="en-US" altLang="en-US" sz="3000" baseline="30000" dirty="0">
                <a:solidFill>
                  <a:schemeClr val="bg1"/>
                </a:solidFill>
              </a:rPr>
              <a:t>13</a:t>
            </a:r>
            <a:r>
              <a:rPr lang="en-US" altLang="en-US" sz="3000" dirty="0">
                <a:solidFill>
                  <a:schemeClr val="bg1"/>
                </a:solidFill>
              </a:rPr>
              <a:t> blasphemer, persecutor, insolent </a:t>
            </a:r>
          </a:p>
          <a:p>
            <a:pPr lvl="1">
              <a:spcAft>
                <a:spcPts val="600"/>
              </a:spcAft>
            </a:pPr>
            <a:r>
              <a:rPr lang="en-US" altLang="en-US" sz="3000" dirty="0">
                <a:solidFill>
                  <a:schemeClr val="bg1"/>
                </a:solidFill>
              </a:rPr>
              <a:t>Jn.5:17-23</a:t>
            </a:r>
          </a:p>
          <a:p>
            <a:pPr>
              <a:spcAft>
                <a:spcPts val="600"/>
              </a:spcAft>
            </a:pPr>
            <a:r>
              <a:rPr lang="en-US" altLang="en-US" sz="3100" dirty="0">
                <a:solidFill>
                  <a:schemeClr val="bg1"/>
                </a:solidFill>
              </a:rPr>
              <a:t>Good men don’t lie…</a:t>
            </a:r>
          </a:p>
          <a:p>
            <a:pPr lvl="1">
              <a:spcAft>
                <a:spcPts val="600"/>
              </a:spcAft>
            </a:pPr>
            <a:endParaRPr lang="en-US" altLang="en-US" dirty="0">
              <a:solidFill>
                <a:schemeClr val="bg1"/>
              </a:solidFill>
            </a:endParaRPr>
          </a:p>
        </p:txBody>
      </p:sp>
    </p:spTree>
    <p:extLst>
      <p:ext uri="{BB962C8B-B14F-4D97-AF65-F5344CB8AC3E}">
        <p14:creationId xmlns:p14="http://schemas.microsoft.com/office/powerpoint/2010/main" val="92365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84E05D-75ED-F25F-A2FA-62F708453ED9}"/>
              </a:ext>
            </a:extLst>
          </p:cNvPr>
          <p:cNvSpPr/>
          <p:nvPr/>
        </p:nvSpPr>
        <p:spPr>
          <a:xfrm>
            <a:off x="2357227" y="990600"/>
            <a:ext cx="4430330" cy="3810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00"/>
                </a:solidFill>
                <a:latin typeface="Times New Roman" panose="02020603050405020304" pitchFamily="18" charset="0"/>
                <a:cs typeface="Times New Roman" panose="02020603050405020304" pitchFamily="18" charset="0"/>
              </a:rPr>
              <a:t>I.</a:t>
            </a:r>
            <a:r>
              <a:rPr lang="en-US" sz="2000" dirty="0">
                <a:solidFill>
                  <a:srgbClr val="FFFF00"/>
                </a:solidFill>
              </a:rPr>
              <a:t> </a:t>
            </a:r>
            <a:r>
              <a:rPr lang="en-US" sz="2000" dirty="0"/>
              <a:t>Speak Against His Existence</a:t>
            </a:r>
          </a:p>
        </p:txBody>
      </p:sp>
      <p:sp>
        <p:nvSpPr>
          <p:cNvPr id="3" name="Rectangle 2">
            <a:extLst>
              <a:ext uri="{FF2B5EF4-FFF2-40B4-BE49-F238E27FC236}">
                <a16:creationId xmlns:a16="http://schemas.microsoft.com/office/drawing/2014/main" id="{5EF752F1-B8ED-8059-F3EE-A70B08937486}"/>
              </a:ext>
            </a:extLst>
          </p:cNvPr>
          <p:cNvSpPr/>
          <p:nvPr/>
        </p:nvSpPr>
        <p:spPr>
          <a:xfrm>
            <a:off x="1009335" y="2629292"/>
            <a:ext cx="7135091" cy="12192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00"/>
                </a:solidFill>
                <a:latin typeface="Times New Roman" panose="02020603050405020304" pitchFamily="18" charset="0"/>
                <a:cs typeface="Times New Roman" panose="02020603050405020304" pitchFamily="18" charset="0"/>
              </a:rPr>
              <a:t>IV.</a:t>
            </a:r>
            <a:r>
              <a:rPr lang="en-US" sz="3600" dirty="0">
                <a:solidFill>
                  <a:srgbClr val="FFFF00"/>
                </a:solidFill>
              </a:rPr>
              <a:t> </a:t>
            </a:r>
            <a:r>
              <a:rPr lang="en-US" sz="3600" dirty="0"/>
              <a:t>Speak Against God’s Sincerity</a:t>
            </a:r>
            <a:endParaRPr lang="en-US" sz="3200" dirty="0"/>
          </a:p>
        </p:txBody>
      </p:sp>
      <p:sp>
        <p:nvSpPr>
          <p:cNvPr id="4" name="Rectangle 3">
            <a:extLst>
              <a:ext uri="{FF2B5EF4-FFF2-40B4-BE49-F238E27FC236}">
                <a16:creationId xmlns:a16="http://schemas.microsoft.com/office/drawing/2014/main" id="{F0C01D52-80EF-F617-38B9-8D0ACFCE644E}"/>
              </a:ext>
            </a:extLst>
          </p:cNvPr>
          <p:cNvSpPr/>
          <p:nvPr/>
        </p:nvSpPr>
        <p:spPr>
          <a:xfrm>
            <a:off x="2362200" y="1524000"/>
            <a:ext cx="4430330" cy="3810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00"/>
                </a:solidFill>
                <a:latin typeface="Times New Roman" panose="02020603050405020304" pitchFamily="18" charset="0"/>
                <a:cs typeface="Times New Roman" panose="02020603050405020304" pitchFamily="18" charset="0"/>
              </a:rPr>
              <a:t>II.</a:t>
            </a:r>
            <a:r>
              <a:rPr lang="en-US" sz="2000" dirty="0">
                <a:solidFill>
                  <a:srgbClr val="FFFF00"/>
                </a:solidFill>
              </a:rPr>
              <a:t> </a:t>
            </a:r>
            <a:r>
              <a:rPr lang="en-US" sz="2000" dirty="0"/>
              <a:t>Speak Against His Creative Power</a:t>
            </a:r>
          </a:p>
        </p:txBody>
      </p:sp>
      <p:sp>
        <p:nvSpPr>
          <p:cNvPr id="5" name="Rectangle 4">
            <a:extLst>
              <a:ext uri="{FF2B5EF4-FFF2-40B4-BE49-F238E27FC236}">
                <a16:creationId xmlns:a16="http://schemas.microsoft.com/office/drawing/2014/main" id="{92FC362D-DD39-85AA-C49A-27E6EF1A0EC4}"/>
              </a:ext>
            </a:extLst>
          </p:cNvPr>
          <p:cNvSpPr/>
          <p:nvPr/>
        </p:nvSpPr>
        <p:spPr>
          <a:xfrm>
            <a:off x="2362200" y="2057400"/>
            <a:ext cx="4430330" cy="3810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00"/>
                </a:solidFill>
                <a:latin typeface="Times New Roman" panose="02020603050405020304" pitchFamily="18" charset="0"/>
                <a:cs typeface="Times New Roman" panose="02020603050405020304" pitchFamily="18" charset="0"/>
              </a:rPr>
              <a:t>III.</a:t>
            </a:r>
            <a:r>
              <a:rPr lang="en-US" sz="2000" dirty="0">
                <a:solidFill>
                  <a:srgbClr val="FFFF00"/>
                </a:solidFill>
              </a:rPr>
              <a:t> </a:t>
            </a:r>
            <a:r>
              <a:rPr lang="en-US" sz="2000" dirty="0"/>
              <a:t>Speak Against God’s Son</a:t>
            </a:r>
          </a:p>
        </p:txBody>
      </p:sp>
    </p:spTree>
    <p:extLst>
      <p:ext uri="{BB962C8B-B14F-4D97-AF65-F5344CB8AC3E}">
        <p14:creationId xmlns:p14="http://schemas.microsoft.com/office/powerpoint/2010/main" val="1229521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1"/>
            <a:ext cx="8229600" cy="1295399"/>
          </a:xfrm>
        </p:spPr>
        <p:txBody>
          <a:bodyPr/>
          <a:lstStyle/>
          <a:p>
            <a:r>
              <a:rPr lang="en-US" altLang="en-US" sz="3400" dirty="0">
                <a:solidFill>
                  <a:schemeClr val="bg1"/>
                </a:solidFill>
              </a:rPr>
              <a:t>Some make Him the author of every religious doctrine and body</a:t>
            </a:r>
            <a:endParaRPr lang="en-US" altLang="en-US" sz="3400" dirty="0">
              <a:solidFill>
                <a:srgbClr val="CCFFFF"/>
              </a:solidFill>
            </a:endParaRP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343292" y="1371600"/>
            <a:ext cx="8458200" cy="5029200"/>
          </a:xfrm>
        </p:spPr>
        <p:txBody>
          <a:bodyPr/>
          <a:lstStyle/>
          <a:p>
            <a:pPr>
              <a:spcAft>
                <a:spcPts val="600"/>
              </a:spcAft>
            </a:pPr>
            <a:r>
              <a:rPr lang="en-US" altLang="en-US" sz="3100" dirty="0">
                <a:solidFill>
                  <a:schemeClr val="bg1"/>
                </a:solidFill>
              </a:rPr>
              <a:t>(Their ‘god’ calls on one man to affirm what He calls on another to deny)</a:t>
            </a:r>
          </a:p>
          <a:p>
            <a:pPr>
              <a:spcAft>
                <a:spcPts val="600"/>
              </a:spcAft>
            </a:pPr>
            <a:r>
              <a:rPr lang="en-US" altLang="en-US" sz="3100" dirty="0">
                <a:solidFill>
                  <a:schemeClr val="bg1"/>
                </a:solidFill>
              </a:rPr>
              <a:t>Would we believe all that a </a:t>
            </a:r>
            <a:r>
              <a:rPr lang="en-US" altLang="en-US" sz="3100" u="sng" dirty="0">
                <a:solidFill>
                  <a:schemeClr val="bg1"/>
                </a:solidFill>
              </a:rPr>
              <a:t>creed</a:t>
            </a:r>
            <a:r>
              <a:rPr lang="en-US" altLang="en-US" sz="3100" dirty="0">
                <a:solidFill>
                  <a:schemeClr val="bg1"/>
                </a:solidFill>
              </a:rPr>
              <a:t> teaches?</a:t>
            </a:r>
          </a:p>
          <a:p>
            <a:pPr>
              <a:spcAft>
                <a:spcPts val="0"/>
              </a:spcAft>
            </a:pPr>
            <a:r>
              <a:rPr lang="en-US" altLang="en-US" sz="3100" dirty="0">
                <a:solidFill>
                  <a:schemeClr val="bg1"/>
                </a:solidFill>
              </a:rPr>
              <a:t>God is not responsible for division in religion</a:t>
            </a:r>
          </a:p>
          <a:p>
            <a:pPr lvl="1">
              <a:spcAft>
                <a:spcPts val="0"/>
              </a:spcAft>
            </a:pPr>
            <a:r>
              <a:rPr lang="en-US" altLang="en-US" sz="3000" dirty="0">
                <a:solidFill>
                  <a:schemeClr val="bg1"/>
                </a:solidFill>
              </a:rPr>
              <a:t>Mt.16:18, how many churches?</a:t>
            </a:r>
          </a:p>
          <a:p>
            <a:pPr lvl="1">
              <a:spcAft>
                <a:spcPts val="0"/>
              </a:spcAft>
            </a:pPr>
            <a:r>
              <a:rPr lang="en-US" altLang="en-US" sz="3000" dirty="0">
                <a:solidFill>
                  <a:schemeClr val="bg1"/>
                </a:solidFill>
              </a:rPr>
              <a:t>Ep.4:4-6  (1:22-23)</a:t>
            </a:r>
          </a:p>
        </p:txBody>
      </p:sp>
    </p:spTree>
    <p:extLst>
      <p:ext uri="{BB962C8B-B14F-4D97-AF65-F5344CB8AC3E}">
        <p14:creationId xmlns:p14="http://schemas.microsoft.com/office/powerpoint/2010/main" val="120555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84E05D-75ED-F25F-A2FA-62F708453ED9}"/>
              </a:ext>
            </a:extLst>
          </p:cNvPr>
          <p:cNvSpPr/>
          <p:nvPr/>
        </p:nvSpPr>
        <p:spPr>
          <a:xfrm>
            <a:off x="2357227" y="990600"/>
            <a:ext cx="4430330" cy="3810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00"/>
                </a:solidFill>
                <a:latin typeface="Times New Roman" panose="02020603050405020304" pitchFamily="18" charset="0"/>
                <a:cs typeface="Times New Roman" panose="02020603050405020304" pitchFamily="18" charset="0"/>
              </a:rPr>
              <a:t>I.</a:t>
            </a:r>
            <a:r>
              <a:rPr lang="en-US" sz="2000" dirty="0">
                <a:solidFill>
                  <a:srgbClr val="FFFF00"/>
                </a:solidFill>
              </a:rPr>
              <a:t> </a:t>
            </a:r>
            <a:r>
              <a:rPr lang="en-US" sz="2000" dirty="0"/>
              <a:t>Speak Against His Existence</a:t>
            </a:r>
          </a:p>
        </p:txBody>
      </p:sp>
      <p:sp>
        <p:nvSpPr>
          <p:cNvPr id="3" name="Rectangle 2">
            <a:extLst>
              <a:ext uri="{FF2B5EF4-FFF2-40B4-BE49-F238E27FC236}">
                <a16:creationId xmlns:a16="http://schemas.microsoft.com/office/drawing/2014/main" id="{5EF752F1-B8ED-8059-F3EE-A70B08937486}"/>
              </a:ext>
            </a:extLst>
          </p:cNvPr>
          <p:cNvSpPr/>
          <p:nvPr/>
        </p:nvSpPr>
        <p:spPr>
          <a:xfrm>
            <a:off x="1009335" y="3181546"/>
            <a:ext cx="7135091" cy="12192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00"/>
                </a:solidFill>
                <a:latin typeface="Times New Roman" panose="02020603050405020304" pitchFamily="18" charset="0"/>
                <a:cs typeface="Times New Roman" panose="02020603050405020304" pitchFamily="18" charset="0"/>
              </a:rPr>
              <a:t>V.</a:t>
            </a:r>
            <a:r>
              <a:rPr lang="en-US" sz="3600" dirty="0">
                <a:solidFill>
                  <a:srgbClr val="FFFF00"/>
                </a:solidFill>
              </a:rPr>
              <a:t> </a:t>
            </a:r>
            <a:r>
              <a:rPr lang="en-US" sz="3600" dirty="0"/>
              <a:t>Speak Against God’s Word</a:t>
            </a:r>
            <a:endParaRPr lang="en-US" sz="3200" dirty="0"/>
          </a:p>
        </p:txBody>
      </p:sp>
      <p:sp>
        <p:nvSpPr>
          <p:cNvPr id="4" name="Rectangle 3">
            <a:extLst>
              <a:ext uri="{FF2B5EF4-FFF2-40B4-BE49-F238E27FC236}">
                <a16:creationId xmlns:a16="http://schemas.microsoft.com/office/drawing/2014/main" id="{F0C01D52-80EF-F617-38B9-8D0ACFCE644E}"/>
              </a:ext>
            </a:extLst>
          </p:cNvPr>
          <p:cNvSpPr/>
          <p:nvPr/>
        </p:nvSpPr>
        <p:spPr>
          <a:xfrm>
            <a:off x="2362200" y="1524000"/>
            <a:ext cx="4430330" cy="3810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00"/>
                </a:solidFill>
                <a:latin typeface="Times New Roman" panose="02020603050405020304" pitchFamily="18" charset="0"/>
                <a:cs typeface="Times New Roman" panose="02020603050405020304" pitchFamily="18" charset="0"/>
              </a:rPr>
              <a:t>II.</a:t>
            </a:r>
            <a:r>
              <a:rPr lang="en-US" sz="2000" dirty="0">
                <a:solidFill>
                  <a:srgbClr val="FFFF00"/>
                </a:solidFill>
              </a:rPr>
              <a:t> </a:t>
            </a:r>
            <a:r>
              <a:rPr lang="en-US" sz="2000" dirty="0"/>
              <a:t>Speak Against His Creative Power</a:t>
            </a:r>
          </a:p>
        </p:txBody>
      </p:sp>
      <p:sp>
        <p:nvSpPr>
          <p:cNvPr id="5" name="Rectangle 4">
            <a:extLst>
              <a:ext uri="{FF2B5EF4-FFF2-40B4-BE49-F238E27FC236}">
                <a16:creationId xmlns:a16="http://schemas.microsoft.com/office/drawing/2014/main" id="{92FC362D-DD39-85AA-C49A-27E6EF1A0EC4}"/>
              </a:ext>
            </a:extLst>
          </p:cNvPr>
          <p:cNvSpPr/>
          <p:nvPr/>
        </p:nvSpPr>
        <p:spPr>
          <a:xfrm>
            <a:off x="2362200" y="2057400"/>
            <a:ext cx="4430330" cy="3810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00"/>
                </a:solidFill>
                <a:latin typeface="Times New Roman" panose="02020603050405020304" pitchFamily="18" charset="0"/>
                <a:cs typeface="Times New Roman" panose="02020603050405020304" pitchFamily="18" charset="0"/>
              </a:rPr>
              <a:t>III.</a:t>
            </a:r>
            <a:r>
              <a:rPr lang="en-US" sz="2000" dirty="0">
                <a:solidFill>
                  <a:srgbClr val="FFFF00"/>
                </a:solidFill>
              </a:rPr>
              <a:t> </a:t>
            </a:r>
            <a:r>
              <a:rPr lang="en-US" sz="2000" dirty="0"/>
              <a:t>Speak Against God’s Son</a:t>
            </a:r>
          </a:p>
        </p:txBody>
      </p:sp>
      <p:sp>
        <p:nvSpPr>
          <p:cNvPr id="6" name="Rectangle 5">
            <a:extLst>
              <a:ext uri="{FF2B5EF4-FFF2-40B4-BE49-F238E27FC236}">
                <a16:creationId xmlns:a16="http://schemas.microsoft.com/office/drawing/2014/main" id="{CDC1AD54-147D-C285-329D-A37C7E382308}"/>
              </a:ext>
            </a:extLst>
          </p:cNvPr>
          <p:cNvSpPr/>
          <p:nvPr/>
        </p:nvSpPr>
        <p:spPr>
          <a:xfrm>
            <a:off x="2362200" y="2610438"/>
            <a:ext cx="4430330" cy="3810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00"/>
                </a:solidFill>
                <a:latin typeface="Times New Roman" panose="02020603050405020304" pitchFamily="18" charset="0"/>
                <a:cs typeface="Times New Roman" panose="02020603050405020304" pitchFamily="18" charset="0"/>
              </a:rPr>
              <a:t>IV.</a:t>
            </a:r>
            <a:r>
              <a:rPr lang="en-US" sz="2000" dirty="0">
                <a:solidFill>
                  <a:srgbClr val="FFFF00"/>
                </a:solidFill>
              </a:rPr>
              <a:t> </a:t>
            </a:r>
            <a:r>
              <a:rPr lang="en-US" sz="2000" dirty="0"/>
              <a:t>Speak Against God’s Sincerity</a:t>
            </a:r>
          </a:p>
        </p:txBody>
      </p:sp>
    </p:spTree>
    <p:extLst>
      <p:ext uri="{BB962C8B-B14F-4D97-AF65-F5344CB8AC3E}">
        <p14:creationId xmlns:p14="http://schemas.microsoft.com/office/powerpoint/2010/main" val="2491814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0A1AFAB1-9018-49CD-8CA8-6234E587D1BF}"/>
              </a:ext>
            </a:extLst>
          </p:cNvPr>
          <p:cNvSpPr>
            <a:spLocks noGrp="1" noChangeArrowheads="1"/>
          </p:cNvSpPr>
          <p:nvPr>
            <p:ph type="body" idx="1"/>
          </p:nvPr>
        </p:nvSpPr>
        <p:spPr>
          <a:xfrm>
            <a:off x="457200" y="942680"/>
            <a:ext cx="8229600" cy="5381919"/>
          </a:xfrm>
        </p:spPr>
        <p:txBody>
          <a:bodyPr/>
          <a:lstStyle/>
          <a:p>
            <a:pPr marL="339725" indent="-339725">
              <a:spcAft>
                <a:spcPts val="0"/>
              </a:spcAft>
            </a:pPr>
            <a:r>
              <a:rPr lang="en-US" altLang="en-US" sz="3100" dirty="0">
                <a:solidFill>
                  <a:schemeClr val="bg1"/>
                </a:solidFill>
              </a:rPr>
              <a:t>Lev.24:10-16</a:t>
            </a:r>
          </a:p>
          <a:p>
            <a:pPr marL="739775" lvl="1" indent="-339725">
              <a:spcAft>
                <a:spcPts val="0"/>
              </a:spcAft>
            </a:pPr>
            <a:r>
              <a:rPr lang="en-US" altLang="en-US" sz="3100" dirty="0">
                <a:solidFill>
                  <a:srgbClr val="CCFFCC"/>
                </a:solidFill>
              </a:rPr>
              <a:t>“The law for the punishment of </a:t>
            </a:r>
            <a:r>
              <a:rPr lang="en-US" altLang="en-US" sz="3100" dirty="0" err="1">
                <a:solidFill>
                  <a:srgbClr val="CCFFCC"/>
                </a:solidFill>
              </a:rPr>
              <a:t>blas-phemy</a:t>
            </a:r>
            <a:r>
              <a:rPr lang="en-US" altLang="en-US" sz="3100" dirty="0">
                <a:solidFill>
                  <a:srgbClr val="CCFFCC"/>
                </a:solidFill>
              </a:rPr>
              <a:t> in ver. 16 is perfectly clear; it was from a wrong conception of the fact, not of the law, that the Jews stoned Stephen, and would gladly have stoned our Lord Himself” </a:t>
            </a:r>
            <a:r>
              <a:rPr lang="en-US" altLang="en-US" sz="2400" dirty="0">
                <a:solidFill>
                  <a:schemeClr val="bg1"/>
                </a:solidFill>
              </a:rPr>
              <a:t>– Lange</a:t>
            </a:r>
            <a:r>
              <a:rPr lang="en-US" altLang="en-US" sz="3100" dirty="0">
                <a:solidFill>
                  <a:schemeClr val="bg1"/>
                </a:solidFill>
              </a:rPr>
              <a:t> </a:t>
            </a:r>
          </a:p>
          <a:p>
            <a:pPr marL="739775" lvl="1" indent="-339725">
              <a:spcAft>
                <a:spcPts val="600"/>
              </a:spcAft>
            </a:pPr>
            <a:r>
              <a:rPr lang="en-US" altLang="en-US" sz="3100" dirty="0">
                <a:solidFill>
                  <a:schemeClr val="bg1"/>
                </a:solidFill>
              </a:rPr>
              <a:t>The Jews answered Him, saying, “For a good work we do not </a:t>
            </a:r>
            <a:r>
              <a:rPr lang="en-US" altLang="en-US" sz="3100" u="sng" dirty="0">
                <a:solidFill>
                  <a:schemeClr val="bg1"/>
                </a:solidFill>
              </a:rPr>
              <a:t>stone You</a:t>
            </a:r>
            <a:r>
              <a:rPr lang="en-US" altLang="en-US" sz="3100" dirty="0">
                <a:solidFill>
                  <a:schemeClr val="bg1"/>
                </a:solidFill>
              </a:rPr>
              <a:t>, but for </a:t>
            </a:r>
            <a:r>
              <a:rPr lang="en-US" altLang="en-US" sz="3100" u="sng" dirty="0">
                <a:solidFill>
                  <a:schemeClr val="bg1"/>
                </a:solidFill>
              </a:rPr>
              <a:t>blasphemy</a:t>
            </a:r>
            <a:r>
              <a:rPr lang="en-US" altLang="en-US" sz="3100" dirty="0">
                <a:solidFill>
                  <a:schemeClr val="bg1"/>
                </a:solidFill>
              </a:rPr>
              <a:t>, and because You, being a Man, make Yourself God” </a:t>
            </a:r>
            <a:r>
              <a:rPr lang="en-US" altLang="en-US" sz="2400" dirty="0">
                <a:solidFill>
                  <a:schemeClr val="bg1"/>
                </a:solidFill>
              </a:rPr>
              <a:t>– Jn.10:33</a:t>
            </a:r>
            <a:endParaRPr lang="en-US" altLang="en-US" sz="3100" dirty="0">
              <a:solidFill>
                <a:schemeClr val="bg1"/>
              </a:solidFill>
            </a:endParaRPr>
          </a:p>
          <a:p>
            <a:pPr marL="739775" lvl="1" indent="-339725">
              <a:spcAft>
                <a:spcPts val="600"/>
              </a:spcAft>
            </a:pPr>
            <a:endParaRPr lang="en-US" altLang="en-US" sz="3100" dirty="0">
              <a:solidFill>
                <a:schemeClr val="bg1"/>
              </a:solidFill>
            </a:endParaRPr>
          </a:p>
        </p:txBody>
      </p:sp>
      <p:sp>
        <p:nvSpPr>
          <p:cNvPr id="2" name="Rectangle 1">
            <a:extLst>
              <a:ext uri="{FF2B5EF4-FFF2-40B4-BE49-F238E27FC236}">
                <a16:creationId xmlns:a16="http://schemas.microsoft.com/office/drawing/2014/main" id="{D0C714E2-85E1-21B8-27AA-86674270DD56}"/>
              </a:ext>
            </a:extLst>
          </p:cNvPr>
          <p:cNvSpPr/>
          <p:nvPr/>
        </p:nvSpPr>
        <p:spPr>
          <a:xfrm>
            <a:off x="385060" y="0"/>
            <a:ext cx="8390382" cy="8382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Evil Men have always </a:t>
            </a:r>
            <a:r>
              <a:rPr lang="en-US" sz="3000" dirty="0"/>
              <a:t>spoken</a:t>
            </a:r>
            <a:r>
              <a:rPr lang="en-US" sz="2800" dirty="0"/>
              <a:t> against the Lord</a:t>
            </a:r>
          </a:p>
        </p:txBody>
      </p:sp>
    </p:spTree>
    <p:extLst>
      <p:ext uri="{BB962C8B-B14F-4D97-AF65-F5344CB8AC3E}">
        <p14:creationId xmlns:p14="http://schemas.microsoft.com/office/powerpoint/2010/main" val="418692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343292" y="457200"/>
            <a:ext cx="8458200" cy="5715000"/>
          </a:xfrm>
        </p:spPr>
        <p:txBody>
          <a:bodyPr/>
          <a:lstStyle/>
          <a:p>
            <a:pPr>
              <a:spcAft>
                <a:spcPts val="600"/>
              </a:spcAft>
            </a:pPr>
            <a:r>
              <a:rPr lang="en-US" altLang="en-US" sz="3100" dirty="0">
                <a:solidFill>
                  <a:schemeClr val="bg1"/>
                </a:solidFill>
              </a:rPr>
              <a:t>Jer.36, Jehoiakim…</a:t>
            </a:r>
          </a:p>
          <a:p>
            <a:pPr>
              <a:spcAft>
                <a:spcPts val="0"/>
              </a:spcAft>
            </a:pPr>
            <a:r>
              <a:rPr lang="en-US" altLang="en-US" sz="3100" dirty="0">
                <a:solidFill>
                  <a:schemeClr val="bg1"/>
                </a:solidFill>
              </a:rPr>
              <a:t>Includes those who oppose the teaching of Scripture.  1 T.1</a:t>
            </a:r>
            <a:r>
              <a:rPr lang="en-US" altLang="en-US" sz="3100" baseline="30000" dirty="0">
                <a:solidFill>
                  <a:schemeClr val="bg1"/>
                </a:solidFill>
              </a:rPr>
              <a:t>20</a:t>
            </a:r>
            <a:r>
              <a:rPr lang="en-US" altLang="en-US" sz="3100" dirty="0">
                <a:solidFill>
                  <a:schemeClr val="bg1"/>
                </a:solidFill>
              </a:rPr>
              <a:t> …</a:t>
            </a:r>
            <a:r>
              <a:rPr lang="en-US" altLang="en-US" sz="3100" dirty="0">
                <a:solidFill>
                  <a:srgbClr val="FFFFCC"/>
                </a:solidFill>
              </a:rPr>
              <a:t>Hymenaeus and Alex-</a:t>
            </a:r>
            <a:r>
              <a:rPr lang="en-US" altLang="en-US" sz="3100" dirty="0" err="1">
                <a:solidFill>
                  <a:srgbClr val="FFFFCC"/>
                </a:solidFill>
              </a:rPr>
              <a:t>ander</a:t>
            </a:r>
            <a:r>
              <a:rPr lang="en-US" altLang="en-US" sz="3100" dirty="0">
                <a:solidFill>
                  <a:srgbClr val="FFFFCC"/>
                </a:solidFill>
              </a:rPr>
              <a:t>, whom I delivered to Satan that they may learn </a:t>
            </a:r>
            <a:r>
              <a:rPr lang="en-US" altLang="en-US" sz="3100" u="sng" dirty="0">
                <a:solidFill>
                  <a:srgbClr val="FFFFCC"/>
                </a:solidFill>
              </a:rPr>
              <a:t>not</a:t>
            </a:r>
            <a:r>
              <a:rPr lang="en-US" altLang="en-US" sz="3100" dirty="0">
                <a:solidFill>
                  <a:srgbClr val="FFFFCC"/>
                </a:solidFill>
              </a:rPr>
              <a:t> to </a:t>
            </a:r>
            <a:r>
              <a:rPr lang="en-US" altLang="en-US" sz="3100" u="sng" dirty="0">
                <a:solidFill>
                  <a:srgbClr val="FFFFCC"/>
                </a:solidFill>
              </a:rPr>
              <a:t>blaspheme</a:t>
            </a:r>
          </a:p>
          <a:p>
            <a:pPr>
              <a:spcAft>
                <a:spcPts val="0"/>
              </a:spcAft>
            </a:pPr>
            <a:r>
              <a:rPr lang="en-US" altLang="en-US" sz="3100" dirty="0">
                <a:solidFill>
                  <a:schemeClr val="bg1"/>
                </a:solidFill>
              </a:rPr>
              <a:t>... Tit.2</a:t>
            </a:r>
            <a:r>
              <a:rPr lang="en-US" altLang="en-US" sz="3100" baseline="30000" dirty="0">
                <a:solidFill>
                  <a:schemeClr val="bg1"/>
                </a:solidFill>
              </a:rPr>
              <a:t>5</a:t>
            </a:r>
            <a:r>
              <a:rPr lang="en-US" altLang="en-US" sz="3100" dirty="0">
                <a:solidFill>
                  <a:schemeClr val="bg1"/>
                </a:solidFill>
              </a:rPr>
              <a:t>, </a:t>
            </a:r>
            <a:r>
              <a:rPr lang="en-US" altLang="en-US" sz="3100" dirty="0">
                <a:solidFill>
                  <a:srgbClr val="FFFFCC"/>
                </a:solidFill>
              </a:rPr>
              <a:t>to be discreet, chaste, homemakers, good, obedient to their own husbands, that the word of God may </a:t>
            </a:r>
            <a:r>
              <a:rPr lang="en-US" altLang="en-US" sz="3100" u="sng" dirty="0">
                <a:solidFill>
                  <a:srgbClr val="FFFFCC"/>
                </a:solidFill>
              </a:rPr>
              <a:t>not</a:t>
            </a:r>
            <a:r>
              <a:rPr lang="en-US" altLang="en-US" sz="3100" dirty="0">
                <a:solidFill>
                  <a:srgbClr val="FFFFCC"/>
                </a:solidFill>
              </a:rPr>
              <a:t> be </a:t>
            </a:r>
            <a:r>
              <a:rPr lang="en-US" altLang="en-US" sz="3100" u="sng" dirty="0">
                <a:solidFill>
                  <a:srgbClr val="FFFFCC"/>
                </a:solidFill>
              </a:rPr>
              <a:t>blasphemed</a:t>
            </a:r>
          </a:p>
          <a:p>
            <a:pPr>
              <a:spcAft>
                <a:spcPts val="0"/>
              </a:spcAft>
            </a:pPr>
            <a:endParaRPr lang="en-US" altLang="en-US" sz="3100" dirty="0">
              <a:solidFill>
                <a:schemeClr val="bg1"/>
              </a:solidFill>
            </a:endParaRPr>
          </a:p>
          <a:p>
            <a:pPr marL="0" indent="0">
              <a:spcAft>
                <a:spcPts val="0"/>
              </a:spcAft>
              <a:buNone/>
            </a:pPr>
            <a:endParaRPr lang="en-US" altLang="en-US" dirty="0">
              <a:solidFill>
                <a:schemeClr val="bg1"/>
              </a:solidFill>
            </a:endParaRPr>
          </a:p>
        </p:txBody>
      </p:sp>
    </p:spTree>
    <p:extLst>
      <p:ext uri="{BB962C8B-B14F-4D97-AF65-F5344CB8AC3E}">
        <p14:creationId xmlns:p14="http://schemas.microsoft.com/office/powerpoint/2010/main" val="375215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1"/>
            <a:ext cx="8229600" cy="457199"/>
          </a:xfrm>
        </p:spPr>
        <p:txBody>
          <a:bodyPr/>
          <a:lstStyle/>
          <a:p>
            <a:r>
              <a:rPr lang="en-US" altLang="en-US" sz="3400" dirty="0">
                <a:solidFill>
                  <a:srgbClr val="CCFFFF"/>
                </a:solidFill>
              </a:rPr>
              <a:t>Mere men</a:t>
            </a: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343292" y="533400"/>
            <a:ext cx="8458200" cy="6019800"/>
          </a:xfrm>
        </p:spPr>
        <p:txBody>
          <a:bodyPr/>
          <a:lstStyle/>
          <a:p>
            <a:pPr>
              <a:spcAft>
                <a:spcPts val="0"/>
              </a:spcAft>
            </a:pPr>
            <a:r>
              <a:rPr lang="en-US" altLang="en-US" sz="3000" dirty="0">
                <a:solidFill>
                  <a:schemeClr val="bg1"/>
                </a:solidFill>
              </a:rPr>
              <a:t>Ludwig Feuerbach … influenced Darwin, Karl Marx, Sigmund Freud, Friedrich Engels, Richard Wagner, Frederick Nietzsche, et al.):  </a:t>
            </a:r>
            <a:r>
              <a:rPr lang="en-US" altLang="en-US" sz="3000" dirty="0">
                <a:solidFill>
                  <a:srgbClr val="FFFFCC"/>
                </a:solidFill>
              </a:rPr>
              <a:t>“God is a figment of man’s imagination.”  </a:t>
            </a:r>
          </a:p>
          <a:p>
            <a:pPr>
              <a:spcAft>
                <a:spcPts val="0"/>
              </a:spcAft>
            </a:pPr>
            <a:r>
              <a:rPr lang="en-US" altLang="en-US" sz="3000" dirty="0">
                <a:solidFill>
                  <a:schemeClr val="bg1"/>
                </a:solidFill>
              </a:rPr>
              <a:t>Robert Ingersoll:  </a:t>
            </a:r>
            <a:r>
              <a:rPr lang="en-US" altLang="en-US" sz="3000" dirty="0">
                <a:solidFill>
                  <a:srgbClr val="CCFFCC"/>
                </a:solidFill>
              </a:rPr>
              <a:t>“An honest God is the noblest work of man.”  </a:t>
            </a:r>
          </a:p>
          <a:p>
            <a:pPr>
              <a:spcAft>
                <a:spcPts val="0"/>
              </a:spcAft>
            </a:pPr>
            <a:r>
              <a:rPr lang="en-US" altLang="en-US" sz="3000" dirty="0">
                <a:solidFill>
                  <a:schemeClr val="bg1"/>
                </a:solidFill>
              </a:rPr>
              <a:t>1960s, Thomas </a:t>
            </a:r>
            <a:r>
              <a:rPr lang="en-US" altLang="en-US" sz="3000" dirty="0" err="1">
                <a:solidFill>
                  <a:schemeClr val="bg1"/>
                </a:solidFill>
              </a:rPr>
              <a:t>Altizer’s</a:t>
            </a:r>
            <a:r>
              <a:rPr lang="en-US" altLang="en-US" sz="3000" dirty="0">
                <a:solidFill>
                  <a:schemeClr val="bg1"/>
                </a:solidFill>
              </a:rPr>
              <a:t> slogan: </a:t>
            </a:r>
            <a:r>
              <a:rPr lang="en-US" altLang="en-US" sz="3000" dirty="0">
                <a:solidFill>
                  <a:srgbClr val="FFC000"/>
                </a:solidFill>
              </a:rPr>
              <a:t>“God is dead”</a:t>
            </a:r>
            <a:r>
              <a:rPr lang="en-US" altLang="en-US" sz="3000" dirty="0">
                <a:solidFill>
                  <a:schemeClr val="bg1"/>
                </a:solidFill>
              </a:rPr>
              <a:t>; </a:t>
            </a:r>
            <a:r>
              <a:rPr lang="en-US" altLang="en-US" sz="2900" dirty="0">
                <a:solidFill>
                  <a:schemeClr val="bg1"/>
                </a:solidFill>
              </a:rPr>
              <a:t>Time Magazine.</a:t>
            </a:r>
          </a:p>
          <a:p>
            <a:pPr>
              <a:spcAft>
                <a:spcPts val="0"/>
              </a:spcAft>
            </a:pPr>
            <a:r>
              <a:rPr lang="en-US" altLang="en-US" sz="3000" dirty="0">
                <a:solidFill>
                  <a:schemeClr val="bg1"/>
                </a:solidFill>
              </a:rPr>
              <a:t>Hare Krishna said God is in everything </a:t>
            </a:r>
            <a:r>
              <a:rPr lang="en-US" altLang="en-US" sz="3000" dirty="0">
                <a:solidFill>
                  <a:srgbClr val="CCFFFF"/>
                </a:solidFill>
              </a:rPr>
              <a:t>(pantheism).</a:t>
            </a:r>
          </a:p>
          <a:p>
            <a:pPr>
              <a:spcAft>
                <a:spcPts val="0"/>
              </a:spcAft>
            </a:pPr>
            <a:r>
              <a:rPr lang="en-US" altLang="en-US" sz="3000" dirty="0">
                <a:solidFill>
                  <a:schemeClr val="bg1"/>
                </a:solidFill>
              </a:rPr>
              <a:t>Karl Marx wrote off religion: </a:t>
            </a:r>
            <a:r>
              <a:rPr lang="en-US" altLang="en-US" sz="3000" dirty="0">
                <a:solidFill>
                  <a:srgbClr val="FFFFCC"/>
                </a:solidFill>
              </a:rPr>
              <a:t>“opium of the people.” </a:t>
            </a:r>
          </a:p>
          <a:p>
            <a:pPr>
              <a:spcAft>
                <a:spcPts val="0"/>
              </a:spcAft>
            </a:pPr>
            <a:endParaRPr lang="en-US" altLang="en-US" sz="3000" dirty="0">
              <a:solidFill>
                <a:schemeClr val="bg1"/>
              </a:solidFill>
            </a:endParaRPr>
          </a:p>
        </p:txBody>
      </p:sp>
    </p:spTree>
    <p:extLst>
      <p:ext uri="{BB962C8B-B14F-4D97-AF65-F5344CB8AC3E}">
        <p14:creationId xmlns:p14="http://schemas.microsoft.com/office/powerpoint/2010/main" val="237114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1"/>
            <a:ext cx="8229600" cy="457199"/>
          </a:xfrm>
        </p:spPr>
        <p:txBody>
          <a:bodyPr/>
          <a:lstStyle/>
          <a:p>
            <a:r>
              <a:rPr lang="en-US" altLang="en-US" sz="3400" dirty="0">
                <a:solidFill>
                  <a:srgbClr val="CCFFFF"/>
                </a:solidFill>
              </a:rPr>
              <a:t>Worst of all…</a:t>
            </a: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343292" y="609600"/>
            <a:ext cx="8458200" cy="6019800"/>
          </a:xfrm>
        </p:spPr>
        <p:txBody>
          <a:bodyPr/>
          <a:lstStyle/>
          <a:p>
            <a:pPr>
              <a:spcAft>
                <a:spcPts val="600"/>
              </a:spcAft>
            </a:pPr>
            <a:r>
              <a:rPr lang="en-US" altLang="en-US" sz="3000" dirty="0">
                <a:solidFill>
                  <a:schemeClr val="bg1"/>
                </a:solidFill>
              </a:rPr>
              <a:t>When people blaspheme God’s name because of hypocritical ‘Christians.’   </a:t>
            </a:r>
          </a:p>
          <a:p>
            <a:pPr>
              <a:spcAft>
                <a:spcPts val="600"/>
              </a:spcAft>
            </a:pPr>
            <a:r>
              <a:rPr lang="en-US" altLang="en-US" sz="3000" dirty="0">
                <a:solidFill>
                  <a:schemeClr val="bg1"/>
                </a:solidFill>
              </a:rPr>
              <a:t>Ro.2:24 – quotes Is.52:5: their defeat brought shame on God; behavior can be as </a:t>
            </a:r>
            <a:r>
              <a:rPr lang="en-US" altLang="en-US" sz="3000" dirty="0" err="1">
                <a:solidFill>
                  <a:schemeClr val="bg1"/>
                </a:solidFill>
              </a:rPr>
              <a:t>blas-phemous</a:t>
            </a:r>
            <a:r>
              <a:rPr lang="en-US" altLang="en-US" sz="3000" dirty="0">
                <a:solidFill>
                  <a:schemeClr val="bg1"/>
                </a:solidFill>
              </a:rPr>
              <a:t> as words  </a:t>
            </a:r>
          </a:p>
          <a:p>
            <a:pPr>
              <a:spcAft>
                <a:spcPts val="600"/>
              </a:spcAft>
            </a:pPr>
            <a:r>
              <a:rPr lang="en-US" altLang="en-US" sz="3000" dirty="0">
                <a:solidFill>
                  <a:schemeClr val="bg1"/>
                </a:solidFill>
              </a:rPr>
              <a:t>2 Sm.12</a:t>
            </a:r>
            <a:r>
              <a:rPr lang="en-US" altLang="en-US" sz="3000" baseline="30000" dirty="0">
                <a:solidFill>
                  <a:schemeClr val="bg1"/>
                </a:solidFill>
              </a:rPr>
              <a:t>14</a:t>
            </a:r>
            <a:r>
              <a:rPr lang="en-US" altLang="en-US" sz="3000" dirty="0">
                <a:solidFill>
                  <a:schemeClr val="bg1"/>
                </a:solidFill>
              </a:rPr>
              <a:t> However, because </a:t>
            </a:r>
            <a:r>
              <a:rPr lang="en-US" altLang="en-US" sz="3000" u="sng" dirty="0">
                <a:solidFill>
                  <a:schemeClr val="bg1"/>
                </a:solidFill>
              </a:rPr>
              <a:t>by this deed </a:t>
            </a:r>
            <a:r>
              <a:rPr lang="en-US" altLang="en-US" sz="3000" dirty="0">
                <a:solidFill>
                  <a:schemeClr val="bg1"/>
                </a:solidFill>
              </a:rPr>
              <a:t>you have given great occasion to the enemies of the L</a:t>
            </a:r>
            <a:r>
              <a:rPr lang="en-US" altLang="en-US" sz="2600" dirty="0">
                <a:solidFill>
                  <a:schemeClr val="bg1"/>
                </a:solidFill>
              </a:rPr>
              <a:t>ORD</a:t>
            </a:r>
            <a:r>
              <a:rPr lang="en-US" altLang="en-US" sz="3000" dirty="0">
                <a:solidFill>
                  <a:schemeClr val="bg1"/>
                </a:solidFill>
              </a:rPr>
              <a:t> to blaspheme, the child also who is born to you shall </a:t>
            </a:r>
            <a:r>
              <a:rPr lang="en-US" altLang="en-US" sz="3000">
                <a:solidFill>
                  <a:schemeClr val="bg1"/>
                </a:solidFill>
              </a:rPr>
              <a:t>surely die    </a:t>
            </a:r>
            <a:endParaRPr lang="en-US" altLang="en-US" sz="3000" dirty="0">
              <a:solidFill>
                <a:schemeClr val="bg1"/>
              </a:solidFill>
            </a:endParaRPr>
          </a:p>
        </p:txBody>
      </p:sp>
    </p:spTree>
    <p:extLst>
      <p:ext uri="{BB962C8B-B14F-4D97-AF65-F5344CB8AC3E}">
        <p14:creationId xmlns:p14="http://schemas.microsoft.com/office/powerpoint/2010/main" val="308677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0A1AFAB1-9018-49CD-8CA8-6234E587D1BF}"/>
              </a:ext>
            </a:extLst>
          </p:cNvPr>
          <p:cNvSpPr>
            <a:spLocks noGrp="1" noChangeArrowheads="1"/>
          </p:cNvSpPr>
          <p:nvPr>
            <p:ph type="body" idx="1"/>
          </p:nvPr>
        </p:nvSpPr>
        <p:spPr>
          <a:xfrm>
            <a:off x="457200" y="990600"/>
            <a:ext cx="8229600" cy="5181600"/>
          </a:xfrm>
        </p:spPr>
        <p:txBody>
          <a:bodyPr/>
          <a:lstStyle/>
          <a:p>
            <a:pPr marL="339725" indent="-339725">
              <a:spcAft>
                <a:spcPts val="600"/>
              </a:spcAft>
            </a:pPr>
            <a:r>
              <a:rPr lang="en-US" altLang="en-US" sz="3100" dirty="0">
                <a:solidFill>
                  <a:schemeClr val="bg1"/>
                </a:solidFill>
              </a:rPr>
              <a:t>Psalm 2:2 </a:t>
            </a:r>
            <a:r>
              <a:rPr lang="en-US" altLang="en-US" sz="3100" dirty="0">
                <a:solidFill>
                  <a:srgbClr val="FFFFCC"/>
                </a:solidFill>
              </a:rPr>
              <a:t>The kings of the earth set themselves, And the rulers take counsel together, Against the L</a:t>
            </a:r>
            <a:r>
              <a:rPr lang="en-US" altLang="en-US" sz="2800" dirty="0">
                <a:solidFill>
                  <a:srgbClr val="FFFFCC"/>
                </a:solidFill>
              </a:rPr>
              <a:t>ORD</a:t>
            </a:r>
            <a:r>
              <a:rPr lang="en-US" altLang="en-US" sz="3100" dirty="0">
                <a:solidFill>
                  <a:srgbClr val="FFFFCC"/>
                </a:solidFill>
              </a:rPr>
              <a:t> and against His Anointed, saying,  </a:t>
            </a:r>
            <a:r>
              <a:rPr lang="en-US" altLang="en-US" sz="3100" dirty="0">
                <a:solidFill>
                  <a:schemeClr val="bg1"/>
                </a:solidFill>
              </a:rPr>
              <a:t>3</a:t>
            </a:r>
            <a:r>
              <a:rPr lang="en-US" altLang="en-US" sz="3100" dirty="0">
                <a:solidFill>
                  <a:srgbClr val="FFFFCC"/>
                </a:solidFill>
              </a:rPr>
              <a:t> “Let us break Their bonds in pieces And cast away Their cords from us.”</a:t>
            </a:r>
          </a:p>
          <a:p>
            <a:pPr marL="339725" indent="-339725">
              <a:spcAft>
                <a:spcPts val="600"/>
              </a:spcAft>
            </a:pPr>
            <a:endParaRPr lang="en-US" altLang="en-US" sz="3100" dirty="0">
              <a:solidFill>
                <a:srgbClr val="FFFFCC"/>
              </a:solidFill>
            </a:endParaRPr>
          </a:p>
        </p:txBody>
      </p:sp>
      <p:sp>
        <p:nvSpPr>
          <p:cNvPr id="2" name="Rectangle 1">
            <a:extLst>
              <a:ext uri="{FF2B5EF4-FFF2-40B4-BE49-F238E27FC236}">
                <a16:creationId xmlns:a16="http://schemas.microsoft.com/office/drawing/2014/main" id="{D0C714E2-85E1-21B8-27AA-86674270DD56}"/>
              </a:ext>
            </a:extLst>
          </p:cNvPr>
          <p:cNvSpPr/>
          <p:nvPr/>
        </p:nvSpPr>
        <p:spPr>
          <a:xfrm>
            <a:off x="385060" y="0"/>
            <a:ext cx="8390382" cy="8382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Evil Men have always </a:t>
            </a:r>
            <a:r>
              <a:rPr lang="en-US" sz="3000" dirty="0"/>
              <a:t>spoken</a:t>
            </a:r>
            <a:r>
              <a:rPr lang="en-US" sz="2800" dirty="0"/>
              <a:t> against the Lord</a:t>
            </a:r>
          </a:p>
        </p:txBody>
      </p:sp>
    </p:spTree>
    <p:extLst>
      <p:ext uri="{BB962C8B-B14F-4D97-AF65-F5344CB8AC3E}">
        <p14:creationId xmlns:p14="http://schemas.microsoft.com/office/powerpoint/2010/main" val="3271601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0A1AFAB1-9018-49CD-8CA8-6234E587D1BF}"/>
              </a:ext>
            </a:extLst>
          </p:cNvPr>
          <p:cNvSpPr>
            <a:spLocks noGrp="1" noChangeArrowheads="1"/>
          </p:cNvSpPr>
          <p:nvPr>
            <p:ph type="body" idx="1"/>
          </p:nvPr>
        </p:nvSpPr>
        <p:spPr>
          <a:xfrm>
            <a:off x="457200" y="961535"/>
            <a:ext cx="8229600" cy="5257800"/>
          </a:xfrm>
        </p:spPr>
        <p:txBody>
          <a:bodyPr/>
          <a:lstStyle/>
          <a:p>
            <a:pPr marL="339725" indent="-339725">
              <a:spcAft>
                <a:spcPts val="600"/>
              </a:spcAft>
            </a:pPr>
            <a:r>
              <a:rPr lang="en-US" altLang="en-US" sz="3100" dirty="0">
                <a:solidFill>
                  <a:schemeClr val="bg1"/>
                </a:solidFill>
              </a:rPr>
              <a:t>Isaiah 37:23 </a:t>
            </a:r>
            <a:r>
              <a:rPr lang="en-US" altLang="en-US" sz="3100" dirty="0">
                <a:solidFill>
                  <a:srgbClr val="FFFFCC"/>
                </a:solidFill>
              </a:rPr>
              <a:t>“Whom have you reproached and blasphemed?  Against whom have you raised your voice, And lifted up your eyes on high?  Against the Holy One of Israel.       </a:t>
            </a:r>
            <a:r>
              <a:rPr lang="en-US" altLang="en-US" sz="3100" dirty="0">
                <a:solidFill>
                  <a:schemeClr val="bg1"/>
                </a:solidFill>
              </a:rPr>
              <a:t>24 </a:t>
            </a:r>
            <a:r>
              <a:rPr lang="en-US" altLang="en-US" sz="3100" dirty="0">
                <a:solidFill>
                  <a:srgbClr val="FFFFCC"/>
                </a:solidFill>
              </a:rPr>
              <a:t>By your servants you have reproached the Lord, And said, ‘By the multitude of my chariots I have come up to the height of the mountains, To the limits of Lebanon; I will cut down its tall cedars And its choice cypress trees; I will enter its farthest height,     To its fruitful forest.”</a:t>
            </a:r>
          </a:p>
        </p:txBody>
      </p:sp>
      <p:sp>
        <p:nvSpPr>
          <p:cNvPr id="2" name="Rectangle 1">
            <a:extLst>
              <a:ext uri="{FF2B5EF4-FFF2-40B4-BE49-F238E27FC236}">
                <a16:creationId xmlns:a16="http://schemas.microsoft.com/office/drawing/2014/main" id="{189CAC74-DAE5-8905-0323-11379291BAF1}"/>
              </a:ext>
            </a:extLst>
          </p:cNvPr>
          <p:cNvSpPr/>
          <p:nvPr/>
        </p:nvSpPr>
        <p:spPr>
          <a:xfrm>
            <a:off x="385060" y="0"/>
            <a:ext cx="8390382" cy="8382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Evil Men have always </a:t>
            </a:r>
            <a:r>
              <a:rPr lang="en-US" sz="3000" dirty="0"/>
              <a:t>spoken</a:t>
            </a:r>
            <a:r>
              <a:rPr lang="en-US" sz="2800" dirty="0"/>
              <a:t> against the Lord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84E05D-75ED-F25F-A2FA-62F708453ED9}"/>
              </a:ext>
            </a:extLst>
          </p:cNvPr>
          <p:cNvSpPr/>
          <p:nvPr/>
        </p:nvSpPr>
        <p:spPr>
          <a:xfrm>
            <a:off x="1004847" y="990600"/>
            <a:ext cx="7135091" cy="11430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00"/>
                </a:solidFill>
                <a:latin typeface="Times New Roman" panose="02020603050405020304" pitchFamily="18" charset="0"/>
                <a:cs typeface="Times New Roman" panose="02020603050405020304" pitchFamily="18" charset="0"/>
              </a:rPr>
              <a:t>I.</a:t>
            </a:r>
            <a:r>
              <a:rPr lang="en-US" sz="3600" dirty="0">
                <a:solidFill>
                  <a:srgbClr val="FFFF00"/>
                </a:solidFill>
              </a:rPr>
              <a:t> </a:t>
            </a:r>
            <a:r>
              <a:rPr lang="en-US" sz="3600" dirty="0"/>
              <a:t>Speak Against His Existence</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0A1AFAB1-9018-49CD-8CA8-6234E587D1BF}"/>
              </a:ext>
            </a:extLst>
          </p:cNvPr>
          <p:cNvSpPr>
            <a:spLocks noGrp="1" noChangeArrowheads="1"/>
          </p:cNvSpPr>
          <p:nvPr>
            <p:ph type="body" idx="1"/>
          </p:nvPr>
        </p:nvSpPr>
        <p:spPr>
          <a:xfrm>
            <a:off x="457200" y="152400"/>
            <a:ext cx="8229600" cy="6019800"/>
          </a:xfrm>
        </p:spPr>
        <p:txBody>
          <a:bodyPr/>
          <a:lstStyle/>
          <a:p>
            <a:pPr marL="0" indent="0" algn="ctr">
              <a:spcAft>
                <a:spcPts val="0"/>
              </a:spcAft>
              <a:buNone/>
            </a:pPr>
            <a:r>
              <a:rPr lang="en-US" altLang="en-US" sz="3100" dirty="0">
                <a:solidFill>
                  <a:schemeClr val="bg1"/>
                </a:solidFill>
              </a:rPr>
              <a:t>Nu.21:7</a:t>
            </a:r>
          </a:p>
          <a:p>
            <a:pPr marL="339725" indent="-339725">
              <a:spcAft>
                <a:spcPts val="0"/>
              </a:spcAft>
            </a:pPr>
            <a:r>
              <a:rPr lang="en-US" altLang="en-US" sz="3000" dirty="0">
                <a:solidFill>
                  <a:schemeClr val="bg1"/>
                </a:solidFill>
              </a:rPr>
              <a:t>Epicurus (d. 270 BC): If God wants to prevent evil and cannot, He isn’t all powerful; if He can but will not, He isn’t all good (??).  </a:t>
            </a:r>
          </a:p>
          <a:p>
            <a:pPr marL="857250" lvl="2" indent="-225425">
              <a:spcAft>
                <a:spcPts val="0"/>
              </a:spcAft>
            </a:pPr>
            <a:r>
              <a:rPr lang="en-US" altLang="en-US" sz="3000" dirty="0">
                <a:solidFill>
                  <a:schemeClr val="bg1"/>
                </a:solidFill>
              </a:rPr>
              <a:t>These questions appeal to universal system of justice that evil violates</a:t>
            </a:r>
          </a:p>
          <a:p>
            <a:pPr marL="857250" lvl="2" indent="-225425">
              <a:spcAft>
                <a:spcPts val="300"/>
              </a:spcAft>
            </a:pPr>
            <a:r>
              <a:rPr lang="en-US" altLang="en-US" sz="3000" dirty="0">
                <a:solidFill>
                  <a:schemeClr val="bg1"/>
                </a:solidFill>
              </a:rPr>
              <a:t>Without a universal standard, charge fails</a:t>
            </a:r>
          </a:p>
          <a:p>
            <a:pPr marL="457200" lvl="1" indent="-225425">
              <a:spcAft>
                <a:spcPts val="0"/>
              </a:spcAft>
            </a:pPr>
            <a:r>
              <a:rPr lang="en-US" altLang="en-US" sz="3100" dirty="0">
                <a:solidFill>
                  <a:srgbClr val="CCFFCC"/>
                </a:solidFill>
              </a:rPr>
              <a:t>Where did this universal standard come from?</a:t>
            </a:r>
          </a:p>
          <a:p>
            <a:pPr marL="457200" lvl="1" indent="-225425">
              <a:spcAft>
                <a:spcPts val="0"/>
              </a:spcAft>
            </a:pPr>
            <a:r>
              <a:rPr lang="en-US" altLang="en-US" sz="3100" dirty="0">
                <a:solidFill>
                  <a:srgbClr val="CCFFCC"/>
                </a:solidFill>
              </a:rPr>
              <a:t>If ‘no God,’ what is ‘evil’??</a:t>
            </a:r>
          </a:p>
          <a:p>
            <a:pPr marL="339725" indent="-339725">
              <a:spcAft>
                <a:spcPts val="0"/>
              </a:spcAft>
            </a:pPr>
            <a:r>
              <a:rPr lang="en-US" altLang="en-US" sz="3100" dirty="0">
                <a:solidFill>
                  <a:schemeClr val="bg1"/>
                </a:solidFill>
              </a:rPr>
              <a:t>“Do not murder” – universal agreement</a:t>
            </a:r>
          </a:p>
        </p:txBody>
      </p:sp>
    </p:spTree>
    <p:extLst>
      <p:ext uri="{BB962C8B-B14F-4D97-AF65-F5344CB8AC3E}">
        <p14:creationId xmlns:p14="http://schemas.microsoft.com/office/powerpoint/2010/main" val="346833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0A1AFAB1-9018-49CD-8CA8-6234E587D1BF}"/>
              </a:ext>
            </a:extLst>
          </p:cNvPr>
          <p:cNvSpPr>
            <a:spLocks noGrp="1" noChangeArrowheads="1"/>
          </p:cNvSpPr>
          <p:nvPr>
            <p:ph type="body" idx="1"/>
          </p:nvPr>
        </p:nvSpPr>
        <p:spPr>
          <a:xfrm>
            <a:off x="428135" y="152400"/>
            <a:ext cx="8305800" cy="6248400"/>
          </a:xfrm>
        </p:spPr>
        <p:txBody>
          <a:bodyPr/>
          <a:lstStyle/>
          <a:p>
            <a:pPr marL="339725" indent="-339725">
              <a:spcAft>
                <a:spcPts val="300"/>
              </a:spcAft>
            </a:pPr>
            <a:r>
              <a:rPr lang="en-US" altLang="en-US" sz="3100" dirty="0">
                <a:solidFill>
                  <a:schemeClr val="bg1"/>
                </a:solidFill>
              </a:rPr>
              <a:t>It takes hard work to ignore God</a:t>
            </a:r>
          </a:p>
          <a:p>
            <a:pPr marL="739775" lvl="1" indent="-339725">
              <a:spcBef>
                <a:spcPts val="600"/>
              </a:spcBef>
              <a:spcAft>
                <a:spcPts val="500"/>
              </a:spcAft>
            </a:pPr>
            <a:r>
              <a:rPr lang="en-US" altLang="en-US" sz="3100" dirty="0">
                <a:solidFill>
                  <a:schemeClr val="bg1"/>
                </a:solidFill>
              </a:rPr>
              <a:t>2 Pt.3:5…8, willfully forget (deliberately overlook)</a:t>
            </a:r>
          </a:p>
          <a:p>
            <a:pPr marL="739775" lvl="1" indent="-339725">
              <a:spcBef>
                <a:spcPts val="600"/>
              </a:spcBef>
              <a:spcAft>
                <a:spcPts val="500"/>
              </a:spcAft>
            </a:pPr>
            <a:r>
              <a:rPr lang="en-US" altLang="en-US" sz="3100" dirty="0">
                <a:solidFill>
                  <a:schemeClr val="bg1"/>
                </a:solidFill>
              </a:rPr>
              <a:t>Ps.19, His revelation reveals Himself</a:t>
            </a:r>
          </a:p>
          <a:p>
            <a:pPr marL="739775" lvl="1" indent="-339725">
              <a:spcBef>
                <a:spcPts val="600"/>
              </a:spcBef>
              <a:spcAft>
                <a:spcPts val="500"/>
              </a:spcAft>
            </a:pPr>
            <a:r>
              <a:rPr lang="en-US" altLang="en-US" sz="3100" dirty="0">
                <a:solidFill>
                  <a:schemeClr val="bg1"/>
                </a:solidFill>
              </a:rPr>
              <a:t>Ro.1:19-20, </a:t>
            </a:r>
            <a:r>
              <a:rPr lang="en-US" altLang="en-US" sz="3100" i="1" dirty="0">
                <a:solidFill>
                  <a:schemeClr val="bg1"/>
                </a:solidFill>
              </a:rPr>
              <a:t>manifest</a:t>
            </a:r>
            <a:r>
              <a:rPr lang="en-US" altLang="en-US" sz="3100" dirty="0">
                <a:solidFill>
                  <a:schemeClr val="bg1"/>
                </a:solidFill>
              </a:rPr>
              <a:t>…</a:t>
            </a:r>
          </a:p>
          <a:p>
            <a:pPr marL="739775" lvl="1" indent="-339725">
              <a:spcAft>
                <a:spcPts val="0"/>
              </a:spcAft>
            </a:pPr>
            <a:r>
              <a:rPr lang="en-US" altLang="en-US" sz="3100" dirty="0">
                <a:solidFill>
                  <a:schemeClr val="bg1"/>
                </a:solidFill>
              </a:rPr>
              <a:t>Ro.2:14-15</a:t>
            </a:r>
          </a:p>
        </p:txBody>
      </p:sp>
      <p:sp>
        <p:nvSpPr>
          <p:cNvPr id="2" name="Rectangle 1">
            <a:extLst>
              <a:ext uri="{FF2B5EF4-FFF2-40B4-BE49-F238E27FC236}">
                <a16:creationId xmlns:a16="http://schemas.microsoft.com/office/drawing/2014/main" id="{AA6CAE62-3386-3044-260E-90BD052FC1D2}"/>
              </a:ext>
            </a:extLst>
          </p:cNvPr>
          <p:cNvSpPr/>
          <p:nvPr/>
        </p:nvSpPr>
        <p:spPr>
          <a:xfrm>
            <a:off x="876692" y="3810000"/>
            <a:ext cx="7391400" cy="2544452"/>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rPr>
              <a:t>Wm. Bradford, governor, Plymouth Colony: </a:t>
            </a:r>
            <a:r>
              <a:rPr lang="en-US" sz="3000" dirty="0">
                <a:solidFill>
                  <a:srgbClr val="FFFF99"/>
                </a:solidFill>
              </a:rPr>
              <a:t>‘Those who believe in the Holy Scriptures are bound to observe its </a:t>
            </a:r>
            <a:r>
              <a:rPr lang="en-US" sz="3000" u="sng" dirty="0">
                <a:solidFill>
                  <a:srgbClr val="FFFF99"/>
                </a:solidFill>
              </a:rPr>
              <a:t>teachings</a:t>
            </a:r>
            <a:r>
              <a:rPr lang="en-US" sz="3000" dirty="0">
                <a:solidFill>
                  <a:srgbClr val="FFFF99"/>
                </a:solidFill>
              </a:rPr>
              <a:t>. Those who do not are to</a:t>
            </a:r>
            <a:br>
              <a:rPr lang="en-US" sz="3000" dirty="0">
                <a:solidFill>
                  <a:srgbClr val="FFFF99"/>
                </a:solidFill>
              </a:rPr>
            </a:br>
            <a:r>
              <a:rPr lang="en-US" sz="3000" dirty="0">
                <a:solidFill>
                  <a:srgbClr val="FFFF99"/>
                </a:solidFill>
              </a:rPr>
              <a:t>be bound by its </a:t>
            </a:r>
            <a:r>
              <a:rPr lang="en-US" sz="3000" u="sng" dirty="0">
                <a:solidFill>
                  <a:srgbClr val="FFFF99"/>
                </a:solidFill>
              </a:rPr>
              <a:t>consequences</a:t>
            </a:r>
            <a:r>
              <a:rPr lang="en-US" sz="3000" dirty="0">
                <a:solidFill>
                  <a:srgbClr val="FFFF99"/>
                </a:solidFill>
              </a:rPr>
              <a:t>.’ </a:t>
            </a:r>
          </a:p>
        </p:txBody>
      </p:sp>
    </p:spTree>
    <p:extLst>
      <p:ext uri="{BB962C8B-B14F-4D97-AF65-F5344CB8AC3E}">
        <p14:creationId xmlns:p14="http://schemas.microsoft.com/office/powerpoint/2010/main" val="313961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1"/>
            <a:ext cx="8229600" cy="457199"/>
          </a:xfrm>
        </p:spPr>
        <p:txBody>
          <a:bodyPr/>
          <a:lstStyle/>
          <a:p>
            <a:r>
              <a:rPr lang="en-US" altLang="en-US" sz="3400" dirty="0">
                <a:solidFill>
                  <a:srgbClr val="CCFFCC"/>
                </a:solidFill>
              </a:rPr>
              <a:t>God is love </a:t>
            </a:r>
            <a:r>
              <a:rPr lang="en-US" altLang="en-US" sz="3200" dirty="0">
                <a:solidFill>
                  <a:schemeClr val="bg1"/>
                </a:solidFill>
              </a:rPr>
              <a:t>(1 Jn.4:8)</a:t>
            </a:r>
            <a:endParaRPr lang="en-US" altLang="en-US" sz="3400" dirty="0">
              <a:solidFill>
                <a:schemeClr val="bg1"/>
              </a:solidFill>
            </a:endParaRP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343292" y="685800"/>
            <a:ext cx="8458200" cy="5715000"/>
          </a:xfrm>
        </p:spPr>
        <p:txBody>
          <a:bodyPr/>
          <a:lstStyle/>
          <a:p>
            <a:pPr marL="0" indent="0" algn="ctr">
              <a:spcBef>
                <a:spcPts val="600"/>
              </a:spcBef>
              <a:buNone/>
            </a:pPr>
            <a:r>
              <a:rPr lang="en-US" altLang="en-US" sz="3400" dirty="0">
                <a:solidFill>
                  <a:srgbClr val="CCFFCC"/>
                </a:solidFill>
              </a:rPr>
              <a:t>God created us with free will</a:t>
            </a:r>
          </a:p>
          <a:p>
            <a:pPr marL="0" indent="0">
              <a:buNone/>
            </a:pPr>
            <a:r>
              <a:rPr lang="en-US" altLang="en-US" sz="3000" dirty="0">
                <a:solidFill>
                  <a:schemeClr val="bg1"/>
                </a:solidFill>
              </a:rPr>
              <a:t>Josh.24</a:t>
            </a:r>
            <a:r>
              <a:rPr lang="en-US" altLang="en-US" sz="3000" baseline="30000" dirty="0">
                <a:solidFill>
                  <a:schemeClr val="bg1"/>
                </a:solidFill>
              </a:rPr>
              <a:t>15</a:t>
            </a:r>
            <a:r>
              <a:rPr lang="en-US" altLang="en-US" sz="3000" dirty="0">
                <a:solidFill>
                  <a:schemeClr val="bg1"/>
                </a:solidFill>
              </a:rPr>
              <a:t> </a:t>
            </a:r>
            <a:r>
              <a:rPr lang="en-US" sz="3000" dirty="0">
                <a:solidFill>
                  <a:schemeClr val="bg1"/>
                </a:solidFill>
              </a:rPr>
              <a:t>And if it seems evil to you to serve the Lord, </a:t>
            </a:r>
            <a:r>
              <a:rPr lang="en-US" sz="3000" u="sng" dirty="0">
                <a:solidFill>
                  <a:schemeClr val="bg1"/>
                </a:solidFill>
              </a:rPr>
              <a:t>choose</a:t>
            </a:r>
            <a:r>
              <a:rPr lang="en-US" sz="3000" dirty="0">
                <a:solidFill>
                  <a:schemeClr val="bg1"/>
                </a:solidFill>
              </a:rPr>
              <a:t> for yourselves this day whom you will serve, whether the gods which your fathers served that were on the other side of the River, or the gods of the Amorites, in whose land you dwell. But as for me and my house, we will serve the Lord</a:t>
            </a:r>
            <a:r>
              <a:rPr lang="fi-FI" dirty="0">
                <a:solidFill>
                  <a:schemeClr val="bg1"/>
                </a:solidFill>
              </a:rPr>
              <a:t>  </a:t>
            </a:r>
            <a:endParaRPr lang="en-US" altLang="en-US" dirty="0">
              <a:solidFill>
                <a:schemeClr val="bg1"/>
              </a:solidFill>
            </a:endParaRPr>
          </a:p>
          <a:p>
            <a:endParaRPr lang="en-US" altLang="en-US" sz="3200" dirty="0">
              <a:solidFill>
                <a:schemeClr val="bg1"/>
              </a:solidFill>
            </a:endParaRPr>
          </a:p>
          <a:p>
            <a:endParaRPr lang="en-US" altLang="en-US" dirty="0">
              <a:solidFill>
                <a:schemeClr val="bg1"/>
              </a:solidFill>
            </a:endParaRPr>
          </a:p>
          <a:p>
            <a:pPr marL="0" indent="0">
              <a:buNone/>
            </a:pPr>
            <a:endParaRPr lang="en-US" altLang="en-US" sz="3100" dirty="0">
              <a:solidFill>
                <a:schemeClr val="bg1"/>
              </a:solidFill>
            </a:endParaRPr>
          </a:p>
        </p:txBody>
      </p:sp>
      <p:sp>
        <p:nvSpPr>
          <p:cNvPr id="2" name="Rectangle 1">
            <a:extLst>
              <a:ext uri="{FF2B5EF4-FFF2-40B4-BE49-F238E27FC236}">
                <a16:creationId xmlns:a16="http://schemas.microsoft.com/office/drawing/2014/main" id="{AEFCF1F3-686E-335C-AFE4-E3D619D81E4E}"/>
              </a:ext>
            </a:extLst>
          </p:cNvPr>
          <p:cNvSpPr/>
          <p:nvPr/>
        </p:nvSpPr>
        <p:spPr>
          <a:xfrm>
            <a:off x="1171281" y="4724400"/>
            <a:ext cx="6810865" cy="12192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If all actions produce same effect, we cannot learn to choose good over bad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EA884C-E1C0-4E37-A0CC-69D4E33B0F79}"/>
              </a:ext>
            </a:extLst>
          </p:cNvPr>
          <p:cNvSpPr>
            <a:spLocks noGrp="1" noChangeArrowheads="1"/>
          </p:cNvSpPr>
          <p:nvPr>
            <p:ph type="title"/>
          </p:nvPr>
        </p:nvSpPr>
        <p:spPr>
          <a:xfrm>
            <a:off x="457200" y="76201"/>
            <a:ext cx="8229600" cy="457199"/>
          </a:xfrm>
        </p:spPr>
        <p:txBody>
          <a:bodyPr/>
          <a:lstStyle/>
          <a:p>
            <a:r>
              <a:rPr lang="en-US" altLang="en-US" sz="3400" dirty="0">
                <a:solidFill>
                  <a:srgbClr val="FFFF00"/>
                </a:solidFill>
              </a:rPr>
              <a:t>We suffer because of . . .</a:t>
            </a:r>
          </a:p>
        </p:txBody>
      </p:sp>
      <p:sp>
        <p:nvSpPr>
          <p:cNvPr id="40963" name="Rectangle 3">
            <a:extLst>
              <a:ext uri="{FF2B5EF4-FFF2-40B4-BE49-F238E27FC236}">
                <a16:creationId xmlns:a16="http://schemas.microsoft.com/office/drawing/2014/main" id="{4741CFCE-6060-4EBE-B271-914F45B4CA37}"/>
              </a:ext>
            </a:extLst>
          </p:cNvPr>
          <p:cNvSpPr>
            <a:spLocks noGrp="1" noChangeArrowheads="1"/>
          </p:cNvSpPr>
          <p:nvPr>
            <p:ph type="body" idx="1"/>
          </p:nvPr>
        </p:nvSpPr>
        <p:spPr>
          <a:xfrm>
            <a:off x="343292" y="685800"/>
            <a:ext cx="8458200" cy="5715000"/>
          </a:xfrm>
        </p:spPr>
        <p:txBody>
          <a:bodyPr/>
          <a:lstStyle/>
          <a:p>
            <a:pPr>
              <a:spcAft>
                <a:spcPts val="600"/>
              </a:spcAft>
            </a:pPr>
            <a:r>
              <a:rPr lang="en-US" altLang="en-US" dirty="0">
                <a:solidFill>
                  <a:srgbClr val="CCFFCC"/>
                </a:solidFill>
              </a:rPr>
              <a:t>Personal wrong choices </a:t>
            </a:r>
            <a:r>
              <a:rPr lang="en-US" altLang="en-US" dirty="0">
                <a:solidFill>
                  <a:schemeClr val="bg1"/>
                </a:solidFill>
              </a:rPr>
              <a:t>– Jg.6:1; 1 Pt.4:15</a:t>
            </a:r>
          </a:p>
          <a:p>
            <a:pPr>
              <a:spcAft>
                <a:spcPts val="600"/>
              </a:spcAft>
            </a:pPr>
            <a:r>
              <a:rPr lang="en-US" altLang="en-US" dirty="0">
                <a:solidFill>
                  <a:srgbClr val="CCFFCC"/>
                </a:solidFill>
              </a:rPr>
              <a:t>Others’ choices </a:t>
            </a:r>
            <a:r>
              <a:rPr lang="en-US" altLang="en-US" dirty="0">
                <a:solidFill>
                  <a:schemeClr val="bg1"/>
                </a:solidFill>
              </a:rPr>
              <a:t>– Lk.13:1-3 (Pilate…)</a:t>
            </a:r>
          </a:p>
          <a:p>
            <a:pPr>
              <a:spcAft>
                <a:spcPts val="600"/>
              </a:spcAft>
            </a:pPr>
            <a:r>
              <a:rPr lang="en-US" altLang="en-US" dirty="0">
                <a:solidFill>
                  <a:srgbClr val="CCFFCC"/>
                </a:solidFill>
              </a:rPr>
              <a:t>Natural law </a:t>
            </a:r>
            <a:r>
              <a:rPr lang="en-US" altLang="en-US" dirty="0">
                <a:solidFill>
                  <a:schemeClr val="bg1"/>
                </a:solidFill>
              </a:rPr>
              <a:t>– Lk.13:4-5</a:t>
            </a:r>
          </a:p>
          <a:p>
            <a:endParaRPr lang="en-US" altLang="en-US" sz="3100" dirty="0">
              <a:solidFill>
                <a:schemeClr val="bg1"/>
              </a:solidFill>
            </a:endParaRPr>
          </a:p>
        </p:txBody>
      </p:sp>
    </p:spTree>
    <p:extLst>
      <p:ext uri="{BB962C8B-B14F-4D97-AF65-F5344CB8AC3E}">
        <p14:creationId xmlns:p14="http://schemas.microsoft.com/office/powerpoint/2010/main" val="96598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2275</TotalTime>
  <Words>1210</Words>
  <Application>Microsoft Office PowerPoint</Application>
  <PresentationFormat>On-screen Show (4:3)</PresentationFormat>
  <Paragraphs>89</Paragraphs>
  <Slides>22</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22</vt:i4>
      </vt:variant>
    </vt:vector>
  </HeadingPairs>
  <TitlesOfParts>
    <vt:vector size="26" baseType="lpstr">
      <vt:lpstr>Arial</vt:lpstr>
      <vt:lpstr>Times New Roman</vt:lpstr>
      <vt:lpstr>Default Design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 is love (1 Jn.4:8)</vt:lpstr>
      <vt:lpstr>We suffer because of . . .</vt:lpstr>
      <vt:lpstr>PowerPoint Presentation</vt:lpstr>
      <vt:lpstr>Explain world by evolution</vt:lpstr>
      <vt:lpstr>Best scientific evidence requires young earth</vt:lpstr>
      <vt:lpstr>Science is a sacred cow</vt:lpstr>
      <vt:lpstr>It’s one thing to say, “I don’t understand why X happens”</vt:lpstr>
      <vt:lpstr>PowerPoint Presentation</vt:lpstr>
      <vt:lpstr>Acts 4:…26</vt:lpstr>
      <vt:lpstr>PowerPoint Presentation</vt:lpstr>
      <vt:lpstr>Some make Him the author of every religious doctrine and body</vt:lpstr>
      <vt:lpstr>PowerPoint Presentation</vt:lpstr>
      <vt:lpstr>PowerPoint Presentation</vt:lpstr>
      <vt:lpstr>Mere men</vt:lpstr>
      <vt:lpstr>Worst of all…</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57</cp:revision>
  <dcterms:created xsi:type="dcterms:W3CDTF">2007-01-12T02:51:17Z</dcterms:created>
  <dcterms:modified xsi:type="dcterms:W3CDTF">2023-05-28T18:10:53Z</dcterms:modified>
</cp:coreProperties>
</file>