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0"/>
  </p:notesMasterIdLst>
  <p:sldIdLst>
    <p:sldId id="305" r:id="rId3"/>
    <p:sldId id="488" r:id="rId4"/>
    <p:sldId id="500" r:id="rId5"/>
    <p:sldId id="501" r:id="rId6"/>
    <p:sldId id="502" r:id="rId7"/>
    <p:sldId id="373" r:id="rId8"/>
    <p:sldId id="473" r:id="rId9"/>
    <p:sldId id="503" r:id="rId10"/>
    <p:sldId id="499" r:id="rId11"/>
    <p:sldId id="491" r:id="rId12"/>
    <p:sldId id="476" r:id="rId13"/>
    <p:sldId id="492" r:id="rId14"/>
    <p:sldId id="493" r:id="rId15"/>
    <p:sldId id="477" r:id="rId16"/>
    <p:sldId id="505" r:id="rId17"/>
    <p:sldId id="494" r:id="rId18"/>
    <p:sldId id="49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FFCC"/>
    <a:srgbClr val="CCECFF"/>
    <a:srgbClr val="FFFFCC"/>
    <a:srgbClr val="FFFF66"/>
    <a:srgbClr val="FFFF99"/>
    <a:srgbClr val="800000"/>
    <a:srgbClr val="CC0066"/>
    <a:srgbClr val="77777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9396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139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8443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690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4469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608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31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496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325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6524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6382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4767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ounded Rectangle 1">
            <a:extLst>
              <a:ext uri="{FF2B5EF4-FFF2-40B4-BE49-F238E27FC236}">
                <a16:creationId xmlns:a16="http://schemas.microsoft.com/office/drawing/2014/main" id="{FE428FB4-FA1D-40F9-B4A1-34BEA34A6C2F}"/>
              </a:ext>
            </a:extLst>
          </p:cNvPr>
          <p:cNvSpPr/>
          <p:nvPr/>
        </p:nvSpPr>
        <p:spPr bwMode="auto">
          <a:xfrm>
            <a:off x="1066800" y="1295400"/>
            <a:ext cx="7010400" cy="1371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+mn-lt"/>
              </a:rPr>
              <a:t>The True Grace of God</a:t>
            </a:r>
            <a:endParaRPr kumimoji="0" lang="en-US" sz="400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351457" y="609600"/>
            <a:ext cx="4423878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Grace and Word of God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A50FFE7C-B0A3-4559-BD61-ECD65E8C03CD}"/>
              </a:ext>
            </a:extLst>
          </p:cNvPr>
          <p:cNvSpPr/>
          <p:nvPr/>
        </p:nvSpPr>
        <p:spPr bwMode="auto">
          <a:xfrm>
            <a:off x="1018881" y="12954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kern="0" dirty="0">
                <a:solidFill>
                  <a:srgbClr val="FFFF66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Grace and Obedience,</a:t>
            </a:r>
            <a:br>
              <a:rPr lang="en-US" sz="3600" kern="0" dirty="0">
                <a:solidFill>
                  <a:srgbClr val="FFFF66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 K.5:10-14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127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Naaman’s attitude adjustment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Beggars cannot be choosers (</a:t>
            </a:r>
            <a:r>
              <a:rPr lang="en-US" sz="3000" i="1" dirty="0">
                <a:solidFill>
                  <a:schemeClr val="bg1"/>
                </a:solidFill>
              </a:rPr>
              <a:t>I did it my way</a:t>
            </a:r>
            <a:r>
              <a:rPr lang="en-US" sz="3000" dirty="0">
                <a:solidFill>
                  <a:schemeClr val="bg1"/>
                </a:solidFill>
              </a:rPr>
              <a:t>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He did have a choice – no force applied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God’s command is . . 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Unreasonable,</a:t>
            </a:r>
            <a:r>
              <a:rPr lang="en-US" sz="3000" dirty="0">
                <a:solidFill>
                  <a:schemeClr val="bg1"/>
                </a:solidFill>
              </a:rPr>
              <a:t> 10.   Josh.6.   Jn.9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Illogical, </a:t>
            </a:r>
            <a:r>
              <a:rPr lang="en-US" sz="3000" dirty="0">
                <a:solidFill>
                  <a:schemeClr val="bg1"/>
                </a:solidFill>
              </a:rPr>
              <a:t>11.  Saw no connection…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Unprecedented,</a:t>
            </a:r>
            <a:r>
              <a:rPr lang="en-US" sz="3000" dirty="0">
                <a:solidFill>
                  <a:schemeClr val="bg1"/>
                </a:solidFill>
              </a:rPr>
              <a:t> 11.   River cures leprosy?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Unpleasant, </a:t>
            </a:r>
            <a:r>
              <a:rPr lang="en-US" sz="3000" dirty="0">
                <a:solidFill>
                  <a:schemeClr val="bg1"/>
                </a:solidFill>
              </a:rPr>
              <a:t>12.   Dirty water??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Test of faith, </a:t>
            </a:r>
            <a:r>
              <a:rPr lang="en-US" sz="3000" dirty="0">
                <a:solidFill>
                  <a:schemeClr val="bg1"/>
                </a:solidFill>
              </a:rPr>
              <a:t>13-14.   He took the trip…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Humbling / embarrassing, </a:t>
            </a:r>
            <a:r>
              <a:rPr lang="en-US" sz="3000" dirty="0">
                <a:solidFill>
                  <a:schemeClr val="bg1"/>
                </a:solidFill>
              </a:rPr>
              <a:t>10-14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01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“True </a:t>
            </a:r>
            <a:r>
              <a:rPr lang="en-US" altLang="en-US" sz="3400" u="sng" dirty="0">
                <a:solidFill>
                  <a:srgbClr val="FFFF00"/>
                </a:solidFill>
              </a:rPr>
              <a:t>grace</a:t>
            </a:r>
            <a:r>
              <a:rPr lang="en-US" altLang="en-US" sz="3400" dirty="0">
                <a:solidFill>
                  <a:srgbClr val="FFFF00"/>
                </a:solidFill>
              </a:rPr>
              <a:t> of God” also</a:t>
            </a:r>
            <a:br>
              <a:rPr lang="en-US" altLang="en-US" sz="3400" dirty="0">
                <a:solidFill>
                  <a:srgbClr val="FFFF00"/>
                </a:solidFill>
              </a:rPr>
            </a:br>
            <a:r>
              <a:rPr lang="en-US" altLang="en-US" sz="3400" dirty="0">
                <a:solidFill>
                  <a:srgbClr val="FFFF00"/>
                </a:solidFill>
              </a:rPr>
              <a:t>demands </a:t>
            </a:r>
            <a:r>
              <a:rPr lang="en-US" altLang="en-US" sz="3400" u="sng" dirty="0">
                <a:solidFill>
                  <a:srgbClr val="FFFF00"/>
                </a:solidFill>
              </a:rPr>
              <a:t>obedience</a:t>
            </a:r>
            <a:endParaRPr lang="en-US" altLang="en-US" sz="3400" u="sng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>
              <a:spcAft>
                <a:spcPts val="100"/>
              </a:spcAft>
            </a:pPr>
            <a:r>
              <a:rPr lang="en-US" sz="3000" u="sng" dirty="0">
                <a:solidFill>
                  <a:schemeClr val="bg1"/>
                </a:solidFill>
              </a:rPr>
              <a:t>1 Pt.1</a:t>
            </a:r>
            <a:r>
              <a:rPr lang="en-US" sz="3000" dirty="0">
                <a:solidFill>
                  <a:schemeClr val="bg1"/>
                </a:solidFill>
              </a:rPr>
              <a:t>: . . .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3000" dirty="0">
                <a:solidFill>
                  <a:srgbClr val="CCECFF"/>
                </a:solidFill>
              </a:rPr>
              <a:t>Grace,</a:t>
            </a:r>
            <a:r>
              <a:rPr lang="en-US" sz="3000" dirty="0">
                <a:solidFill>
                  <a:schemeClr val="bg1"/>
                </a:solidFill>
              </a:rPr>
              <a:t> 13</a:t>
            </a:r>
          </a:p>
          <a:p>
            <a:pPr lvl="1">
              <a:spcAft>
                <a:spcPts val="400"/>
              </a:spcAft>
            </a:pPr>
            <a:r>
              <a:rPr lang="en-US" sz="3000" dirty="0">
                <a:solidFill>
                  <a:srgbClr val="CCECFF"/>
                </a:solidFill>
              </a:rPr>
              <a:t>Obedient children, </a:t>
            </a:r>
            <a:r>
              <a:rPr lang="en-US" sz="3000" dirty="0">
                <a:solidFill>
                  <a:schemeClr val="bg1"/>
                </a:solidFill>
              </a:rPr>
              <a:t>14</a:t>
            </a:r>
          </a:p>
          <a:p>
            <a:pPr lvl="1">
              <a:spcAft>
                <a:spcPts val="400"/>
              </a:spcAft>
            </a:pPr>
            <a:r>
              <a:rPr lang="en-US" sz="3000" dirty="0">
                <a:solidFill>
                  <a:srgbClr val="CCECFF"/>
                </a:solidFill>
              </a:rPr>
              <a:t>Judges accords to each one’s work,</a:t>
            </a:r>
            <a:r>
              <a:rPr lang="en-US" sz="3000" dirty="0">
                <a:solidFill>
                  <a:schemeClr val="bg1"/>
                </a:solidFill>
              </a:rPr>
              <a:t> 17</a:t>
            </a:r>
          </a:p>
          <a:p>
            <a:pPr lvl="1">
              <a:spcAft>
                <a:spcPts val="600"/>
              </a:spcAft>
            </a:pPr>
            <a:r>
              <a:rPr lang="en-US" sz="3000" dirty="0">
                <a:solidFill>
                  <a:srgbClr val="CCECFF"/>
                </a:solidFill>
              </a:rPr>
              <a:t>Purified souls in obeying truth, </a:t>
            </a:r>
            <a:r>
              <a:rPr lang="en-US" sz="3000" dirty="0">
                <a:solidFill>
                  <a:schemeClr val="bg1"/>
                </a:solidFill>
              </a:rPr>
              <a:t>22</a:t>
            </a:r>
          </a:p>
          <a:p>
            <a:pPr>
              <a:spcAft>
                <a:spcPts val="600"/>
              </a:spcAft>
            </a:pPr>
            <a:r>
              <a:rPr lang="en-US" sz="3000" u="sng" dirty="0">
                <a:solidFill>
                  <a:schemeClr val="bg1"/>
                </a:solidFill>
              </a:rPr>
              <a:t>2 Th.1:8</a:t>
            </a:r>
          </a:p>
          <a:p>
            <a:pPr>
              <a:spcAft>
                <a:spcPts val="600"/>
              </a:spcAft>
            </a:pPr>
            <a:r>
              <a:rPr lang="en-US" sz="3000" u="sng" dirty="0">
                <a:solidFill>
                  <a:schemeClr val="bg1"/>
                </a:solidFill>
              </a:rPr>
              <a:t>Hb.5:8-9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1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351457" y="609600"/>
            <a:ext cx="4423878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Grace and Word of God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A50FFE7C-B0A3-4559-BD61-ECD65E8C03CD}"/>
              </a:ext>
            </a:extLst>
          </p:cNvPr>
          <p:cNvSpPr/>
          <p:nvPr/>
        </p:nvSpPr>
        <p:spPr bwMode="auto">
          <a:xfrm>
            <a:off x="1018881" y="19812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kern="0" dirty="0">
                <a:solidFill>
                  <a:srgbClr val="FFFF66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Grace and Washing,</a:t>
            </a:r>
            <a:br>
              <a:rPr lang="en-US" sz="3600" kern="0" dirty="0">
                <a:solidFill>
                  <a:srgbClr val="FFFF66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 K.5:10-14</a:t>
            </a:r>
            <a:endParaRPr kumimoji="0" lang="en-US" sz="28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676D4E9-3F53-45AB-AC6C-DC37DFB97037}"/>
              </a:ext>
            </a:extLst>
          </p:cNvPr>
          <p:cNvSpPr/>
          <p:nvPr/>
        </p:nvSpPr>
        <p:spPr bwMode="auto">
          <a:xfrm>
            <a:off x="2362200" y="1295400"/>
            <a:ext cx="4423878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Grace and Obedience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689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Explanation: 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10: Go and wash (also 13-14)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13-14: dipped [‘baptize’].   Flesh restored…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400" dirty="0">
                <a:solidFill>
                  <a:srgbClr val="FFFF00"/>
                </a:solidFill>
              </a:rPr>
              <a:t>True grace of God also demands washing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1 Pt.3:20-21, not physical removal of filth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Ro.3:24, </a:t>
            </a:r>
            <a:r>
              <a:rPr lang="en-US" sz="3000" dirty="0">
                <a:solidFill>
                  <a:srgbClr val="CCECFF"/>
                </a:solidFill>
              </a:rPr>
              <a:t>justified freely by His grace</a:t>
            </a:r>
          </a:p>
          <a:p>
            <a:pPr lvl="1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Does this exclude faith?  (v.26)</a:t>
            </a:r>
          </a:p>
          <a:p>
            <a:pPr lvl="1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Mt.6:11 . . .  2 Th.3:10</a:t>
            </a:r>
          </a:p>
          <a:p>
            <a:pPr lvl="1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Ro.6:1-4 . . .  Ac.22:16</a:t>
            </a:r>
          </a:p>
          <a:p>
            <a:pPr lvl="1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Ep.1:2,  7;   5:26   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72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351457" y="609600"/>
            <a:ext cx="4423878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Grace and Word of God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A50FFE7C-B0A3-4559-BD61-ECD65E8C03CD}"/>
              </a:ext>
            </a:extLst>
          </p:cNvPr>
          <p:cNvSpPr/>
          <p:nvPr/>
        </p:nvSpPr>
        <p:spPr bwMode="auto">
          <a:xfrm>
            <a:off x="1018881" y="2695281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kern="0" dirty="0">
                <a:solidFill>
                  <a:srgbClr val="FFFF66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Grace and Life,</a:t>
            </a:r>
            <a:br>
              <a:rPr lang="en-US" sz="3600" kern="0" dirty="0">
                <a:solidFill>
                  <a:srgbClr val="FFFF66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 K.5:15-19</a:t>
            </a:r>
            <a:endParaRPr kumimoji="0" lang="en-US" sz="28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676D4E9-3F53-45AB-AC6C-DC37DFB97037}"/>
              </a:ext>
            </a:extLst>
          </p:cNvPr>
          <p:cNvSpPr/>
          <p:nvPr/>
        </p:nvSpPr>
        <p:spPr bwMode="auto">
          <a:xfrm>
            <a:off x="2362200" y="1295400"/>
            <a:ext cx="4423878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Grace and Obedience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8C5016E2-FFBA-5798-45A3-D704C7FC90EA}"/>
              </a:ext>
            </a:extLst>
          </p:cNvPr>
          <p:cNvSpPr/>
          <p:nvPr/>
        </p:nvSpPr>
        <p:spPr bwMode="auto">
          <a:xfrm>
            <a:off x="2362200" y="1990627"/>
            <a:ext cx="4423878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Grace and Washing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593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Explanation – Naaman’s cure prompted…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sz="3000" dirty="0">
                <a:solidFill>
                  <a:schemeClr val="bg1"/>
                </a:solidFill>
              </a:rPr>
              <a:t>Praise to God, v.15  (not waters of Jordan)</a:t>
            </a:r>
          </a:p>
          <a:p>
            <a:pPr>
              <a:spcAft>
                <a:spcPts val="400"/>
              </a:spcAft>
            </a:pPr>
            <a:r>
              <a:rPr lang="en-US" sz="3000" dirty="0">
                <a:solidFill>
                  <a:schemeClr val="bg1"/>
                </a:solidFill>
              </a:rPr>
              <a:t>Gratitude, 16-17</a:t>
            </a:r>
          </a:p>
          <a:p>
            <a:pPr>
              <a:spcAft>
                <a:spcPts val="400"/>
              </a:spcAft>
            </a:pPr>
            <a:r>
              <a:rPr lang="en-US" sz="3000" dirty="0">
                <a:solidFill>
                  <a:schemeClr val="bg1"/>
                </a:solidFill>
              </a:rPr>
              <a:t>Change of attitude, 18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sz="3100" dirty="0">
                <a:solidFill>
                  <a:srgbClr val="FFFF00"/>
                </a:solidFill>
              </a:rPr>
              <a:t>True grace of God also calls for change of life</a:t>
            </a:r>
          </a:p>
          <a:p>
            <a:pPr>
              <a:spcAft>
                <a:spcPts val="400"/>
              </a:spcAft>
            </a:pPr>
            <a:r>
              <a:rPr lang="en-US" sz="3000" dirty="0">
                <a:solidFill>
                  <a:schemeClr val="bg1"/>
                </a:solidFill>
              </a:rPr>
              <a:t>2 Pt.1:5-10, do these things . . . to make calling and election sure</a:t>
            </a:r>
          </a:p>
          <a:p>
            <a:pPr>
              <a:spcAft>
                <a:spcPts val="400"/>
              </a:spcAft>
            </a:pPr>
            <a:r>
              <a:rPr lang="en-US" sz="3000" dirty="0">
                <a:solidFill>
                  <a:schemeClr val="bg1"/>
                </a:solidFill>
              </a:rPr>
              <a:t>2 Co.6:1, do not receive grace of God in vain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1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Grace implies…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492" y="1143000"/>
            <a:ext cx="8305800" cy="5334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We are in serious (eternal) trouble.  Gn.6:8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God has offered to rescue us at great cost to Himself.  Hb.4:16, </a:t>
            </a:r>
            <a:r>
              <a:rPr lang="en-US" sz="3000" dirty="0">
                <a:solidFill>
                  <a:srgbClr val="FFFFCC"/>
                </a:solidFill>
              </a:rPr>
              <a:t>Let us therefore come boldly to the throne of grace, that we may obtain mercy and find grace to help in time of need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67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172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Grace</a:t>
            </a:r>
          </a:p>
          <a:p>
            <a:pPr marL="0" indent="0" algn="ctr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30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Titus 3</a:t>
            </a:r>
            <a:r>
              <a:rPr lang="en-US" alt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. . 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FFFF00"/>
                </a:solidFill>
              </a:rPr>
              <a:t>4:</a:t>
            </a:r>
            <a:r>
              <a:rPr lang="en-US" altLang="en-US" dirty="0">
                <a:solidFill>
                  <a:schemeClr val="bg1"/>
                </a:solidFill>
              </a:rPr>
              <a:t> kindness . . . love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FFFF00"/>
                </a:solidFill>
              </a:rPr>
              <a:t>5:</a:t>
            </a:r>
            <a:r>
              <a:rPr lang="en-US" altLang="en-US" dirty="0">
                <a:solidFill>
                  <a:schemeClr val="bg1"/>
                </a:solidFill>
              </a:rPr>
              <a:t> mercy . . . saved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FFFF00"/>
                </a:solidFill>
              </a:rPr>
              <a:t>7:</a:t>
            </a:r>
            <a:r>
              <a:rPr lang="en-US" altLang="en-US" dirty="0">
                <a:solidFill>
                  <a:schemeClr val="bg1"/>
                </a:solidFill>
              </a:rPr>
              <a:t> justified by His grace</a:t>
            </a:r>
          </a:p>
        </p:txBody>
      </p:sp>
    </p:spTree>
    <p:extLst>
      <p:ext uri="{BB962C8B-B14F-4D97-AF65-F5344CB8AC3E}">
        <p14:creationId xmlns:p14="http://schemas.microsoft.com/office/powerpoint/2010/main" val="381421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172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Grace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0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John 1</a:t>
            </a:r>
            <a:r>
              <a:rPr lang="en-US" alt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. . 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FFFF00"/>
                </a:solidFill>
              </a:rPr>
              <a:t>14: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Word is </a:t>
            </a:r>
            <a:r>
              <a:rPr lang="en-US" altLang="en-US" sz="3000" u="sng" dirty="0">
                <a:solidFill>
                  <a:srgbClr val="CCFFFF"/>
                </a:solidFill>
              </a:rPr>
              <a:t>full</a:t>
            </a:r>
            <a:r>
              <a:rPr lang="en-US" altLang="en-US" sz="3000" dirty="0">
                <a:solidFill>
                  <a:schemeClr val="bg1"/>
                </a:solidFill>
              </a:rPr>
              <a:t> of grace – inexhaustible supply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His </a:t>
            </a:r>
            <a:r>
              <a:rPr lang="en-US" altLang="en-US" sz="3000" dirty="0">
                <a:solidFill>
                  <a:srgbClr val="CCFFFF"/>
                </a:solidFill>
              </a:rPr>
              <a:t>words</a:t>
            </a:r>
            <a:r>
              <a:rPr lang="en-US" altLang="en-US" sz="3000" dirty="0">
                <a:solidFill>
                  <a:schemeClr val="bg1"/>
                </a:solidFill>
              </a:rPr>
              <a:t> filled with undeserved favor for guilty sinners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His </a:t>
            </a:r>
            <a:r>
              <a:rPr lang="en-US" altLang="en-US" sz="3000" dirty="0">
                <a:solidFill>
                  <a:srgbClr val="CCFFFF"/>
                </a:solidFill>
              </a:rPr>
              <a:t>miracles</a:t>
            </a:r>
            <a:r>
              <a:rPr lang="en-US" altLang="en-US" sz="3000" dirty="0">
                <a:solidFill>
                  <a:schemeClr val="bg1"/>
                </a:solidFill>
              </a:rPr>
              <a:t> of healing are acts of undeserved favor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His </a:t>
            </a:r>
            <a:r>
              <a:rPr lang="en-US" altLang="en-US" sz="3000" dirty="0">
                <a:solidFill>
                  <a:srgbClr val="CCFFFF"/>
                </a:solidFill>
              </a:rPr>
              <a:t>death</a:t>
            </a:r>
            <a:r>
              <a:rPr lang="en-US" altLang="en-US" sz="3000" dirty="0">
                <a:solidFill>
                  <a:schemeClr val="bg1"/>
                </a:solidFill>
              </a:rPr>
              <a:t> is greatest act of undeserved favor</a:t>
            </a:r>
          </a:p>
        </p:txBody>
      </p:sp>
    </p:spTree>
    <p:extLst>
      <p:ext uri="{BB962C8B-B14F-4D97-AF65-F5344CB8AC3E}">
        <p14:creationId xmlns:p14="http://schemas.microsoft.com/office/powerpoint/2010/main" val="270315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172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Grace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0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John 1</a:t>
            </a:r>
            <a:r>
              <a:rPr lang="en-US" alt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. . 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FFFF00"/>
                </a:solidFill>
              </a:rPr>
              <a:t>14: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Word is full of grace – inexhaustible supply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FFFF00"/>
                </a:solidFill>
              </a:rPr>
              <a:t>16:</a:t>
            </a:r>
            <a:r>
              <a:rPr lang="en-US" altLang="en-US" sz="3000" dirty="0">
                <a:solidFill>
                  <a:schemeClr val="bg1"/>
                </a:solidFill>
              </a:rPr>
              <a:t> we receive grace for grace (</a:t>
            </a:r>
            <a:r>
              <a:rPr lang="en-US" altLang="en-US" sz="3000" i="1" dirty="0">
                <a:solidFill>
                  <a:schemeClr val="bg1"/>
                </a:solidFill>
              </a:rPr>
              <a:t>in exchange for</a:t>
            </a:r>
            <a:r>
              <a:rPr lang="en-US" altLang="en-US" sz="3000" dirty="0">
                <a:solidFill>
                  <a:schemeClr val="bg1"/>
                </a:solidFill>
              </a:rPr>
              <a:t>)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Waves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Travel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1 Tim.1:14-15</a:t>
            </a:r>
          </a:p>
          <a:p>
            <a:pPr marL="574675" indent="-574675">
              <a:spcAft>
                <a:spcPts val="300"/>
              </a:spcAft>
              <a:buNone/>
            </a:pPr>
            <a:r>
              <a:rPr lang="en-US" altLang="en-US" sz="2800" dirty="0">
                <a:solidFill>
                  <a:srgbClr val="FFFF00"/>
                </a:solidFill>
              </a:rPr>
              <a:t>17:</a:t>
            </a:r>
            <a:r>
              <a:rPr lang="en-US" altLang="en-US" sz="3000" dirty="0">
                <a:solidFill>
                  <a:schemeClr val="bg1"/>
                </a:solidFill>
              </a:rPr>
              <a:t> law given through Moses; grace came through Jesus Christ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Emphasis of Law:  </a:t>
            </a:r>
            <a:r>
              <a:rPr lang="en-US" altLang="en-US" sz="3000" i="1" dirty="0">
                <a:solidFill>
                  <a:srgbClr val="FFFFCC"/>
                </a:solidFill>
              </a:rPr>
              <a:t>pay what you owe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Grace:  </a:t>
            </a:r>
            <a:r>
              <a:rPr lang="en-US" altLang="en-US" sz="3000" i="1" dirty="0">
                <a:solidFill>
                  <a:srgbClr val="FFFFCC"/>
                </a:solidFill>
              </a:rPr>
              <a:t>you cannot pay debt; I forgive all</a:t>
            </a:r>
          </a:p>
        </p:txBody>
      </p:sp>
    </p:spTree>
    <p:extLst>
      <p:ext uri="{BB962C8B-B14F-4D97-AF65-F5344CB8AC3E}">
        <p14:creationId xmlns:p14="http://schemas.microsoft.com/office/powerpoint/2010/main" val="127343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172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Grace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0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Pt.5:12</a:t>
            </a:r>
            <a:r>
              <a:rPr lang="en-US" alt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true grace of God…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Jd.4, certain men crept in unnoticed…who turn the grace of our God into lewdness and deny the only Lord God and our Lord Jesus Christ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Issue is NOT whether we are saved by grace, but the connection of grace to other things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CCECFF"/>
                </a:solidFill>
              </a:rPr>
              <a:t>We MUST get this right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2 Kings 5, Naaman’s cure from leprosy illustrates this concept without using “grace”</a:t>
            </a:r>
          </a:p>
        </p:txBody>
      </p:sp>
    </p:spTree>
    <p:extLst>
      <p:ext uri="{BB962C8B-B14F-4D97-AF65-F5344CB8AC3E}">
        <p14:creationId xmlns:p14="http://schemas.microsoft.com/office/powerpoint/2010/main" val="321873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Grace and Word of God,</a:t>
            </a:r>
            <a:b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 K.5:1-10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Naaman had several strikes against him:  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Syrian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(foreigner) 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captain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of army 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enemy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of Israel 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owned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Israelite girl (2)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idolater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18 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What did God owe Naaman?  Lk.4:27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This was our condition:  Ro.3:23;  Ep.2:12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37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382000" cy="6248400"/>
          </a:xfrm>
        </p:spPr>
        <p:txBody>
          <a:bodyPr/>
          <a:lstStyle/>
          <a:p>
            <a:pPr marL="227013" indent="-2270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could have cured Naaman immediately / directly without means</a:t>
            </a:r>
          </a:p>
          <a:p>
            <a:pPr marL="227013" indent="-22701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used means: language / words / commands</a:t>
            </a:r>
          </a:p>
          <a:p>
            <a:pPr lvl="1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FF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3: </a:t>
            </a:r>
            <a:r>
              <a:rPr lang="en-US" alt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girl’s wish</a:t>
            </a:r>
          </a:p>
          <a:p>
            <a:pPr lvl="1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FF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4:</a:t>
            </a:r>
            <a:r>
              <a:rPr lang="en-US" alt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Naaman heard about it</a:t>
            </a:r>
          </a:p>
          <a:p>
            <a:pPr lvl="1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FF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5:</a:t>
            </a:r>
            <a:r>
              <a:rPr lang="en-US" alt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told king; sent Naaman to Israel’s king</a:t>
            </a:r>
          </a:p>
          <a:p>
            <a:pPr lvl="1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FF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6-7:</a:t>
            </a:r>
            <a:r>
              <a:rPr lang="en-US" alt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heathen king knew more than Israel’s</a:t>
            </a:r>
          </a:p>
          <a:p>
            <a:pPr lvl="1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FF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8:</a:t>
            </a:r>
            <a:r>
              <a:rPr lang="en-US" alt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prophet (mouthpiece for God)</a:t>
            </a:r>
          </a:p>
          <a:p>
            <a:pPr lvl="1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FF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9: </a:t>
            </a:r>
            <a:r>
              <a:rPr lang="en-US" alt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words put sick man in contact with prophet (mouthpiece for God)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FF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10:</a:t>
            </a:r>
            <a:r>
              <a:rPr lang="en-US" alt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words give him directions for cure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47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100" i="1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True grace of God also uses means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[words]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Ro10:17, faith comes by ...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Pt.1:10, </a:t>
            </a:r>
            <a:r>
              <a:rPr lang="en-US" sz="30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grace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…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22, </a:t>
            </a:r>
            <a:r>
              <a:rPr lang="en-US" sz="30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truth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…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23, </a:t>
            </a:r>
            <a:r>
              <a:rPr lang="en-US" sz="30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word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…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25, </a:t>
            </a:r>
            <a:r>
              <a:rPr lang="en-US" sz="30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gospel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Ac.20:32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could have saved us directly / without means.  He gave us </a:t>
            </a:r>
            <a:r>
              <a:rPr lang="en-US" sz="3000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words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of grace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11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12205</TotalTime>
  <Words>820</Words>
  <Application>Microsoft Office PowerPoint</Application>
  <PresentationFormat>On-screen Show (4:3)</PresentationFormat>
  <Paragraphs>113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Verdana</vt:lpstr>
      <vt:lpstr>Wingdings</vt:lpstr>
      <vt:lpstr>1_Default Design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Naaman’s attitude adjustment</vt:lpstr>
      <vt:lpstr>“True grace of God” also demands obedience</vt:lpstr>
      <vt:lpstr>PowerPoint Presentation</vt:lpstr>
      <vt:lpstr>Explanation: </vt:lpstr>
      <vt:lpstr>PowerPoint Presentation</vt:lpstr>
      <vt:lpstr>Explanation – Naaman’s cure prompted…</vt:lpstr>
      <vt:lpstr>Grace implies…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1156</cp:revision>
  <dcterms:created xsi:type="dcterms:W3CDTF">2011-08-18T15:42:19Z</dcterms:created>
  <dcterms:modified xsi:type="dcterms:W3CDTF">2023-07-01T03:03:45Z</dcterms:modified>
</cp:coreProperties>
</file>