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23"/>
  </p:notesMasterIdLst>
  <p:sldIdLst>
    <p:sldId id="387" r:id="rId2"/>
    <p:sldId id="367" r:id="rId3"/>
    <p:sldId id="388" r:id="rId4"/>
    <p:sldId id="382" r:id="rId5"/>
    <p:sldId id="389" r:id="rId6"/>
    <p:sldId id="384" r:id="rId7"/>
    <p:sldId id="369" r:id="rId8"/>
    <p:sldId id="370" r:id="rId9"/>
    <p:sldId id="371" r:id="rId10"/>
    <p:sldId id="385" r:id="rId11"/>
    <p:sldId id="372" r:id="rId12"/>
    <p:sldId id="373" r:id="rId13"/>
    <p:sldId id="374" r:id="rId14"/>
    <p:sldId id="375" r:id="rId15"/>
    <p:sldId id="376" r:id="rId16"/>
    <p:sldId id="378" r:id="rId17"/>
    <p:sldId id="379" r:id="rId18"/>
    <p:sldId id="377" r:id="rId19"/>
    <p:sldId id="380" r:id="rId20"/>
    <p:sldId id="381" r:id="rId21"/>
    <p:sldId id="39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FF"/>
    <a:srgbClr val="FFFF99"/>
    <a:srgbClr val="FFFFCC"/>
    <a:srgbClr val="CCFFCC"/>
    <a:srgbClr val="000066"/>
    <a:srgbClr val="800000"/>
    <a:srgbClr val="333399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71" autoAdjust="0"/>
  </p:normalViewPr>
  <p:slideViewPr>
    <p:cSldViewPr>
      <p:cViewPr varScale="1">
        <p:scale>
          <a:sx n="95" d="100"/>
          <a:sy n="95" d="100"/>
        </p:scale>
        <p:origin x="109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88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50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2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9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7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94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4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7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6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7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8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9BEEF3-2FD8-2FB4-5708-D0B6020CA62E}"/>
              </a:ext>
            </a:extLst>
          </p:cNvPr>
          <p:cNvSpPr/>
          <p:nvPr/>
        </p:nvSpPr>
        <p:spPr>
          <a:xfrm>
            <a:off x="1709491" y="2362200"/>
            <a:ext cx="5725019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GREAT Faith</a:t>
            </a:r>
          </a:p>
        </p:txBody>
      </p:sp>
    </p:spTree>
    <p:extLst>
      <p:ext uri="{BB962C8B-B14F-4D97-AF65-F5344CB8AC3E}">
        <p14:creationId xmlns:p14="http://schemas.microsoft.com/office/powerpoint/2010/main" val="1533341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“By faith” / “Through faith”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1702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faith alone</a:t>
            </a:r>
          </a:p>
          <a:p>
            <a:pPr marL="284163" indent="-284163">
              <a:spcAft>
                <a:spcPts val="900"/>
              </a:spcAft>
            </a:pPr>
            <a:r>
              <a:rPr lang="en-US" sz="3100" dirty="0">
                <a:solidFill>
                  <a:schemeClr val="bg1"/>
                </a:solidFill>
              </a:rPr>
              <a:t>Ro.1:17, </a:t>
            </a:r>
            <a:r>
              <a:rPr lang="en-US" sz="31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</a:t>
            </a:r>
            <a:r>
              <a:rPr lang="en-US" sz="3100" i="1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“by faith”</a:t>
            </a:r>
          </a:p>
          <a:p>
            <a:pPr marL="284163" indent="-284163">
              <a:spcAft>
                <a:spcPts val="900"/>
              </a:spcAft>
            </a:pPr>
            <a:r>
              <a:rPr lang="en-US" sz="3100" dirty="0">
                <a:solidFill>
                  <a:schemeClr val="bg1"/>
                </a:solidFill>
              </a:rPr>
              <a:t>Hb.11:4, “by faith” Abel </a:t>
            </a:r>
            <a:r>
              <a:rPr lang="en-US" sz="31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offered</a:t>
            </a:r>
            <a:r>
              <a:rPr lang="en-US" sz="3100" dirty="0">
                <a:solidFill>
                  <a:schemeClr val="bg1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1570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54729" y="685800"/>
            <a:ext cx="5204563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. Faith Is Active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47010" y="1371600"/>
            <a:ext cx="7620000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3600" dirty="0">
                <a:solidFill>
                  <a:srgbClr val="CCFFCC"/>
                </a:solidFill>
              </a:rPr>
              <a:t>. </a:t>
            </a:r>
            <a:r>
              <a:rPr lang="en-US" sz="3600" dirty="0">
                <a:solidFill>
                  <a:srgbClr val="FFFFCC"/>
                </a:solidFill>
              </a:rPr>
              <a:t>Faith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rgbClr val="FFFFCC"/>
                </a:solidFill>
              </a:rPr>
              <a:t>Is Anything God</a:t>
            </a:r>
            <a:br>
              <a:rPr lang="en-US" sz="3600" dirty="0">
                <a:solidFill>
                  <a:srgbClr val="FFFFCC"/>
                </a:solidFill>
              </a:rPr>
            </a:br>
            <a:r>
              <a:rPr lang="en-US" sz="3600" dirty="0">
                <a:solidFill>
                  <a:srgbClr val="FFFFCC"/>
                </a:solidFill>
              </a:rPr>
              <a:t>Makes It, </a:t>
            </a:r>
            <a:r>
              <a:rPr lang="en-US" sz="3600" dirty="0">
                <a:solidFill>
                  <a:schemeClr val="bg1"/>
                </a:solidFill>
              </a:rPr>
              <a:t>Ja.2:21</a:t>
            </a:r>
          </a:p>
        </p:txBody>
      </p:sp>
    </p:spTree>
    <p:extLst>
      <p:ext uri="{BB962C8B-B14F-4D97-AF65-F5344CB8AC3E}">
        <p14:creationId xmlns:p14="http://schemas.microsoft.com/office/powerpoint/2010/main" val="166426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tx1"/>
          </a:solidFill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Ja.2:21 = </a:t>
            </a:r>
            <a:r>
              <a:rPr lang="en-US" sz="3400" u="sng" dirty="0">
                <a:solidFill>
                  <a:schemeClr val="bg1"/>
                </a:solidFill>
              </a:rPr>
              <a:t>Gn.22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  <a:solidFill>
            <a:schemeClr val="tx1"/>
          </a:solidFill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1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always does </a:t>
            </a:r>
            <a:r>
              <a:rPr lang="en-US" sz="31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anything</a:t>
            </a: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 says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100" dirty="0">
                <a:solidFill>
                  <a:srgbClr val="CCFFFF"/>
                </a:solidFill>
              </a:rPr>
              <a:t>Nu.21, </a:t>
            </a: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</a:t>
            </a:r>
            <a:r>
              <a:rPr lang="en-US" sz="3100" dirty="0">
                <a:solidFill>
                  <a:schemeClr val="bg1"/>
                </a:solidFill>
              </a:rPr>
              <a:t> at brazen serpent?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100" dirty="0">
                <a:solidFill>
                  <a:srgbClr val="CCFFFF"/>
                </a:solidFill>
              </a:rPr>
              <a:t>2 K.5,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</a:t>
            </a:r>
            <a:r>
              <a:rPr lang="en-US" sz="3100" dirty="0">
                <a:solidFill>
                  <a:schemeClr val="bg1"/>
                </a:solidFill>
              </a:rPr>
              <a:t> in Jordan </a:t>
            </a: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</a:t>
            </a:r>
            <a:r>
              <a:rPr lang="en-US" sz="3100" dirty="0">
                <a:solidFill>
                  <a:schemeClr val="bg1"/>
                </a:solidFill>
              </a:rPr>
              <a:t> times?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100" dirty="0">
                <a:solidFill>
                  <a:srgbClr val="CCFFFF"/>
                </a:solidFill>
              </a:rPr>
              <a:t>Jn.9, </a:t>
            </a: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</a:t>
            </a:r>
            <a:r>
              <a:rPr lang="en-US" sz="3100" dirty="0">
                <a:solidFill>
                  <a:schemeClr val="bg1"/>
                </a:solidFill>
              </a:rPr>
              <a:t> for blindness?</a:t>
            </a:r>
          </a:p>
          <a:p>
            <a:pPr>
              <a:buBlip>
                <a:blip r:embed="rId2"/>
              </a:buBlip>
            </a:pPr>
            <a:r>
              <a:rPr lang="en-US" sz="3100" dirty="0">
                <a:solidFill>
                  <a:srgbClr val="CCFFFF"/>
                </a:solidFill>
              </a:rPr>
              <a:t>Mk.16:16, </a:t>
            </a:r>
            <a:r>
              <a:rPr lang="en-US" sz="3100" dirty="0">
                <a:solidFill>
                  <a:schemeClr val="bg1"/>
                </a:solidFill>
              </a:rPr>
              <a:t>belief </a:t>
            </a: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3100" dirty="0">
                <a:solidFill>
                  <a:schemeClr val="bg1"/>
                </a:solidFill>
              </a:rPr>
              <a:t> baptism save? </a:t>
            </a:r>
          </a:p>
        </p:txBody>
      </p:sp>
    </p:spTree>
    <p:extLst>
      <p:ext uri="{BB962C8B-B14F-4D97-AF65-F5344CB8AC3E}">
        <p14:creationId xmlns:p14="http://schemas.microsoft.com/office/powerpoint/2010/main" val="252076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713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Ja.2:21 = Gn.22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1064" y="1066800"/>
            <a:ext cx="8229600" cy="53340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Unbelievers </a:t>
            </a:r>
            <a:r>
              <a:rPr lang="en-US" sz="3000" dirty="0">
                <a:solidFill>
                  <a:schemeClr val="bg1"/>
                </a:solidFill>
              </a:rPr>
              <a:t>balk at what God says</a:t>
            </a:r>
          </a:p>
          <a:p>
            <a:pPr>
              <a:spcAft>
                <a:spcPts val="400"/>
              </a:spcAft>
              <a:buBlip>
                <a:blip r:embed="rId2"/>
              </a:buBlip>
            </a:pPr>
            <a:r>
              <a:rPr lang="en-US" sz="3000" dirty="0">
                <a:solidFill>
                  <a:schemeClr val="bg1"/>
                </a:solidFill>
              </a:rPr>
              <a:t>“I was baptized, so if it is essential, I won’t miss heaven”</a:t>
            </a:r>
          </a:p>
          <a:p>
            <a:pPr>
              <a:spcAft>
                <a:spcPts val="400"/>
              </a:spcAft>
              <a:buBlip>
                <a:blip r:embed="rId2"/>
              </a:buBlip>
            </a:pPr>
            <a:r>
              <a:rPr lang="en-US" sz="3000" dirty="0">
                <a:solidFill>
                  <a:schemeClr val="bg1"/>
                </a:solidFill>
              </a:rPr>
              <a:t> 5199 – 5991 – 1959 ? ? sequence matters</a:t>
            </a:r>
          </a:p>
          <a:p>
            <a:pPr>
              <a:spcAft>
                <a:spcPts val="400"/>
              </a:spcAft>
              <a:buBlip>
                <a:blip r:embed="rId2"/>
              </a:buBlip>
            </a:pPr>
            <a:r>
              <a:rPr lang="en-US" sz="3000" dirty="0">
                <a:solidFill>
                  <a:schemeClr val="bg1"/>
                </a:solidFill>
              </a:rPr>
              <a:t>Cake: flour, mix, cook . . . later add eggs??</a:t>
            </a:r>
          </a:p>
          <a:p>
            <a:pPr>
              <a:spcAft>
                <a:spcPts val="400"/>
              </a:spcAft>
              <a:buBlip>
                <a:blip r:embed="rId2"/>
              </a:buBlip>
            </a:pPr>
            <a:r>
              <a:rPr lang="en-US" sz="3000" dirty="0">
                <a:solidFill>
                  <a:schemeClr val="bg1"/>
                </a:solidFill>
              </a:rPr>
              <a:t>Car: leave windows down at </a:t>
            </a:r>
            <a:r>
              <a:rPr lang="en-US" sz="3000">
                <a:solidFill>
                  <a:schemeClr val="bg1"/>
                </a:solidFill>
              </a:rPr>
              <a:t>car wash?</a:t>
            </a:r>
            <a:endParaRPr lang="en-US" sz="30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r>
              <a:rPr lang="en-US" sz="3000" dirty="0">
                <a:solidFill>
                  <a:schemeClr val="bg1"/>
                </a:solidFill>
              </a:rPr>
              <a:t>The biblical order…</a:t>
            </a:r>
          </a:p>
          <a:p>
            <a:pPr>
              <a:buBlip>
                <a:blip r:embed="rId2"/>
              </a:buBlip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800" y="5257800"/>
            <a:ext cx="2637020" cy="990600"/>
          </a:xfrm>
          <a:prstGeom prst="rect">
            <a:avLst/>
          </a:prstGeom>
          <a:solidFill>
            <a:srgbClr val="CCFFFF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aseline="30000" dirty="0">
                <a:solidFill>
                  <a:srgbClr val="C00000"/>
                </a:solidFill>
              </a:rPr>
              <a:t>1</a:t>
            </a:r>
            <a:r>
              <a:rPr lang="en-US" sz="3200" dirty="0">
                <a:solidFill>
                  <a:schemeClr val="tx1"/>
                </a:solidFill>
              </a:rPr>
              <a:t>Baptism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59180" y="5257800"/>
            <a:ext cx="2637020" cy="990600"/>
          </a:xfrm>
          <a:prstGeom prst="rect">
            <a:avLst/>
          </a:prstGeom>
          <a:solidFill>
            <a:srgbClr val="CCFFFF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aseline="30000" dirty="0">
                <a:solidFill>
                  <a:srgbClr val="C00000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Salvation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084820" y="5377720"/>
            <a:ext cx="974360" cy="76325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3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73583" y="685800"/>
            <a:ext cx="5204563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. Faith Is Active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5864" y="2058650"/>
            <a:ext cx="7620000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lang="en-US" sz="3600" dirty="0">
                <a:solidFill>
                  <a:srgbClr val="CCFFFF"/>
                </a:solidFill>
              </a:rPr>
              <a:t> </a:t>
            </a:r>
            <a:r>
              <a:rPr lang="en-US" sz="3600" dirty="0">
                <a:solidFill>
                  <a:srgbClr val="FFFFCC"/>
                </a:solidFill>
              </a:rPr>
              <a:t>Faith Is All-Inclusive</a:t>
            </a:r>
            <a:endParaRPr lang="en-US" sz="3400" dirty="0">
              <a:solidFill>
                <a:srgbClr val="FFFFC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73583" y="1371600"/>
            <a:ext cx="5204563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lang="en-US" sz="2400" dirty="0">
                <a:solidFill>
                  <a:schemeClr val="bg1"/>
                </a:solidFill>
              </a:rPr>
              <a:t> Faith Is Anything God Makes It</a:t>
            </a:r>
          </a:p>
        </p:txBody>
      </p:sp>
    </p:spTree>
    <p:extLst>
      <p:ext uri="{BB962C8B-B14F-4D97-AF65-F5344CB8AC3E}">
        <p14:creationId xmlns:p14="http://schemas.microsoft.com/office/powerpoint/2010/main" val="2482484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Abraham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commencement</a:t>
            </a:r>
            <a:r>
              <a:rPr lang="en-US" dirty="0">
                <a:solidFill>
                  <a:schemeClr val="bg1"/>
                </a:solidFill>
              </a:rPr>
              <a:t>, Gn.12:1-7 –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</a:p>
          <a:p>
            <a:pPr>
              <a:buBlip>
                <a:blip r:embed="rId2"/>
              </a:buBlip>
            </a:pPr>
            <a:r>
              <a:rPr lang="en-US" sz="3200" dirty="0">
                <a:solidFill>
                  <a:schemeClr val="bg1"/>
                </a:solidFill>
              </a:rPr>
              <a:t>The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climax</a:t>
            </a:r>
            <a:r>
              <a:rPr lang="en-US" sz="3200" dirty="0">
                <a:solidFill>
                  <a:schemeClr val="bg1"/>
                </a:solidFill>
              </a:rPr>
              <a:t>, Gn.22:1-14 –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slay son</a:t>
            </a:r>
          </a:p>
          <a:p>
            <a:pPr>
              <a:buBlip>
                <a:blip r:embed="rId2"/>
              </a:buBlip>
            </a:pPr>
            <a:endParaRPr lang="en-US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endParaRPr lang="en-US" sz="3200" dirty="0">
              <a:solidFill>
                <a:schemeClr val="bg1"/>
              </a:solidFill>
            </a:endParaRPr>
          </a:p>
          <a:p>
            <a:pPr>
              <a:buBlip>
                <a:blip r:embed="rId2"/>
              </a:buBlip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30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existed </a:t>
            </a:r>
            <a:r>
              <a:rPr lang="en-US" sz="3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works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30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</a:t>
            </a:r>
            <a:r>
              <a:rPr lang="en-US" sz="3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completed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works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30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would be </a:t>
            </a:r>
            <a:r>
              <a:rPr lang="en-US" sz="3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useless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works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3000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summarizes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works (v.23) 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6800" y="2286000"/>
            <a:ext cx="70104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00"/>
                </a:solidFill>
              </a:rPr>
              <a:t>Do you see that faith was working together with his works, and by works was faith made perfect?  </a:t>
            </a:r>
            <a:r>
              <a:rPr lang="en-US" sz="2400" dirty="0">
                <a:solidFill>
                  <a:schemeClr val="bg1"/>
                </a:solidFill>
              </a:rPr>
              <a:t>– Ja.2:22 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4167070" y="2809973"/>
            <a:ext cx="3071930" cy="0"/>
          </a:xfrm>
          <a:prstGeom prst="line">
            <a:avLst/>
          </a:prstGeom>
          <a:ln w="57150">
            <a:solidFill>
              <a:srgbClr val="CC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136527" y="3295903"/>
            <a:ext cx="153047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1981200" y="3766843"/>
            <a:ext cx="3276600" cy="0"/>
          </a:xfrm>
          <a:prstGeom prst="line">
            <a:avLst/>
          </a:prstGeom>
          <a:ln w="57150">
            <a:solidFill>
              <a:srgbClr val="CC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43526" y="3297153"/>
            <a:ext cx="1565388" cy="0"/>
          </a:xfrm>
          <a:prstGeom prst="line">
            <a:avLst/>
          </a:prstGeom>
          <a:ln w="571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18026" y="3297153"/>
            <a:ext cx="2439774" cy="0"/>
          </a:xfrm>
          <a:prstGeom prst="line">
            <a:avLst/>
          </a:prstGeom>
          <a:ln w="5715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43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093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Abraham, Ja.2:22-23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Unbeliever’s response:  </a:t>
            </a:r>
            <a:br>
              <a:rPr lang="en-US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“Works justified Abraham </a:t>
            </a:r>
            <a:r>
              <a:rPr lang="en-US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r>
              <a:rPr lang="en-US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men?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3200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 of claim: </a:t>
            </a:r>
          </a:p>
          <a:p>
            <a:pPr marL="914400" lvl="1" indent="-514350">
              <a:buAutoNum type="arabicPeriod"/>
            </a:pP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914400" lvl="1" indent="-514350">
              <a:buAutoNum type="arabicPeriod"/>
            </a:pP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400050" lvl="1" indent="0">
              <a:buNone/>
            </a:pP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3219254"/>
            <a:ext cx="3352800" cy="1767590"/>
          </a:xfrm>
          <a:prstGeom prst="rect">
            <a:avLst/>
          </a:prstGeom>
          <a:solidFill>
            <a:srgbClr val="CCFFFF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chemeClr val="tx1"/>
                </a:solidFill>
                <a:latin typeface="Calibri" panose="020F0502020204030204" pitchFamily="34" charset="0"/>
              </a:rPr>
              <a:t>Faith that justifies before men must </a:t>
            </a:r>
            <a:r>
              <a:rPr lang="en-US" sz="3500" u="sng" dirty="0">
                <a:solidFill>
                  <a:schemeClr val="tx1"/>
                </a:solidFill>
                <a:latin typeface="Calibri" panose="020F0502020204030204" pitchFamily="34" charset="0"/>
              </a:rPr>
              <a:t>WORK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3219254"/>
            <a:ext cx="3352800" cy="1767590"/>
          </a:xfrm>
          <a:prstGeom prst="rect">
            <a:avLst/>
          </a:prstGeom>
          <a:solidFill>
            <a:srgbClr val="CCFFFF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chemeClr val="tx1"/>
                </a:solidFill>
                <a:latin typeface="Calibri" panose="020F0502020204030204" pitchFamily="34" charset="0"/>
              </a:rPr>
              <a:t>Faith that justifies before God is </a:t>
            </a:r>
            <a:r>
              <a:rPr lang="en-US" sz="3500" u="sng" dirty="0">
                <a:solidFill>
                  <a:schemeClr val="tx1"/>
                </a:solidFill>
                <a:latin typeface="Calibri" panose="020F0502020204030204" pitchFamily="34" charset="0"/>
              </a:rPr>
              <a:t>DEAD</a:t>
            </a:r>
            <a:r>
              <a:rPr lang="en-US" sz="3500" dirty="0">
                <a:solidFill>
                  <a:schemeClr val="tx1"/>
                </a:solidFill>
                <a:latin typeface="Calibri" panose="020F0502020204030204" pitchFamily="34" charset="0"/>
              </a:rPr>
              <a:t>??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5257800"/>
            <a:ext cx="7620000" cy="1219200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latin typeface="Calibri" panose="020F0502020204030204" pitchFamily="34" charset="0"/>
              </a:rPr>
              <a:t>You see then that a man is justified by works, and not by faith only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</a:rPr>
              <a:t>– v.24 (25)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7460" y="5391346"/>
            <a:ext cx="1257300" cy="484909"/>
          </a:xfrm>
          <a:prstGeom prst="rect">
            <a:avLst/>
          </a:prstGeom>
          <a:solidFill>
            <a:schemeClr val="accent1">
              <a:alpha val="35000"/>
            </a:schemeClr>
          </a:solidFill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3710" y="5913620"/>
            <a:ext cx="1257300" cy="484909"/>
          </a:xfrm>
          <a:prstGeom prst="rect">
            <a:avLst/>
          </a:prstGeom>
          <a:solidFill>
            <a:schemeClr val="accent1">
              <a:alpha val="35000"/>
            </a:schemeClr>
          </a:solidFill>
          <a:ln w="285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81700" y="5392596"/>
            <a:ext cx="2171700" cy="484909"/>
          </a:xfrm>
          <a:prstGeom prst="rect">
            <a:avLst/>
          </a:prstGeom>
          <a:solidFill>
            <a:schemeClr val="accent1">
              <a:alpha val="35000"/>
            </a:schemeClr>
          </a:solidFill>
          <a:ln w="285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699" y="5931110"/>
            <a:ext cx="3261111" cy="484909"/>
          </a:xfrm>
          <a:prstGeom prst="rect">
            <a:avLst/>
          </a:prstGeom>
          <a:solidFill>
            <a:srgbClr val="800000">
              <a:alpha val="3500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0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13355" y="685800"/>
            <a:ext cx="5725019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. Faith Is Active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5864" y="2743200"/>
            <a:ext cx="7620000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</a:t>
            </a:r>
            <a:r>
              <a:rPr lang="en-US" sz="3600" b="1" dirty="0">
                <a:solidFill>
                  <a:srgbClr val="CCFFCC"/>
                </a:solidFill>
              </a:rPr>
              <a:t> </a:t>
            </a:r>
            <a:r>
              <a:rPr lang="en-US" sz="3600" dirty="0">
                <a:solidFill>
                  <a:srgbClr val="FFFFCC"/>
                </a:solidFill>
              </a:rPr>
              <a:t>Faith Does Accurately </a:t>
            </a:r>
            <a:br>
              <a:rPr lang="en-US" sz="3600" dirty="0">
                <a:solidFill>
                  <a:srgbClr val="FFFFCC"/>
                </a:solidFill>
              </a:rPr>
            </a:br>
            <a:r>
              <a:rPr lang="en-US" sz="3600" dirty="0">
                <a:solidFill>
                  <a:srgbClr val="FFFFCC"/>
                </a:solidFill>
              </a:rPr>
              <a:t>Whatever God says, </a:t>
            </a:r>
            <a:r>
              <a:rPr lang="en-US" sz="3600" dirty="0">
                <a:solidFill>
                  <a:schemeClr val="bg1"/>
                </a:solidFill>
              </a:rPr>
              <a:t>Ja.2:25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13355" y="1371600"/>
            <a:ext cx="5725019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</a:t>
            </a:r>
            <a:r>
              <a:rPr lang="en-US" sz="2400" dirty="0">
                <a:solidFill>
                  <a:schemeClr val="bg1"/>
                </a:solidFill>
              </a:rPr>
              <a:t>. Faith Is Anything God Makes It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13355" y="2042410"/>
            <a:ext cx="5725019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</a:t>
            </a:r>
            <a:r>
              <a:rPr lang="en-US" sz="2400" dirty="0">
                <a:solidFill>
                  <a:schemeClr val="bg1"/>
                </a:solidFill>
              </a:rPr>
              <a:t>. Faith Is All Inclusive</a:t>
            </a:r>
          </a:p>
        </p:txBody>
      </p:sp>
    </p:spTree>
    <p:extLst>
      <p:ext uri="{BB962C8B-B14F-4D97-AF65-F5344CB8AC3E}">
        <p14:creationId xmlns:p14="http://schemas.microsoft.com/office/powerpoint/2010/main" val="2090860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2076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Rahab, a Gentile, demonstrates more faith than many religious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400" dirty="0">
                <a:solidFill>
                  <a:schemeClr val="bg1"/>
                </a:solidFill>
              </a:rPr>
              <a:t>Joshua 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1. </a:t>
            </a:r>
            <a:r>
              <a:rPr lang="en-US" sz="2800" dirty="0">
                <a:solidFill>
                  <a:srgbClr val="CCFFFF"/>
                </a:solidFill>
              </a:rPr>
              <a:t>18,</a:t>
            </a:r>
            <a:r>
              <a:rPr lang="en-US" sz="2800" dirty="0">
                <a:solidFill>
                  <a:srgbClr val="CCFFCC"/>
                </a:solidFill>
              </a:rPr>
              <a:t> </a:t>
            </a:r>
            <a:r>
              <a:rPr lang="en-US" sz="3000" u="sng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scarlet</a:t>
            </a:r>
            <a:r>
              <a:rPr lang="en-US" sz="3000" dirty="0">
                <a:solidFill>
                  <a:srgbClr val="CCFFCC"/>
                </a:solidFill>
              </a:rPr>
              <a:t> cord  </a:t>
            </a:r>
            <a:r>
              <a:rPr lang="en-US" sz="3000" dirty="0">
                <a:solidFill>
                  <a:schemeClr val="bg1"/>
                </a:solidFill>
              </a:rPr>
              <a:t>(green?  .  .  . towel?)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2. </a:t>
            </a:r>
            <a:r>
              <a:rPr lang="en-US" sz="2800" dirty="0">
                <a:solidFill>
                  <a:srgbClr val="CCFFFF"/>
                </a:solidFill>
              </a:rPr>
              <a:t>18,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u="sng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</a:t>
            </a:r>
            <a:r>
              <a:rPr lang="en-US" sz="3000" dirty="0">
                <a:solidFill>
                  <a:srgbClr val="CCFFCC"/>
                </a:solidFill>
              </a:rPr>
              <a:t>  </a:t>
            </a:r>
            <a:r>
              <a:rPr lang="en-US" sz="3000" dirty="0">
                <a:solidFill>
                  <a:schemeClr val="bg1"/>
                </a:solidFill>
              </a:rPr>
              <a:t>(door?)</a:t>
            </a:r>
          </a:p>
          <a:p>
            <a:pPr marL="344488" indent="-344488">
              <a:buNone/>
            </a:pPr>
            <a:r>
              <a:rPr lang="en-US" sz="2400" dirty="0">
                <a:solidFill>
                  <a:schemeClr val="bg1"/>
                </a:solidFill>
              </a:rPr>
              <a:t>3. </a:t>
            </a:r>
            <a:r>
              <a:rPr lang="en-US" sz="2800" dirty="0">
                <a:solidFill>
                  <a:srgbClr val="CCFFFF"/>
                </a:solidFill>
              </a:rPr>
              <a:t>18,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CCFFCC"/>
                </a:solidFill>
              </a:rPr>
              <a:t>bring family into </a:t>
            </a:r>
            <a:r>
              <a:rPr lang="en-US" sz="3000" u="sng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</a:t>
            </a:r>
            <a:r>
              <a:rPr lang="en-US" sz="3000" dirty="0">
                <a:solidFill>
                  <a:srgbClr val="CCFFCC"/>
                </a:solidFill>
              </a:rPr>
              <a:t> house  </a:t>
            </a:r>
            <a:r>
              <a:rPr lang="en-US" sz="3000" dirty="0">
                <a:solidFill>
                  <a:schemeClr val="bg1"/>
                </a:solidFill>
              </a:rPr>
              <a:t>(parents?)   </a:t>
            </a:r>
          </a:p>
          <a:p>
            <a:pPr marL="344488" indent="-344488">
              <a:buNone/>
            </a:pPr>
            <a:r>
              <a:rPr lang="en-US" sz="2400" dirty="0">
                <a:solidFill>
                  <a:schemeClr val="bg1"/>
                </a:solidFill>
              </a:rPr>
              <a:t>4. </a:t>
            </a:r>
            <a:r>
              <a:rPr lang="en-US" sz="2800" dirty="0">
                <a:solidFill>
                  <a:srgbClr val="CCFFFF"/>
                </a:solidFill>
              </a:rPr>
              <a:t>19,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CCFFCC"/>
                </a:solidFill>
              </a:rPr>
              <a:t>remain </a:t>
            </a:r>
            <a:r>
              <a:rPr lang="en-US" sz="3000" u="sng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inside</a:t>
            </a:r>
            <a:r>
              <a:rPr lang="en-US" sz="3000" dirty="0">
                <a:solidFill>
                  <a:srgbClr val="CCFFCC"/>
                </a:solidFill>
              </a:rPr>
              <a:t>  </a:t>
            </a:r>
            <a:r>
              <a:rPr lang="en-US" sz="3000" dirty="0">
                <a:solidFill>
                  <a:schemeClr val="bg1"/>
                </a:solidFill>
              </a:rPr>
              <a:t>(except for recreation?)</a:t>
            </a:r>
          </a:p>
          <a:p>
            <a:pPr marL="344488" indent="-344488">
              <a:buNone/>
            </a:pPr>
            <a:r>
              <a:rPr lang="en-US" sz="2400" dirty="0">
                <a:solidFill>
                  <a:schemeClr val="bg1"/>
                </a:solidFill>
              </a:rPr>
              <a:t>5. </a:t>
            </a:r>
            <a:r>
              <a:rPr lang="en-US" sz="2800" dirty="0">
                <a:solidFill>
                  <a:srgbClr val="CCFFFF"/>
                </a:solidFill>
              </a:rPr>
              <a:t>20,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CCFFCC"/>
                </a:solidFill>
              </a:rPr>
              <a:t>do </a:t>
            </a:r>
            <a:r>
              <a:rPr lang="en-US" sz="3000" u="sng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3000" dirty="0">
                <a:solidFill>
                  <a:srgbClr val="CCFFCC"/>
                </a:solidFill>
              </a:rPr>
              <a:t> </a:t>
            </a:r>
            <a:r>
              <a:rPr lang="en-US" sz="3000" u="sng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reveal</a:t>
            </a:r>
            <a:r>
              <a:rPr lang="en-US" sz="3000" dirty="0">
                <a:solidFill>
                  <a:srgbClr val="CCFFCC"/>
                </a:solidFill>
              </a:rPr>
              <a:t> plans  </a:t>
            </a:r>
            <a:r>
              <a:rPr lang="en-US" sz="3000" dirty="0">
                <a:solidFill>
                  <a:schemeClr val="bg1"/>
                </a:solidFill>
              </a:rPr>
              <a:t>(unless asked?)  </a:t>
            </a:r>
          </a:p>
          <a:p>
            <a:r>
              <a:rPr lang="en-US" dirty="0"/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7864" y="4953000"/>
            <a:ext cx="6096000" cy="1066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Failure in one part would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doom her in everything</a:t>
            </a:r>
          </a:p>
        </p:txBody>
      </p:sp>
    </p:spTree>
    <p:extLst>
      <p:ext uri="{BB962C8B-B14F-4D97-AF65-F5344CB8AC3E}">
        <p14:creationId xmlns:p14="http://schemas.microsoft.com/office/powerpoint/2010/main" val="404105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064" y="152400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Leviticus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064" y="762000"/>
            <a:ext cx="8229600" cy="5562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3100" dirty="0">
                <a:solidFill>
                  <a:schemeClr val="bg1"/>
                </a:solidFill>
              </a:rPr>
              <a:t>Unbelief says: “fire is fire”  [16:12]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1</a:t>
            </a:r>
            <a:r>
              <a:rPr lang="en-US" sz="2400" dirty="0">
                <a:solidFill>
                  <a:srgbClr val="CCFFFF"/>
                </a:solidFill>
              </a:rPr>
              <a:t>. </a:t>
            </a:r>
            <a:r>
              <a:rPr lang="en-US" sz="3100" dirty="0">
                <a:solidFill>
                  <a:srgbClr val="CCFFFF"/>
                </a:solidFill>
              </a:rPr>
              <a:t>Baptism, </a:t>
            </a:r>
            <a:r>
              <a:rPr lang="en-US" sz="3100" dirty="0">
                <a:solidFill>
                  <a:schemeClr val="bg1"/>
                </a:solidFill>
              </a:rPr>
              <a:t>Ac.8; Ro.6</a:t>
            </a:r>
          </a:p>
          <a:p>
            <a:pPr marL="514350" indent="-514350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2. </a:t>
            </a:r>
            <a:r>
              <a:rPr lang="en-US" sz="3100" dirty="0">
                <a:solidFill>
                  <a:srgbClr val="CCFFFF"/>
                </a:solidFill>
              </a:rPr>
              <a:t>Sing,</a:t>
            </a:r>
            <a:r>
              <a:rPr lang="en-US" sz="3100" dirty="0">
                <a:solidFill>
                  <a:schemeClr val="bg1"/>
                </a:solidFill>
              </a:rPr>
              <a:t> make melody in heart, Ep.5:19</a:t>
            </a:r>
          </a:p>
          <a:p>
            <a:pPr marL="514350" indent="-514350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344488" indent="-344488" algn="ctr">
              <a:spcBef>
                <a:spcPts val="1800"/>
              </a:spcBef>
              <a:buNone/>
            </a:pPr>
            <a:r>
              <a:rPr lang="en-US" sz="2400" dirty="0">
                <a:solidFill>
                  <a:schemeClr val="bg1"/>
                </a:solidFill>
              </a:rPr>
              <a:t>3. </a:t>
            </a:r>
            <a:r>
              <a:rPr lang="en-US" sz="3100" dirty="0">
                <a:solidFill>
                  <a:srgbClr val="CCFFFF"/>
                </a:solidFill>
              </a:rPr>
              <a:t>Lord’s Supper, </a:t>
            </a:r>
            <a:r>
              <a:rPr lang="en-US" sz="3100" dirty="0">
                <a:solidFill>
                  <a:schemeClr val="bg1"/>
                </a:solidFill>
              </a:rPr>
              <a:t>first day of week, Ac.20</a:t>
            </a:r>
          </a:p>
          <a:p>
            <a:pPr marL="0" indent="0" algn="ctr">
              <a:buNone/>
            </a:pPr>
            <a:endParaRPr lang="en-US" b="1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55939" y="1923854"/>
            <a:ext cx="6838487" cy="990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Sprinkling:</a:t>
            </a:r>
            <a:r>
              <a:rPr lang="en-US" sz="31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another action.</a:t>
            </a:r>
          </a:p>
          <a:p>
            <a:pPr algn="ctr"/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‘Because of </a:t>
            </a:r>
            <a:r>
              <a:rPr lang="en-US" sz="31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salvation’: another purpose.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155939" y="3646008"/>
            <a:ext cx="6838487" cy="64083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Playing</a:t>
            </a:r>
            <a:r>
              <a:rPr lang="en-US" sz="31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mechanical</a:t>
            </a:r>
            <a:r>
              <a:rPr lang="en-US" sz="31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music is not exact.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155939" y="5029200"/>
            <a:ext cx="6838487" cy="990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Another day / other elements </a:t>
            </a:r>
            <a:endParaRPr lang="en-US" sz="31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cannot be by faith</a:t>
            </a:r>
            <a:endParaRPr lang="en-US" sz="31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92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614" y="152400"/>
            <a:ext cx="8382000" cy="838200"/>
          </a:xfrm>
        </p:spPr>
        <p:txBody>
          <a:bodyPr/>
          <a:lstStyle/>
          <a:p>
            <a:r>
              <a:rPr lang="en-US" sz="3500" dirty="0">
                <a:solidFill>
                  <a:schemeClr val="bg1"/>
                </a:solidFill>
              </a:rPr>
              <a:t>The Title – based on two passages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Mt.8:10, </a:t>
            </a:r>
            <a:r>
              <a:rPr lang="en-US" dirty="0">
                <a:solidFill>
                  <a:srgbClr val="CCFFCC"/>
                </a:solidFill>
              </a:rPr>
              <a:t>Centurion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dirty="0">
                <a:solidFill>
                  <a:schemeClr val="bg1"/>
                </a:solidFill>
              </a:rPr>
              <a:t>Mt.15:28, </a:t>
            </a:r>
            <a:r>
              <a:rPr lang="en-US" dirty="0">
                <a:solidFill>
                  <a:srgbClr val="CCFFCC"/>
                </a:solidFill>
              </a:rPr>
              <a:t>Canaanite (mother)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3781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Moses and the rock, Numbers 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100" dirty="0">
                <a:solidFill>
                  <a:schemeClr val="bg1"/>
                </a:solidFill>
              </a:rPr>
              <a:t>Speak to rock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sz="3100" dirty="0">
                <a:solidFill>
                  <a:schemeClr val="bg1"/>
                </a:solidFill>
              </a:rPr>
              <a:t>Moses hit rock</a:t>
            </a:r>
          </a:p>
          <a:p>
            <a:pPr marL="457200" lvl="1" indent="-457200" algn="ctr">
              <a:buNone/>
            </a:pPr>
            <a:r>
              <a:rPr lang="en-US" sz="3200" u="sng" dirty="0">
                <a:solidFill>
                  <a:srgbClr val="CCFFFF"/>
                </a:solidFill>
              </a:rPr>
              <a:t>Do</a:t>
            </a:r>
            <a:r>
              <a:rPr lang="en-US" sz="3200" dirty="0">
                <a:solidFill>
                  <a:srgbClr val="CCFFFF"/>
                </a:solidFill>
              </a:rPr>
              <a:t> </a:t>
            </a:r>
            <a:r>
              <a:rPr lang="en-US" sz="3200" u="sng" dirty="0">
                <a:solidFill>
                  <a:srgbClr val="CCFFFF"/>
                </a:solidFill>
              </a:rPr>
              <a:t>ends</a:t>
            </a:r>
            <a:r>
              <a:rPr lang="en-US" sz="3200" dirty="0">
                <a:solidFill>
                  <a:srgbClr val="CCFFFF"/>
                </a:solidFill>
              </a:rPr>
              <a:t> </a:t>
            </a:r>
            <a:r>
              <a:rPr lang="en-US" sz="3200" u="sng" dirty="0">
                <a:solidFill>
                  <a:srgbClr val="CCFFFF"/>
                </a:solidFill>
              </a:rPr>
              <a:t>justify</a:t>
            </a:r>
            <a:r>
              <a:rPr lang="en-US" sz="3200" dirty="0">
                <a:solidFill>
                  <a:srgbClr val="CCFFFF"/>
                </a:solidFill>
              </a:rPr>
              <a:t> </a:t>
            </a:r>
            <a:r>
              <a:rPr lang="en-US" sz="3200" u="sng" dirty="0">
                <a:solidFill>
                  <a:srgbClr val="CCFFFF"/>
                </a:solidFill>
              </a:rPr>
              <a:t>the</a:t>
            </a:r>
            <a:r>
              <a:rPr lang="en-US" sz="3200" dirty="0">
                <a:solidFill>
                  <a:srgbClr val="CCFFFF"/>
                </a:solidFill>
              </a:rPr>
              <a:t> </a:t>
            </a:r>
            <a:r>
              <a:rPr lang="en-US" sz="3200" u="sng" dirty="0">
                <a:solidFill>
                  <a:srgbClr val="CCFFFF"/>
                </a:solidFill>
              </a:rPr>
              <a:t>means</a:t>
            </a:r>
            <a:r>
              <a:rPr lang="en-US" sz="3200" dirty="0">
                <a:solidFill>
                  <a:srgbClr val="CCFFFF"/>
                </a:solidFill>
              </a:rPr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</a:rPr>
              <a:t>It is not enough merely to produce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</a:rPr>
              <a:t>God wants obedience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CC"/>
                </a:solidFill>
              </a:rPr>
              <a:t>Moses did not enter promised land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84964" y="1141750"/>
            <a:ext cx="3879273" cy="990600"/>
          </a:xfrm>
          <a:prstGeom prst="rect">
            <a:avLst/>
          </a:prstGeom>
          <a:solidFill>
            <a:srgbClr val="800000"/>
          </a:solidFill>
          <a:ln w="3175"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00"/>
                </a:solidFill>
              </a:rPr>
              <a:t>“But it got results!”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857054" y="4724400"/>
            <a:ext cx="2286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Populate earth</a:t>
            </a:r>
          </a:p>
        </p:txBody>
      </p:sp>
      <p:sp>
        <p:nvSpPr>
          <p:cNvPr id="6" name="Rectangle 5"/>
          <p:cNvSpPr/>
          <p:nvPr/>
        </p:nvSpPr>
        <p:spPr>
          <a:xfrm>
            <a:off x="3432864" y="4724400"/>
            <a:ext cx="2286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Church growth</a:t>
            </a:r>
          </a:p>
        </p:txBody>
      </p:sp>
      <p:sp>
        <p:nvSpPr>
          <p:cNvPr id="7" name="Rectangle 6"/>
          <p:cNvSpPr/>
          <p:nvPr/>
        </p:nvSpPr>
        <p:spPr>
          <a:xfrm>
            <a:off x="6038654" y="4724400"/>
            <a:ext cx="2286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Spread gospel</a:t>
            </a:r>
          </a:p>
        </p:txBody>
      </p:sp>
    </p:spTree>
    <p:extLst>
      <p:ext uri="{BB962C8B-B14F-4D97-AF65-F5344CB8AC3E}">
        <p14:creationId xmlns:p14="http://schemas.microsoft.com/office/powerpoint/2010/main" val="427328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“But I believe the pious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 err="1">
                <a:solidFill>
                  <a:schemeClr val="bg1"/>
                </a:solidFill>
              </a:rPr>
              <a:t>unimmersed</a:t>
            </a:r>
            <a:r>
              <a:rPr lang="en-US" sz="3600" dirty="0">
                <a:solidFill>
                  <a:schemeClr val="bg1"/>
                </a:solidFill>
              </a:rPr>
              <a:t> are saved”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</a:rPr>
              <a:t>“I believe” expresses faith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But Ro.10:17 . . . how?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One may </a:t>
            </a:r>
            <a:r>
              <a:rPr lang="en-US" sz="3100" dirty="0">
                <a:solidFill>
                  <a:srgbClr val="FFFF99"/>
                </a:solidFill>
              </a:rPr>
              <a:t>wish</a:t>
            </a:r>
            <a:r>
              <a:rPr lang="en-US" sz="3100" dirty="0">
                <a:solidFill>
                  <a:schemeClr val="bg1"/>
                </a:solidFill>
              </a:rPr>
              <a:t>…</a:t>
            </a:r>
            <a:r>
              <a:rPr lang="en-US" sz="3100" dirty="0">
                <a:solidFill>
                  <a:srgbClr val="FFFF99"/>
                </a:solidFill>
              </a:rPr>
              <a:t>presume</a:t>
            </a:r>
            <a:r>
              <a:rPr lang="en-US" sz="3100" dirty="0">
                <a:solidFill>
                  <a:schemeClr val="bg1"/>
                </a:solidFill>
              </a:rPr>
              <a:t>…</a:t>
            </a:r>
            <a:r>
              <a:rPr lang="en-US" sz="3100" dirty="0">
                <a:solidFill>
                  <a:srgbClr val="FFFF99"/>
                </a:solidFill>
              </a:rPr>
              <a:t>teach</a:t>
            </a:r>
            <a:r>
              <a:rPr lang="en-US" sz="3100" dirty="0">
                <a:solidFill>
                  <a:schemeClr val="bg1"/>
                </a:solidFill>
              </a:rPr>
              <a:t> it, but one cannot believe without Scripture [walking by sight, not faith]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4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614" y="152400"/>
            <a:ext cx="8382000" cy="838200"/>
          </a:xfrm>
        </p:spPr>
        <p:txBody>
          <a:bodyPr/>
          <a:lstStyle/>
          <a:p>
            <a:r>
              <a:rPr lang="en-US" sz="3500" dirty="0">
                <a:solidFill>
                  <a:schemeClr val="bg1"/>
                </a:solidFill>
              </a:rPr>
              <a:t>“Why do you believe all</a:t>
            </a:r>
            <a:br>
              <a:rPr lang="en-US" sz="3500" dirty="0">
                <a:solidFill>
                  <a:schemeClr val="bg1"/>
                </a:solidFill>
              </a:rPr>
            </a:br>
            <a:r>
              <a:rPr lang="en-US" sz="3500" dirty="0">
                <a:solidFill>
                  <a:schemeClr val="bg1"/>
                </a:solidFill>
              </a:rPr>
              <a:t>these things in the Bible?”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“That’s where faith comes in” ? 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Faith in our faith is the wrong answer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000" dirty="0">
                <a:solidFill>
                  <a:schemeClr val="bg1"/>
                </a:solidFill>
              </a:rPr>
              <a:t>Faith comes from evidence, not wishes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</a:rPr>
              <a:t>Universe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</a:rPr>
              <a:t>Bible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</a:rPr>
              <a:t>Prophecy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CCFFFF"/>
                </a:solidFill>
              </a:rPr>
              <a:t>Eyewitness testimony, etc.</a:t>
            </a:r>
          </a:p>
        </p:txBody>
      </p:sp>
    </p:spTree>
    <p:extLst>
      <p:ext uri="{BB962C8B-B14F-4D97-AF65-F5344CB8AC3E}">
        <p14:creationId xmlns:p14="http://schemas.microsoft.com/office/powerpoint/2010/main" val="71383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614" y="152400"/>
            <a:ext cx="8382000" cy="8382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Faith is not 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1. </a:t>
            </a:r>
            <a:r>
              <a:rPr lang="en-US" sz="3100" dirty="0">
                <a:solidFill>
                  <a:srgbClr val="FFFF99"/>
                </a:solidFill>
              </a:rPr>
              <a:t>blind. 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2. </a:t>
            </a:r>
            <a:r>
              <a:rPr lang="en-US" sz="3100" dirty="0">
                <a:solidFill>
                  <a:srgbClr val="FFFF99"/>
                </a:solidFill>
              </a:rPr>
              <a:t>alone.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3. </a:t>
            </a:r>
            <a:r>
              <a:rPr lang="en-US" sz="3100" dirty="0">
                <a:solidFill>
                  <a:srgbClr val="FFFF99"/>
                </a:solidFill>
              </a:rPr>
              <a:t>in men.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4. </a:t>
            </a:r>
            <a:r>
              <a:rPr lang="en-US" sz="3100" dirty="0">
                <a:solidFill>
                  <a:srgbClr val="FFFF99"/>
                </a:solidFill>
              </a:rPr>
              <a:t>denominational opinion.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5. </a:t>
            </a:r>
            <a:r>
              <a:rPr lang="en-US" sz="3100" dirty="0">
                <a:solidFill>
                  <a:srgbClr val="FFFF99"/>
                </a:solidFill>
              </a:rPr>
              <a:t>wild wishing; name and claim.  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6. </a:t>
            </a:r>
            <a:r>
              <a:rPr lang="en-US" sz="3100" dirty="0">
                <a:solidFill>
                  <a:srgbClr val="FFFF99"/>
                </a:solidFill>
              </a:rPr>
              <a:t>detached from word of God.   </a:t>
            </a:r>
            <a:r>
              <a:rPr lang="en-US" sz="3100" dirty="0">
                <a:solidFill>
                  <a:schemeClr val="bg1"/>
                </a:solidFill>
              </a:rPr>
              <a:t>Ro.10:17</a:t>
            </a:r>
          </a:p>
        </p:txBody>
      </p:sp>
    </p:spTree>
    <p:extLst>
      <p:ext uri="{BB962C8B-B14F-4D97-AF65-F5344CB8AC3E}">
        <p14:creationId xmlns:p14="http://schemas.microsoft.com/office/powerpoint/2010/main" val="124891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614" y="152400"/>
            <a:ext cx="8382000" cy="8382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Faith is . .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1. </a:t>
            </a:r>
            <a:r>
              <a:rPr lang="en-US" sz="3100" dirty="0">
                <a:solidFill>
                  <a:srgbClr val="FFFF00"/>
                </a:solidFill>
              </a:rPr>
              <a:t>Conviction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</a:rPr>
              <a:t>2. </a:t>
            </a:r>
            <a:r>
              <a:rPr lang="en-US" sz="3100" dirty="0">
                <a:solidFill>
                  <a:srgbClr val="FFFF00"/>
                </a:solidFill>
              </a:rPr>
              <a:t>Trust</a:t>
            </a:r>
          </a:p>
          <a:p>
            <a:pPr marL="514350" indent="-514350">
              <a:buAutoNum type="arabicPeriod" startAt="2"/>
            </a:pPr>
            <a:endParaRPr lang="en-US" dirty="0">
              <a:solidFill>
                <a:srgbClr val="FFFF00"/>
              </a:solidFill>
            </a:endParaRPr>
          </a:p>
          <a:p>
            <a:pPr marL="514350" indent="-514350">
              <a:buAutoNum type="arabicPeriod" startAt="2"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spcBef>
                <a:spcPts val="420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3. </a:t>
            </a:r>
            <a:r>
              <a:rPr lang="en-US" sz="3100" dirty="0">
                <a:solidFill>
                  <a:srgbClr val="FFFF00"/>
                </a:solidFill>
              </a:rPr>
              <a:t>Obedience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524000"/>
            <a:ext cx="8077200" cy="112801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000066"/>
                </a:solidFill>
              </a:rPr>
              <a:t>So then faith comes by </a:t>
            </a:r>
            <a:r>
              <a:rPr lang="en-US" sz="3100" u="sng" dirty="0">
                <a:solidFill>
                  <a:srgbClr val="000066"/>
                </a:solidFill>
              </a:rPr>
              <a:t>hearing</a:t>
            </a:r>
            <a:r>
              <a:rPr lang="en-US" sz="3100" dirty="0">
                <a:solidFill>
                  <a:srgbClr val="000066"/>
                </a:solidFill>
              </a:rPr>
              <a:t>,</a:t>
            </a:r>
            <a:br>
              <a:rPr lang="en-US" sz="3100" dirty="0">
                <a:solidFill>
                  <a:srgbClr val="000066"/>
                </a:solidFill>
              </a:rPr>
            </a:br>
            <a:r>
              <a:rPr lang="en-US" sz="3100" dirty="0">
                <a:solidFill>
                  <a:srgbClr val="000066"/>
                </a:solidFill>
              </a:rPr>
              <a:t>and hearing by the </a:t>
            </a:r>
            <a:r>
              <a:rPr lang="en-US" sz="3100" u="sng" dirty="0">
                <a:solidFill>
                  <a:srgbClr val="000066"/>
                </a:solidFill>
              </a:rPr>
              <a:t>word</a:t>
            </a:r>
            <a:r>
              <a:rPr lang="en-US" sz="3100" dirty="0">
                <a:solidFill>
                  <a:srgbClr val="000066"/>
                </a:solidFill>
              </a:rPr>
              <a:t> </a:t>
            </a:r>
            <a:r>
              <a:rPr lang="en-US" sz="3100" u="sng" dirty="0">
                <a:solidFill>
                  <a:srgbClr val="000066"/>
                </a:solidFill>
              </a:rPr>
              <a:t>of</a:t>
            </a:r>
            <a:r>
              <a:rPr lang="en-US" sz="3100" dirty="0">
                <a:solidFill>
                  <a:srgbClr val="000066"/>
                </a:solidFill>
              </a:rPr>
              <a:t> </a:t>
            </a:r>
            <a:r>
              <a:rPr lang="en-US" sz="3100" u="sng" dirty="0">
                <a:solidFill>
                  <a:srgbClr val="000066"/>
                </a:solidFill>
              </a:rPr>
              <a:t>God</a:t>
            </a:r>
            <a:r>
              <a:rPr lang="en-US" sz="3100" dirty="0">
                <a:solidFill>
                  <a:srgbClr val="000066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– Ro.10:17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00" y="3337810"/>
            <a:ext cx="8077200" cy="161519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000066"/>
                </a:solidFill>
              </a:rPr>
              <a:t>But since we have the same spirit of faith, according to what is written, “I </a:t>
            </a:r>
            <a:r>
              <a:rPr lang="en-US" sz="3100" u="sng" dirty="0">
                <a:solidFill>
                  <a:srgbClr val="000066"/>
                </a:solidFill>
              </a:rPr>
              <a:t>believed</a:t>
            </a:r>
            <a:r>
              <a:rPr lang="en-US" sz="3100" dirty="0">
                <a:solidFill>
                  <a:srgbClr val="000066"/>
                </a:solidFill>
              </a:rPr>
              <a:t> and </a:t>
            </a:r>
            <a:r>
              <a:rPr lang="en-US" sz="3100" u="sng" dirty="0">
                <a:solidFill>
                  <a:srgbClr val="000066"/>
                </a:solidFill>
              </a:rPr>
              <a:t>therefore</a:t>
            </a:r>
            <a:r>
              <a:rPr lang="en-US" sz="3100" dirty="0">
                <a:solidFill>
                  <a:srgbClr val="000066"/>
                </a:solidFill>
              </a:rPr>
              <a:t> I </a:t>
            </a:r>
            <a:r>
              <a:rPr lang="en-US" sz="3100" u="sng" dirty="0">
                <a:solidFill>
                  <a:srgbClr val="000066"/>
                </a:solidFill>
              </a:rPr>
              <a:t>spoke</a:t>
            </a:r>
            <a:r>
              <a:rPr lang="en-US" sz="3100" dirty="0">
                <a:solidFill>
                  <a:srgbClr val="000066"/>
                </a:solidFill>
              </a:rPr>
              <a:t>…” </a:t>
            </a:r>
            <a:r>
              <a:rPr lang="en-US" sz="2400" dirty="0">
                <a:solidFill>
                  <a:schemeClr val="tx1"/>
                </a:solidFill>
              </a:rPr>
              <a:t>– 2 Co.4:13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8410" y="5562600"/>
            <a:ext cx="8077200" cy="762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000066"/>
                </a:solidFill>
              </a:rPr>
              <a:t>For we </a:t>
            </a:r>
            <a:r>
              <a:rPr lang="en-US" sz="3100" u="sng" dirty="0">
                <a:solidFill>
                  <a:srgbClr val="000066"/>
                </a:solidFill>
              </a:rPr>
              <a:t>walk</a:t>
            </a:r>
            <a:r>
              <a:rPr lang="en-US" sz="3100" dirty="0">
                <a:solidFill>
                  <a:srgbClr val="000066"/>
                </a:solidFill>
              </a:rPr>
              <a:t> by faith, not by sight </a:t>
            </a:r>
            <a:r>
              <a:rPr lang="en-US" sz="2400" dirty="0">
                <a:solidFill>
                  <a:schemeClr val="tx1"/>
                </a:solidFill>
              </a:rPr>
              <a:t>– 2 Co.5:7</a:t>
            </a:r>
          </a:p>
        </p:txBody>
      </p:sp>
    </p:spTree>
    <p:extLst>
      <p:ext uri="{BB962C8B-B14F-4D97-AF65-F5344CB8AC3E}">
        <p14:creationId xmlns:p14="http://schemas.microsoft.com/office/powerpoint/2010/main" val="43053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614" y="76200"/>
            <a:ext cx="8382000" cy="6096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‘Get it in writing’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9303"/>
            <a:ext cx="8229600" cy="5731497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Clerk:  ‘You owe $...’</a:t>
            </a:r>
          </a:p>
          <a:p>
            <a:pPr algn="ctr" defTabSz="4635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‘I paid that bill’</a:t>
            </a:r>
          </a:p>
          <a:p>
            <a:pPr marL="0" indent="0" algn="ctr" defTabSz="50958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Clerk:  ‘No you did not’</a:t>
            </a:r>
          </a:p>
          <a:p>
            <a:pPr algn="ctr" defTabSz="3603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‘I have my receipt’</a:t>
            </a:r>
          </a:p>
          <a:p>
            <a:pPr algn="ctr" defTabSz="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</a:rPr>
              <a:t>Living by word of God is ‘getting it in writing’</a:t>
            </a:r>
          </a:p>
          <a:p>
            <a:pPr algn="ctr" defTabSz="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</a:rPr>
              <a:t>We show our faith by believing in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God … Jesus … Bible … truth … etc.</a:t>
            </a:r>
          </a:p>
        </p:txBody>
      </p:sp>
    </p:spTree>
    <p:extLst>
      <p:ext uri="{BB962C8B-B14F-4D97-AF65-F5344CB8AC3E}">
        <p14:creationId xmlns:p14="http://schemas.microsoft.com/office/powerpoint/2010/main" val="123933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685800"/>
            <a:ext cx="7620000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3500" dirty="0">
                <a:solidFill>
                  <a:srgbClr val="CCFFCC"/>
                </a:solidFill>
              </a:rPr>
              <a:t>.</a:t>
            </a:r>
            <a:r>
              <a:rPr lang="en-US" sz="3600" dirty="0">
                <a:solidFill>
                  <a:srgbClr val="CCFFCC"/>
                </a:solidFill>
              </a:rPr>
              <a:t> </a:t>
            </a:r>
            <a:r>
              <a:rPr lang="en-US" sz="3600" dirty="0">
                <a:solidFill>
                  <a:srgbClr val="FFFFCC"/>
                </a:solidFill>
              </a:rPr>
              <a:t>Faith Is Active, </a:t>
            </a:r>
            <a:r>
              <a:rPr lang="en-US" sz="3600" dirty="0">
                <a:solidFill>
                  <a:schemeClr val="bg1"/>
                </a:solidFill>
              </a:rPr>
              <a:t>Ja.2:14-17</a:t>
            </a:r>
          </a:p>
        </p:txBody>
      </p:sp>
    </p:spTree>
    <p:extLst>
      <p:ext uri="{BB962C8B-B14F-4D97-AF65-F5344CB8AC3E}">
        <p14:creationId xmlns:p14="http://schemas.microsoft.com/office/powerpoint/2010/main" val="2144213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8199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Faith alone is like . . 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Feeding the poor with </a:t>
            </a: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pretty words</a:t>
            </a:r>
          </a:p>
          <a:p>
            <a:r>
              <a:rPr lang="en-US" sz="3100" dirty="0">
                <a:solidFill>
                  <a:schemeClr val="bg1"/>
                </a:solidFill>
              </a:rPr>
              <a:t>Can </a:t>
            </a:r>
            <a:r>
              <a:rPr lang="en-US" sz="31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3100" i="1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faith save him (14)?</a:t>
            </a:r>
          </a:p>
          <a:p>
            <a:pPr lvl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James 2:17 – </a:t>
            </a:r>
            <a:r>
              <a:rPr lang="en-US" sz="3100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</a:t>
            </a:r>
            <a:r>
              <a:rPr lang="en-US" sz="3100" dirty="0">
                <a:solidFill>
                  <a:srgbClr val="CCFFCC"/>
                </a:solidFill>
              </a:rPr>
              <a:t> </a:t>
            </a:r>
          </a:p>
          <a:p>
            <a:pPr lvl="1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James 2:20 – </a:t>
            </a:r>
            <a:r>
              <a:rPr lang="en-US" sz="3100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</a:t>
            </a:r>
            <a:r>
              <a:rPr lang="en-US" sz="3100" dirty="0">
                <a:solidFill>
                  <a:srgbClr val="CCFFCC"/>
                </a:solidFill>
              </a:rPr>
              <a:t>  </a:t>
            </a:r>
            <a:r>
              <a:rPr lang="en-US" sz="3000" dirty="0">
                <a:solidFill>
                  <a:srgbClr val="CCFFCC"/>
                </a:solidFill>
              </a:rPr>
              <a:t>(or: idle)</a:t>
            </a:r>
          </a:p>
          <a:p>
            <a:pPr lvl="1"/>
            <a:r>
              <a:rPr lang="en-US" sz="3100" dirty="0">
                <a:solidFill>
                  <a:schemeClr val="bg1"/>
                </a:solidFill>
              </a:rPr>
              <a:t>James 2:26 – </a:t>
            </a:r>
            <a:r>
              <a:rPr lang="en-US" sz="3100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</a:t>
            </a:r>
            <a:r>
              <a:rPr lang="en-US" sz="3100" dirty="0">
                <a:solidFill>
                  <a:srgbClr val="CCFF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438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Parallel passages agree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47740"/>
          </a:xfrm>
        </p:spPr>
        <p:txBody>
          <a:bodyPr/>
          <a:lstStyle/>
          <a:p>
            <a:pPr marL="284163" indent="-284163">
              <a:spcAft>
                <a:spcPts val="900"/>
              </a:spcAft>
            </a:pPr>
            <a:r>
              <a:rPr lang="en-US" sz="3000" dirty="0">
                <a:solidFill>
                  <a:schemeClr val="bg1"/>
                </a:solidFill>
              </a:rPr>
              <a:t>Jn.6:27, </a:t>
            </a:r>
            <a:r>
              <a:rPr lang="en-US" sz="30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</a:t>
            </a:r>
            <a:r>
              <a:rPr lang="en-US" sz="3000" dirty="0">
                <a:solidFill>
                  <a:srgbClr val="FFFFCC"/>
                </a:solidFill>
              </a:rPr>
              <a:t> for food that endures... </a:t>
            </a:r>
            <a:r>
              <a:rPr lang="en-US" sz="3000" dirty="0">
                <a:solidFill>
                  <a:schemeClr val="bg1"/>
                </a:solidFill>
              </a:rPr>
              <a:t>(28-29)    </a:t>
            </a:r>
          </a:p>
          <a:p>
            <a:pPr marL="284163" indent="-284163">
              <a:spcAft>
                <a:spcPts val="900"/>
              </a:spcAft>
            </a:pPr>
            <a:r>
              <a:rPr lang="en-US" sz="3000" dirty="0">
                <a:solidFill>
                  <a:schemeClr val="bg1"/>
                </a:solidFill>
              </a:rPr>
              <a:t>Jn.8:30-31…44, </a:t>
            </a:r>
            <a:r>
              <a:rPr lang="en-US" sz="3000" dirty="0">
                <a:solidFill>
                  <a:srgbClr val="FFFFCC"/>
                </a:solidFill>
              </a:rPr>
              <a:t>believe, yet children of </a:t>
            </a:r>
            <a:r>
              <a:rPr lang="en-US" sz="30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devil</a:t>
            </a:r>
            <a:r>
              <a:rPr lang="en-US" sz="3000" dirty="0">
                <a:solidFill>
                  <a:srgbClr val="FFFFCC"/>
                </a:solidFill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(cf. Ja.2:19)</a:t>
            </a:r>
          </a:p>
          <a:p>
            <a:pPr marL="284163" indent="-284163">
              <a:spcAft>
                <a:spcPts val="900"/>
              </a:spcAft>
            </a:pPr>
            <a:r>
              <a:rPr lang="en-US" sz="3000" dirty="0">
                <a:solidFill>
                  <a:schemeClr val="bg1"/>
                </a:solidFill>
              </a:rPr>
              <a:t>Jn.12:42-43, </a:t>
            </a:r>
            <a:r>
              <a:rPr lang="en-US" sz="3000" dirty="0">
                <a:solidFill>
                  <a:srgbClr val="FFFFCC"/>
                </a:solidFill>
              </a:rPr>
              <a:t>did faith </a:t>
            </a:r>
            <a:r>
              <a:rPr lang="en-US" sz="30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alone</a:t>
            </a:r>
            <a:r>
              <a:rPr lang="en-US" sz="3000" dirty="0">
                <a:solidFill>
                  <a:srgbClr val="FFFFCC"/>
                </a:solidFill>
              </a:rPr>
              <a:t> helped rulers?</a:t>
            </a:r>
          </a:p>
          <a:p>
            <a:pPr marL="284163" indent="-284163">
              <a:spcAft>
                <a:spcPts val="900"/>
              </a:spcAft>
            </a:pPr>
            <a:r>
              <a:rPr lang="en-US" sz="3000" dirty="0">
                <a:solidFill>
                  <a:schemeClr val="bg1"/>
                </a:solidFill>
              </a:rPr>
              <a:t>Ac.2:37, </a:t>
            </a:r>
            <a:r>
              <a:rPr lang="en-US" sz="3000" dirty="0">
                <a:solidFill>
                  <a:srgbClr val="FFFFCC"/>
                </a:solidFill>
              </a:rPr>
              <a:t>“what shall we </a:t>
            </a:r>
            <a:r>
              <a:rPr lang="en-US" sz="30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3000" dirty="0">
                <a:solidFill>
                  <a:srgbClr val="FFFFCC"/>
                </a:solidFill>
              </a:rPr>
              <a:t>?” </a:t>
            </a:r>
            <a:r>
              <a:rPr lang="en-US" sz="3300" dirty="0">
                <a:latin typeface="Century Gothic" panose="020B0502020202020204" pitchFamily="34" charset="0"/>
              </a:rPr>
              <a:t>).</a:t>
            </a:r>
          </a:p>
        </p:txBody>
      </p:sp>
      <p:sp>
        <p:nvSpPr>
          <p:cNvPr id="2" name="Rectangle 1"/>
          <p:cNvSpPr/>
          <p:nvPr/>
        </p:nvSpPr>
        <p:spPr>
          <a:xfrm>
            <a:off x="619027" y="4495800"/>
            <a:ext cx="2514600" cy="1219200"/>
          </a:xfrm>
          <a:prstGeom prst="rect">
            <a:avLst/>
          </a:prstGeom>
          <a:solidFill>
            <a:srgbClr val="CCFFFF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u="sng" dirty="0">
                <a:solidFill>
                  <a:schemeClr val="tx1"/>
                </a:solidFill>
                <a:latin typeface="Calibri" panose="020F0502020204030204" pitchFamily="34" charset="0"/>
              </a:rPr>
              <a:t>Know</a:t>
            </a: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</a:rPr>
              <a:t> assuredly (36)</a:t>
            </a:r>
          </a:p>
        </p:txBody>
      </p:sp>
      <p:sp>
        <p:nvSpPr>
          <p:cNvPr id="5" name="Rectangle 4"/>
          <p:cNvSpPr/>
          <p:nvPr/>
        </p:nvSpPr>
        <p:spPr>
          <a:xfrm>
            <a:off x="3316007" y="4495800"/>
            <a:ext cx="2514600" cy="1219200"/>
          </a:xfrm>
          <a:prstGeom prst="rect">
            <a:avLst/>
          </a:prstGeom>
          <a:solidFill>
            <a:srgbClr val="CCFFFF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</a:rPr>
              <a:t>Cut to</a:t>
            </a:r>
            <a:b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</a:rPr>
              <a:t>the </a:t>
            </a:r>
            <a:r>
              <a:rPr lang="en-US" sz="3100" u="sng" dirty="0">
                <a:solidFill>
                  <a:schemeClr val="tx1"/>
                </a:solidFill>
                <a:latin typeface="Calibri" panose="020F0502020204030204" pitchFamily="34" charset="0"/>
              </a:rPr>
              <a:t>heart</a:t>
            </a: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</a:rPr>
              <a:t> (37)</a:t>
            </a:r>
          </a:p>
        </p:txBody>
      </p:sp>
      <p:sp>
        <p:nvSpPr>
          <p:cNvPr id="6" name="Rectangle 5"/>
          <p:cNvSpPr/>
          <p:nvPr/>
        </p:nvSpPr>
        <p:spPr>
          <a:xfrm>
            <a:off x="6012987" y="4495800"/>
            <a:ext cx="2514600" cy="1219200"/>
          </a:xfrm>
          <a:prstGeom prst="rect">
            <a:avLst/>
          </a:prstGeom>
          <a:solidFill>
            <a:srgbClr val="CCFFFF"/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</a:rPr>
              <a:t>Rep. &amp; Bap. </a:t>
            </a:r>
            <a:r>
              <a:rPr lang="en-US" sz="3100" u="sng" dirty="0">
                <a:solidFill>
                  <a:schemeClr val="tx1"/>
                </a:solidFill>
                <a:latin typeface="Calibri" panose="020F0502020204030204" pitchFamily="34" charset="0"/>
              </a:rPr>
              <a:t>after</a:t>
            </a: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</a:rPr>
              <a:t> faith (38)</a:t>
            </a:r>
          </a:p>
        </p:txBody>
      </p:sp>
    </p:spTree>
    <p:extLst>
      <p:ext uri="{BB962C8B-B14F-4D97-AF65-F5344CB8AC3E}">
        <p14:creationId xmlns:p14="http://schemas.microsoft.com/office/powerpoint/2010/main" val="36295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7111</TotalTime>
  <Words>1001</Words>
  <Application>Microsoft Office PowerPoint</Application>
  <PresentationFormat>On-screen Show (4:3)</PresentationFormat>
  <Paragraphs>137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Verdana</vt:lpstr>
      <vt:lpstr>Wingdings</vt:lpstr>
      <vt:lpstr>Default Design</vt:lpstr>
      <vt:lpstr>PowerPoint Presentation</vt:lpstr>
      <vt:lpstr>The Title – based on two passages</vt:lpstr>
      <vt:lpstr>“Why do you believe all these things in the Bible?”</vt:lpstr>
      <vt:lpstr>Faith is not . . . </vt:lpstr>
      <vt:lpstr>Faith is . . . </vt:lpstr>
      <vt:lpstr>‘Get it in writing’</vt:lpstr>
      <vt:lpstr>PowerPoint Presentation</vt:lpstr>
      <vt:lpstr>Faith alone is like . . . </vt:lpstr>
      <vt:lpstr>Parallel passages agree</vt:lpstr>
      <vt:lpstr>“By faith” / “Through faith”</vt:lpstr>
      <vt:lpstr>PowerPoint Presentation</vt:lpstr>
      <vt:lpstr>Ja.2:21 = Gn.22</vt:lpstr>
      <vt:lpstr>Ja.2:21 = Gn.22</vt:lpstr>
      <vt:lpstr>PowerPoint Presentation</vt:lpstr>
      <vt:lpstr>Abraham</vt:lpstr>
      <vt:lpstr>Abraham, Ja.2:22-23</vt:lpstr>
      <vt:lpstr>PowerPoint Presentation</vt:lpstr>
      <vt:lpstr>Rahab, a Gentile, demonstrates more faith than many religious people</vt:lpstr>
      <vt:lpstr>Leviticus 10</vt:lpstr>
      <vt:lpstr>Moses and the rock, Numbers 20</vt:lpstr>
      <vt:lpstr>“But I believe the pious unimmersed are saved”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759</cp:revision>
  <dcterms:created xsi:type="dcterms:W3CDTF">2011-08-18T15:42:19Z</dcterms:created>
  <dcterms:modified xsi:type="dcterms:W3CDTF">2023-07-01T03:06:35Z</dcterms:modified>
</cp:coreProperties>
</file>