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5"/>
  </p:notesMasterIdLst>
  <p:sldIdLst>
    <p:sldId id="305" r:id="rId2"/>
    <p:sldId id="493" r:id="rId3"/>
    <p:sldId id="475" r:id="rId4"/>
    <p:sldId id="512" r:id="rId5"/>
    <p:sldId id="564" r:id="rId6"/>
    <p:sldId id="565" r:id="rId7"/>
    <p:sldId id="563" r:id="rId8"/>
    <p:sldId id="553" r:id="rId9"/>
    <p:sldId id="566" r:id="rId10"/>
    <p:sldId id="567" r:id="rId11"/>
    <p:sldId id="554" r:id="rId12"/>
    <p:sldId id="568" r:id="rId13"/>
    <p:sldId id="569" r:id="rId14"/>
    <p:sldId id="570" r:id="rId15"/>
    <p:sldId id="571" r:id="rId16"/>
    <p:sldId id="572" r:id="rId17"/>
    <p:sldId id="555" r:id="rId18"/>
    <p:sldId id="573" r:id="rId19"/>
    <p:sldId id="574" r:id="rId20"/>
    <p:sldId id="576" r:id="rId21"/>
    <p:sldId id="577" r:id="rId22"/>
    <p:sldId id="578" r:id="rId23"/>
    <p:sldId id="579"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FF"/>
    <a:srgbClr val="CCFFCC"/>
    <a:srgbClr val="FFFF99"/>
    <a:srgbClr val="FFCC66"/>
    <a:srgbClr val="00FFCC"/>
    <a:srgbClr val="FF9933"/>
    <a:srgbClr val="99FF66"/>
    <a:srgbClr val="C0C0C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1138" y="91"/>
      </p:cViewPr>
      <p:guideLst>
        <p:guide orient="horz" pos="2160"/>
        <p:guide pos="28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E2DBE-3CC1-45BF-9091-EE7BE7AC25D2}" type="datetimeFigureOut">
              <a:rPr lang="en-US" smtClean="0"/>
              <a:t>7/14/2023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3ED6D4-530D-42E2-AFA1-2340E0A7DD07}" type="slidenum">
              <a:rPr lang="en-US" smtClean="0"/>
              <a:t>‹#›</a:t>
            </a:fld>
            <a:endParaRPr lang="en-US"/>
          </a:p>
        </p:txBody>
      </p:sp>
    </p:spTree>
    <p:extLst>
      <p:ext uri="{BB962C8B-B14F-4D97-AF65-F5344CB8AC3E}">
        <p14:creationId xmlns:p14="http://schemas.microsoft.com/office/powerpoint/2010/main" val="839066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863781" y="1086438"/>
            <a:ext cx="5352134" cy="949751"/>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FFFF00"/>
                </a:solidFill>
              </a:rPr>
              <a:t>A Good Martyr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2166489" y="763569"/>
            <a:ext cx="4751765" cy="480769"/>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rPr>
              <a:t>Definition:  Martyr</a:t>
            </a:r>
          </a:p>
        </p:txBody>
      </p:sp>
      <p:sp>
        <p:nvSpPr>
          <p:cNvPr id="2" name="Rectangle: Rounded Corners 1">
            <a:extLst>
              <a:ext uri="{FF2B5EF4-FFF2-40B4-BE49-F238E27FC236}">
                <a16:creationId xmlns:a16="http://schemas.microsoft.com/office/drawing/2014/main" id="{7F630C03-4E48-D3A5-F8C6-96C36A0A6751}"/>
              </a:ext>
            </a:extLst>
          </p:cNvPr>
          <p:cNvSpPr/>
          <p:nvPr/>
        </p:nvSpPr>
        <p:spPr>
          <a:xfrm>
            <a:off x="1055983" y="2037762"/>
            <a:ext cx="6957059" cy="1559351"/>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chemeClr val="bg1"/>
                </a:solidFill>
                <a:latin typeface="Verdana" panose="020B0604030504040204" pitchFamily="34" charset="0"/>
                <a:ea typeface="Verdana" panose="020B0604030504040204" pitchFamily="34" charset="0"/>
              </a:rPr>
              <a:t>III. </a:t>
            </a:r>
            <a:r>
              <a:rPr lang="en-US" sz="3600" dirty="0">
                <a:solidFill>
                  <a:srgbClr val="FFFFCC"/>
                </a:solidFill>
                <a:latin typeface="Verdana" panose="020B0604030504040204" pitchFamily="34" charset="0"/>
                <a:ea typeface="Verdana" panose="020B0604030504040204" pitchFamily="34" charset="0"/>
              </a:rPr>
              <a:t>Some People do not Make Good</a:t>
            </a:r>
            <a:r>
              <a:rPr lang="en-US" sz="3600" dirty="0">
                <a:solidFill>
                  <a:srgbClr val="FFFFCC"/>
                </a:solidFill>
              </a:rPr>
              <a:t> Martyrs</a:t>
            </a:r>
          </a:p>
        </p:txBody>
      </p:sp>
      <p:sp>
        <p:nvSpPr>
          <p:cNvPr id="4" name="Rectangle: Rounded Corners 3">
            <a:extLst>
              <a:ext uri="{FF2B5EF4-FFF2-40B4-BE49-F238E27FC236}">
                <a16:creationId xmlns:a16="http://schemas.microsoft.com/office/drawing/2014/main" id="{A1A9D981-0FD0-7644-B611-9A33C2DF4F82}"/>
              </a:ext>
            </a:extLst>
          </p:cNvPr>
          <p:cNvSpPr/>
          <p:nvPr/>
        </p:nvSpPr>
        <p:spPr>
          <a:xfrm>
            <a:off x="2168057" y="1396741"/>
            <a:ext cx="4751765" cy="480769"/>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rPr>
              <a:t>Good  Martyrs</a:t>
            </a:r>
          </a:p>
        </p:txBody>
      </p:sp>
    </p:spTree>
    <p:extLst>
      <p:ext uri="{BB962C8B-B14F-4D97-AF65-F5344CB8AC3E}">
        <p14:creationId xmlns:p14="http://schemas.microsoft.com/office/powerpoint/2010/main" val="2442067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28919" y="193674"/>
            <a:ext cx="8229600" cy="645312"/>
          </a:xfrm>
        </p:spPr>
        <p:txBody>
          <a:bodyPr/>
          <a:lstStyle/>
          <a:p>
            <a:r>
              <a:rPr lang="en-US" sz="3400" dirty="0">
                <a:solidFill>
                  <a:srgbClr val="FFFF00"/>
                </a:solidFill>
              </a:rPr>
              <a:t>Fearful</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8793" y="877329"/>
            <a:ext cx="8385142" cy="5561178"/>
          </a:xfrm>
        </p:spPr>
        <p:txBody>
          <a:bodyPr/>
          <a:lstStyle/>
          <a:p>
            <a:pPr>
              <a:spcAft>
                <a:spcPts val="600"/>
              </a:spcAft>
              <a:buFont typeface="Wingdings" panose="05000000000000000000" pitchFamily="2" charset="2"/>
              <a:buChar char="§"/>
            </a:pPr>
            <a:r>
              <a:rPr lang="en-US" sz="3000" dirty="0">
                <a:solidFill>
                  <a:schemeClr val="bg1"/>
                </a:solidFill>
              </a:rPr>
              <a:t>Mt.10</a:t>
            </a:r>
            <a:r>
              <a:rPr lang="en-US" sz="3000" baseline="30000" dirty="0">
                <a:solidFill>
                  <a:schemeClr val="bg1"/>
                </a:solidFill>
              </a:rPr>
              <a:t>28</a:t>
            </a:r>
            <a:r>
              <a:rPr lang="en-US" sz="3000" dirty="0">
                <a:solidFill>
                  <a:schemeClr val="bg1"/>
                </a:solidFill>
              </a:rPr>
              <a:t> </a:t>
            </a:r>
            <a:r>
              <a:rPr lang="en-US" sz="3000" dirty="0">
                <a:solidFill>
                  <a:srgbClr val="FFFFCC"/>
                </a:solidFill>
              </a:rPr>
              <a:t>do not </a:t>
            </a:r>
            <a:r>
              <a:rPr lang="en-US" sz="3000" u="sng" dirty="0">
                <a:solidFill>
                  <a:srgbClr val="FFFFCC"/>
                </a:solidFill>
              </a:rPr>
              <a:t>fear</a:t>
            </a:r>
            <a:r>
              <a:rPr lang="en-US" sz="3000" dirty="0">
                <a:solidFill>
                  <a:srgbClr val="FFFFCC"/>
                </a:solidFill>
              </a:rPr>
              <a:t> those who kill the body but cannot kill the soul. But rather fear Him who is able to destroy both soul and body in hell</a:t>
            </a:r>
          </a:p>
          <a:p>
            <a:pPr>
              <a:spcAft>
                <a:spcPts val="600"/>
              </a:spcAft>
              <a:buFont typeface="Wingdings" panose="05000000000000000000" pitchFamily="2" charset="2"/>
              <a:buChar char="§"/>
            </a:pPr>
            <a:r>
              <a:rPr lang="en-US" sz="3000" dirty="0">
                <a:solidFill>
                  <a:schemeClr val="bg1"/>
                </a:solidFill>
              </a:rPr>
              <a:t>Mt.10</a:t>
            </a:r>
            <a:r>
              <a:rPr lang="en-US" sz="3000" baseline="30000" dirty="0">
                <a:solidFill>
                  <a:schemeClr val="bg1"/>
                </a:solidFill>
              </a:rPr>
              <a:t>23 </a:t>
            </a:r>
            <a:r>
              <a:rPr lang="en-US" sz="3000" dirty="0">
                <a:solidFill>
                  <a:srgbClr val="FFFFCC"/>
                </a:solidFill>
              </a:rPr>
              <a:t>when they persecute you in this city, flee to another –</a:t>
            </a:r>
          </a:p>
          <a:p>
            <a:pPr lvl="1">
              <a:spcAft>
                <a:spcPts val="600"/>
              </a:spcAft>
              <a:buFont typeface="Wingdings" panose="05000000000000000000" pitchFamily="2" charset="2"/>
              <a:buChar char="§"/>
            </a:pPr>
            <a:r>
              <a:rPr lang="en-US" sz="2900" dirty="0">
                <a:solidFill>
                  <a:schemeClr val="bg1"/>
                </a:solidFill>
              </a:rPr>
              <a:t>Instinct is self-preservation</a:t>
            </a:r>
            <a:r>
              <a:rPr lang="en-US" sz="2600" dirty="0">
                <a:solidFill>
                  <a:srgbClr val="FFFFCC"/>
                </a:solidFill>
              </a:rPr>
              <a:t> </a:t>
            </a:r>
          </a:p>
          <a:p>
            <a:pPr lvl="1">
              <a:spcAft>
                <a:spcPts val="600"/>
              </a:spcAft>
              <a:buFont typeface="Wingdings" panose="05000000000000000000" pitchFamily="2" charset="2"/>
              <a:buChar char="§"/>
            </a:pPr>
            <a:r>
              <a:rPr lang="en-US" sz="2900" dirty="0">
                <a:solidFill>
                  <a:schemeClr val="bg1"/>
                </a:solidFill>
              </a:rPr>
              <a:t>Instruction is ‘do not fear man’</a:t>
            </a:r>
          </a:p>
          <a:p>
            <a:pPr>
              <a:spcAft>
                <a:spcPts val="600"/>
              </a:spcAft>
              <a:buFont typeface="Wingdings" panose="05000000000000000000" pitchFamily="2" charset="2"/>
              <a:buChar char="§"/>
            </a:pPr>
            <a:r>
              <a:rPr lang="en-US" sz="3000" dirty="0">
                <a:solidFill>
                  <a:schemeClr val="bg1"/>
                </a:solidFill>
              </a:rPr>
              <a:t>Lk12</a:t>
            </a:r>
            <a:r>
              <a:rPr lang="en-US" sz="3000" baseline="30000" dirty="0">
                <a:solidFill>
                  <a:schemeClr val="bg1"/>
                </a:solidFill>
              </a:rPr>
              <a:t>4 </a:t>
            </a:r>
            <a:r>
              <a:rPr lang="en-US" sz="3000" dirty="0">
                <a:solidFill>
                  <a:srgbClr val="FFFFCC"/>
                </a:solidFill>
              </a:rPr>
              <a:t>do not </a:t>
            </a:r>
            <a:r>
              <a:rPr lang="en-US" sz="3000" u="sng" dirty="0">
                <a:solidFill>
                  <a:srgbClr val="FFFFCC"/>
                </a:solidFill>
              </a:rPr>
              <a:t>be afraid</a:t>
            </a:r>
            <a:r>
              <a:rPr lang="en-US" sz="3000" dirty="0">
                <a:solidFill>
                  <a:srgbClr val="FFFFCC"/>
                </a:solidFill>
              </a:rPr>
              <a:t> of those who kill the body, and after that have no more that they can do</a:t>
            </a:r>
            <a:endParaRPr lang="en-US" sz="3000" baseline="30000" dirty="0">
              <a:solidFill>
                <a:srgbClr val="FFFFCC"/>
              </a:solidFill>
            </a:endParaRPr>
          </a:p>
          <a:p>
            <a:pPr marL="0" indent="0">
              <a:spcAft>
                <a:spcPts val="600"/>
              </a:spcAft>
              <a:buNone/>
            </a:pPr>
            <a:endParaRPr lang="en-US" sz="3000" dirty="0">
              <a:solidFill>
                <a:schemeClr val="bg1"/>
              </a:solidFill>
            </a:endParaRPr>
          </a:p>
          <a:p>
            <a:pPr marL="457200" lvl="1" indent="0">
              <a:spcAft>
                <a:spcPts val="600"/>
              </a:spcAft>
              <a:buNone/>
            </a:pPr>
            <a:endParaRPr lang="en-US" sz="3100" dirty="0">
              <a:solidFill>
                <a:schemeClr val="bg1"/>
              </a:solidFill>
            </a:endParaRPr>
          </a:p>
        </p:txBody>
      </p:sp>
      <p:sp>
        <p:nvSpPr>
          <p:cNvPr id="5" name="Rectangle 4">
            <a:extLst>
              <a:ext uri="{FF2B5EF4-FFF2-40B4-BE49-F238E27FC236}">
                <a16:creationId xmlns:a16="http://schemas.microsoft.com/office/drawing/2014/main" id="{F18D0B7A-788A-B594-8B97-390749837392}"/>
              </a:ext>
            </a:extLst>
          </p:cNvPr>
          <p:cNvSpPr/>
          <p:nvPr/>
        </p:nvSpPr>
        <p:spPr>
          <a:xfrm>
            <a:off x="6334812" y="3610464"/>
            <a:ext cx="2323707" cy="980388"/>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C000"/>
                </a:solidFill>
              </a:rPr>
              <a:t>Lk.4:29-30</a:t>
            </a:r>
          </a:p>
        </p:txBody>
      </p:sp>
    </p:spTree>
    <p:extLst>
      <p:ext uri="{BB962C8B-B14F-4D97-AF65-F5344CB8AC3E}">
        <p14:creationId xmlns:p14="http://schemas.microsoft.com/office/powerpoint/2010/main" val="71111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28919" y="155966"/>
            <a:ext cx="8229600" cy="569897"/>
          </a:xfrm>
        </p:spPr>
        <p:txBody>
          <a:bodyPr/>
          <a:lstStyle/>
          <a:p>
            <a:r>
              <a:rPr lang="en-US" sz="3400" dirty="0">
                <a:solidFill>
                  <a:srgbClr val="FFFF00"/>
                </a:solidFill>
              </a:rPr>
              <a:t>Worldly</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01658" y="764204"/>
            <a:ext cx="8484122" cy="5664875"/>
          </a:xfrm>
        </p:spPr>
        <p:txBody>
          <a:bodyPr/>
          <a:lstStyle/>
          <a:p>
            <a:pPr>
              <a:spcAft>
                <a:spcPts val="400"/>
              </a:spcAft>
              <a:buFont typeface="Wingdings" panose="05000000000000000000" pitchFamily="2" charset="2"/>
              <a:buChar char="§"/>
            </a:pPr>
            <a:r>
              <a:rPr lang="en-US" sz="2900" dirty="0">
                <a:solidFill>
                  <a:schemeClr val="bg1"/>
                </a:solidFill>
              </a:rPr>
              <a:t>Mt.10</a:t>
            </a:r>
            <a:r>
              <a:rPr lang="en-US" sz="2900" baseline="30000" dirty="0">
                <a:solidFill>
                  <a:schemeClr val="bg1"/>
                </a:solidFill>
              </a:rPr>
              <a:t>39</a:t>
            </a:r>
            <a:r>
              <a:rPr lang="en-US" sz="2900" dirty="0">
                <a:solidFill>
                  <a:schemeClr val="bg1"/>
                </a:solidFill>
              </a:rPr>
              <a:t> </a:t>
            </a:r>
            <a:r>
              <a:rPr lang="en-US" sz="2900" dirty="0">
                <a:solidFill>
                  <a:srgbClr val="FFFFCC"/>
                </a:solidFill>
              </a:rPr>
              <a:t>He who finds his life will lose it, and he who loses his life for My sake will find it</a:t>
            </a:r>
          </a:p>
          <a:p>
            <a:pPr marL="0" indent="0">
              <a:spcAft>
                <a:spcPts val="400"/>
              </a:spcAft>
              <a:buNone/>
            </a:pPr>
            <a:r>
              <a:rPr lang="en-US" sz="2800" dirty="0">
                <a:solidFill>
                  <a:schemeClr val="bg1"/>
                </a:solidFill>
              </a:rPr>
              <a:t>One who abandons Christ to escape death may extend his mortal life a few years, but by that very act lose true life.  One who loses his life for Christ’s sake finds the highest life</a:t>
            </a:r>
          </a:p>
          <a:p>
            <a:pPr marL="457200" lvl="1" indent="0">
              <a:spcAft>
                <a:spcPts val="600"/>
              </a:spcAft>
              <a:buNone/>
            </a:pPr>
            <a:endParaRPr lang="en-US" sz="3100" dirty="0">
              <a:solidFill>
                <a:schemeClr val="bg1"/>
              </a:solidFill>
            </a:endParaRPr>
          </a:p>
        </p:txBody>
      </p:sp>
    </p:spTree>
    <p:extLst>
      <p:ext uri="{BB962C8B-B14F-4D97-AF65-F5344CB8AC3E}">
        <p14:creationId xmlns:p14="http://schemas.microsoft.com/office/powerpoint/2010/main" val="2185148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28919" y="155966"/>
            <a:ext cx="8229600" cy="569897"/>
          </a:xfrm>
        </p:spPr>
        <p:txBody>
          <a:bodyPr/>
          <a:lstStyle/>
          <a:p>
            <a:r>
              <a:rPr lang="en-US" sz="3400" dirty="0">
                <a:solidFill>
                  <a:srgbClr val="FFFF00"/>
                </a:solidFill>
              </a:rPr>
              <a:t>Worldly</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01658" y="764204"/>
            <a:ext cx="8484122" cy="5664875"/>
          </a:xfrm>
        </p:spPr>
        <p:txBody>
          <a:bodyPr/>
          <a:lstStyle/>
          <a:p>
            <a:pPr>
              <a:spcAft>
                <a:spcPts val="600"/>
              </a:spcAft>
              <a:buFont typeface="Wingdings" panose="05000000000000000000" pitchFamily="2" charset="2"/>
              <a:buChar char="§"/>
            </a:pPr>
            <a:r>
              <a:rPr lang="en-US" sz="2900" dirty="0">
                <a:solidFill>
                  <a:schemeClr val="bg1"/>
                </a:solidFill>
              </a:rPr>
              <a:t>Mt.16:24-25, </a:t>
            </a:r>
            <a:r>
              <a:rPr lang="en-US" sz="2900" dirty="0">
                <a:solidFill>
                  <a:srgbClr val="CCFFFF"/>
                </a:solidFill>
              </a:rPr>
              <a:t>two</a:t>
            </a:r>
            <a:r>
              <a:rPr lang="en-US" sz="2900" dirty="0">
                <a:solidFill>
                  <a:schemeClr val="bg1"/>
                </a:solidFill>
              </a:rPr>
              <a:t> crosses, </a:t>
            </a:r>
            <a:r>
              <a:rPr lang="en-US" sz="2900" dirty="0">
                <a:solidFill>
                  <a:srgbClr val="CCFFFF"/>
                </a:solidFill>
              </a:rPr>
              <a:t>two</a:t>
            </a:r>
            <a:r>
              <a:rPr lang="en-US" sz="2900" dirty="0">
                <a:solidFill>
                  <a:schemeClr val="bg1"/>
                </a:solidFill>
              </a:rPr>
              <a:t> lives</a:t>
            </a:r>
          </a:p>
          <a:p>
            <a:pPr marL="395288" indent="-395288">
              <a:spcBef>
                <a:spcPts val="0"/>
              </a:spcBef>
              <a:spcAft>
                <a:spcPts val="1200"/>
              </a:spcAft>
              <a:buNone/>
            </a:pPr>
            <a:r>
              <a:rPr lang="en-US" sz="2900" baseline="30000" dirty="0">
                <a:solidFill>
                  <a:srgbClr val="FFC000"/>
                </a:solidFill>
              </a:rPr>
              <a:t>24: </a:t>
            </a:r>
            <a:r>
              <a:rPr lang="en-US" sz="2900" dirty="0">
                <a:solidFill>
                  <a:schemeClr val="bg1"/>
                </a:solidFill>
              </a:rPr>
              <a:t>Jesus said to His disciples, If anyone desires to come after Me, let him </a:t>
            </a:r>
            <a:r>
              <a:rPr lang="en-US" sz="2900" dirty="0">
                <a:solidFill>
                  <a:srgbClr val="FFFF99"/>
                </a:solidFill>
              </a:rPr>
              <a:t>deny</a:t>
            </a:r>
            <a:r>
              <a:rPr lang="en-US" sz="2900" dirty="0">
                <a:solidFill>
                  <a:schemeClr val="bg1"/>
                </a:solidFill>
              </a:rPr>
              <a:t> himself, and take up his </a:t>
            </a:r>
            <a:r>
              <a:rPr lang="en-US" sz="2900" u="sng" dirty="0">
                <a:solidFill>
                  <a:srgbClr val="CCFFFF"/>
                </a:solidFill>
              </a:rPr>
              <a:t>cross</a:t>
            </a:r>
            <a:r>
              <a:rPr lang="en-US" sz="2900" dirty="0">
                <a:solidFill>
                  <a:schemeClr val="bg1"/>
                </a:solidFill>
              </a:rPr>
              <a:t>, and </a:t>
            </a:r>
            <a:r>
              <a:rPr lang="en-US" sz="2900" dirty="0">
                <a:solidFill>
                  <a:srgbClr val="FFFF99"/>
                </a:solidFill>
              </a:rPr>
              <a:t>follow Me</a:t>
            </a:r>
            <a:r>
              <a:rPr lang="en-US" sz="2900" dirty="0">
                <a:solidFill>
                  <a:schemeClr val="bg1"/>
                </a:solidFill>
              </a:rPr>
              <a:t> </a:t>
            </a:r>
          </a:p>
          <a:p>
            <a:pPr lvl="1">
              <a:spcBef>
                <a:spcPts val="0"/>
              </a:spcBef>
              <a:spcAft>
                <a:spcPts val="1200"/>
              </a:spcAft>
              <a:buFont typeface="Arial" panose="020B0604020202020204" pitchFamily="34" charset="0"/>
              <a:buChar char="•"/>
            </a:pPr>
            <a:r>
              <a:rPr lang="en-US" sz="3000" dirty="0">
                <a:solidFill>
                  <a:schemeClr val="bg1"/>
                </a:solidFill>
              </a:rPr>
              <a:t>Cross: He told them about His cross, then their own</a:t>
            </a:r>
          </a:p>
          <a:p>
            <a:pPr marL="395288" indent="-395288">
              <a:spcBef>
                <a:spcPts val="0"/>
              </a:spcBef>
              <a:spcAft>
                <a:spcPts val="1200"/>
              </a:spcAft>
              <a:buNone/>
            </a:pPr>
            <a:r>
              <a:rPr lang="en-US" sz="2900" baseline="30000" dirty="0">
                <a:solidFill>
                  <a:srgbClr val="FFC000"/>
                </a:solidFill>
              </a:rPr>
              <a:t>25:</a:t>
            </a:r>
            <a:r>
              <a:rPr lang="en-US" sz="2900" dirty="0">
                <a:solidFill>
                  <a:srgbClr val="FFC000"/>
                </a:solidFill>
              </a:rPr>
              <a:t> </a:t>
            </a:r>
            <a:r>
              <a:rPr lang="en-US" sz="2900" dirty="0">
                <a:solidFill>
                  <a:schemeClr val="bg1"/>
                </a:solidFill>
              </a:rPr>
              <a:t>For whoever desires to </a:t>
            </a:r>
            <a:r>
              <a:rPr lang="en-US" sz="2900" u="sng" dirty="0">
                <a:solidFill>
                  <a:srgbClr val="FFFF99"/>
                </a:solidFill>
              </a:rPr>
              <a:t>save</a:t>
            </a:r>
            <a:r>
              <a:rPr lang="en-US" sz="2900" dirty="0">
                <a:solidFill>
                  <a:schemeClr val="bg1"/>
                </a:solidFill>
              </a:rPr>
              <a:t> his </a:t>
            </a:r>
            <a:r>
              <a:rPr lang="en-US" sz="2900" u="sng" dirty="0">
                <a:solidFill>
                  <a:srgbClr val="CCFFFF"/>
                </a:solidFill>
              </a:rPr>
              <a:t>life</a:t>
            </a:r>
            <a:r>
              <a:rPr lang="en-US" sz="2900" dirty="0">
                <a:solidFill>
                  <a:schemeClr val="bg1"/>
                </a:solidFill>
              </a:rPr>
              <a:t> will </a:t>
            </a:r>
            <a:r>
              <a:rPr lang="en-US" sz="2900" u="sng" dirty="0">
                <a:solidFill>
                  <a:srgbClr val="FFFF99"/>
                </a:solidFill>
              </a:rPr>
              <a:t>lose</a:t>
            </a:r>
            <a:r>
              <a:rPr lang="en-US" sz="2900" dirty="0">
                <a:solidFill>
                  <a:schemeClr val="bg1"/>
                </a:solidFill>
              </a:rPr>
              <a:t> it, but whoever </a:t>
            </a:r>
            <a:r>
              <a:rPr lang="en-US" sz="2900" u="sng" dirty="0">
                <a:solidFill>
                  <a:srgbClr val="FFFF99"/>
                </a:solidFill>
              </a:rPr>
              <a:t>loses</a:t>
            </a:r>
            <a:r>
              <a:rPr lang="en-US" sz="2900" dirty="0">
                <a:solidFill>
                  <a:schemeClr val="bg1"/>
                </a:solidFill>
              </a:rPr>
              <a:t> his </a:t>
            </a:r>
            <a:r>
              <a:rPr lang="en-US" sz="2900" u="sng" dirty="0">
                <a:solidFill>
                  <a:srgbClr val="CCFFFF"/>
                </a:solidFill>
              </a:rPr>
              <a:t>life</a:t>
            </a:r>
            <a:r>
              <a:rPr lang="en-US" sz="2900" dirty="0">
                <a:solidFill>
                  <a:schemeClr val="bg1"/>
                </a:solidFill>
              </a:rPr>
              <a:t> for My sake will </a:t>
            </a:r>
            <a:r>
              <a:rPr lang="en-US" sz="2900" u="sng" dirty="0">
                <a:solidFill>
                  <a:srgbClr val="FFFF99"/>
                </a:solidFill>
              </a:rPr>
              <a:t>find</a:t>
            </a:r>
            <a:r>
              <a:rPr lang="en-US" sz="2900" dirty="0">
                <a:solidFill>
                  <a:schemeClr val="bg1"/>
                </a:solidFill>
              </a:rPr>
              <a:t> it</a:t>
            </a:r>
          </a:p>
          <a:p>
            <a:pPr lvl="1">
              <a:spcBef>
                <a:spcPts val="0"/>
              </a:spcBef>
              <a:spcAft>
                <a:spcPts val="600"/>
              </a:spcAft>
              <a:buFont typeface="Arial" panose="020B0604020202020204" pitchFamily="34" charset="0"/>
              <a:buChar char="•"/>
            </a:pPr>
            <a:r>
              <a:rPr lang="en-US" sz="3000" dirty="0">
                <a:solidFill>
                  <a:schemeClr val="bg1"/>
                </a:solidFill>
              </a:rPr>
              <a:t>Play on words: life may be temporal or eternal</a:t>
            </a:r>
          </a:p>
          <a:p>
            <a:pPr>
              <a:spcAft>
                <a:spcPts val="600"/>
              </a:spcAft>
              <a:buFont typeface="Wingdings" panose="05000000000000000000" pitchFamily="2" charset="2"/>
              <a:buChar char="§"/>
            </a:pPr>
            <a:endParaRPr lang="en-US" sz="3000" dirty="0">
              <a:solidFill>
                <a:schemeClr val="bg1"/>
              </a:solidFill>
            </a:endParaRPr>
          </a:p>
          <a:p>
            <a:pPr marL="457200" lvl="1" indent="0">
              <a:spcAft>
                <a:spcPts val="600"/>
              </a:spcAft>
              <a:buNone/>
            </a:pPr>
            <a:endParaRPr lang="en-US" sz="3100" dirty="0">
              <a:solidFill>
                <a:schemeClr val="bg1"/>
              </a:solidFill>
            </a:endParaRPr>
          </a:p>
        </p:txBody>
      </p:sp>
    </p:spTree>
    <p:extLst>
      <p:ext uri="{BB962C8B-B14F-4D97-AF65-F5344CB8AC3E}">
        <p14:creationId xmlns:p14="http://schemas.microsoft.com/office/powerpoint/2010/main" val="3009283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28919" y="155966"/>
            <a:ext cx="8229600" cy="569897"/>
          </a:xfrm>
        </p:spPr>
        <p:txBody>
          <a:bodyPr/>
          <a:lstStyle/>
          <a:p>
            <a:r>
              <a:rPr lang="en-US" sz="3400" dirty="0">
                <a:solidFill>
                  <a:srgbClr val="FFFF00"/>
                </a:solidFill>
              </a:rPr>
              <a:t>Liars</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01658" y="801912"/>
            <a:ext cx="8484122" cy="5664875"/>
          </a:xfrm>
        </p:spPr>
        <p:txBody>
          <a:bodyPr/>
          <a:lstStyle/>
          <a:p>
            <a:pPr>
              <a:spcAft>
                <a:spcPts val="600"/>
              </a:spcAft>
              <a:buFont typeface="Wingdings" panose="05000000000000000000" pitchFamily="2" charset="2"/>
              <a:buChar char="§"/>
            </a:pPr>
            <a:r>
              <a:rPr lang="en-US" sz="2900" dirty="0">
                <a:solidFill>
                  <a:schemeClr val="bg1"/>
                </a:solidFill>
              </a:rPr>
              <a:t>Acts 1:8; 2:32; 3:15; 5:32, etc. – ‘martyr’ –  </a:t>
            </a:r>
            <a:br>
              <a:rPr lang="en-US" sz="2900" dirty="0">
                <a:solidFill>
                  <a:schemeClr val="bg1"/>
                </a:solidFill>
              </a:rPr>
            </a:br>
            <a:r>
              <a:rPr lang="en-US" sz="2900" dirty="0">
                <a:solidFill>
                  <a:schemeClr val="bg1"/>
                </a:solidFill>
              </a:rPr>
              <a:t>cf. 6:11, 13</a:t>
            </a:r>
          </a:p>
          <a:p>
            <a:pPr marL="457200" lvl="1" indent="0">
              <a:spcBef>
                <a:spcPts val="0"/>
              </a:spcBef>
              <a:spcAft>
                <a:spcPts val="600"/>
              </a:spcAft>
              <a:buNone/>
            </a:pPr>
            <a:r>
              <a:rPr lang="en-US" sz="2400" dirty="0">
                <a:solidFill>
                  <a:srgbClr val="CCFFFF"/>
                </a:solidFill>
              </a:rPr>
              <a:t>1. </a:t>
            </a:r>
            <a:r>
              <a:rPr lang="en-US" sz="3000" dirty="0">
                <a:solidFill>
                  <a:schemeClr val="bg1"/>
                </a:solidFill>
              </a:rPr>
              <a:t>One who testifies, a </a:t>
            </a:r>
            <a:r>
              <a:rPr lang="en-US" sz="3000" i="1" dirty="0">
                <a:solidFill>
                  <a:srgbClr val="CCFFFF"/>
                </a:solidFill>
              </a:rPr>
              <a:t>witness</a:t>
            </a:r>
          </a:p>
          <a:p>
            <a:pPr marL="457200" lvl="1" indent="0">
              <a:spcBef>
                <a:spcPts val="600"/>
              </a:spcBef>
              <a:spcAft>
                <a:spcPts val="600"/>
              </a:spcAft>
              <a:buNone/>
            </a:pPr>
            <a:r>
              <a:rPr lang="en-US" sz="2400" dirty="0">
                <a:solidFill>
                  <a:srgbClr val="CCFFFF"/>
                </a:solidFill>
              </a:rPr>
              <a:t>2. </a:t>
            </a:r>
            <a:r>
              <a:rPr lang="en-US" sz="3000" dirty="0">
                <a:solidFill>
                  <a:schemeClr val="bg1"/>
                </a:solidFill>
              </a:rPr>
              <a:t>One who testifies at cost of his life, a </a:t>
            </a:r>
            <a:r>
              <a:rPr lang="en-US" sz="3000" i="1" dirty="0">
                <a:solidFill>
                  <a:srgbClr val="CCFFFF"/>
                </a:solidFill>
              </a:rPr>
              <a:t>martyr</a:t>
            </a:r>
            <a:endParaRPr lang="en-US" sz="3000" dirty="0">
              <a:solidFill>
                <a:srgbClr val="CCFFFF"/>
              </a:solidFill>
            </a:endParaRPr>
          </a:p>
          <a:p>
            <a:pPr marL="339725" lvl="1" indent="-339725">
              <a:spcAft>
                <a:spcPts val="600"/>
              </a:spcAft>
              <a:buFont typeface="Wingdings" panose="05000000000000000000" pitchFamily="2" charset="2"/>
              <a:buChar char="§"/>
            </a:pPr>
            <a:r>
              <a:rPr lang="en-US" sz="2900" dirty="0">
                <a:solidFill>
                  <a:srgbClr val="FFFFCC"/>
                </a:solidFill>
              </a:rPr>
              <a:t>Lord’s apostles would die for Him rather than recant … </a:t>
            </a:r>
            <a:r>
              <a:rPr lang="en-US" sz="2900" i="1" dirty="0">
                <a:solidFill>
                  <a:srgbClr val="FFFFCC"/>
                </a:solidFill>
              </a:rPr>
              <a:t>BUT </a:t>
            </a:r>
            <a:r>
              <a:rPr lang="en-US" sz="2900" dirty="0">
                <a:solidFill>
                  <a:srgbClr val="FFFFCC"/>
                </a:solidFill>
              </a:rPr>
              <a:t>they would not die for a lie</a:t>
            </a:r>
          </a:p>
          <a:p>
            <a:pPr marL="457200" lvl="1" indent="0">
              <a:spcAft>
                <a:spcPts val="600"/>
              </a:spcAft>
              <a:buNone/>
            </a:pPr>
            <a:endParaRPr lang="en-US" sz="3100" dirty="0">
              <a:solidFill>
                <a:schemeClr val="bg1"/>
              </a:solidFill>
            </a:endParaRPr>
          </a:p>
        </p:txBody>
      </p:sp>
    </p:spTree>
    <p:extLst>
      <p:ext uri="{BB962C8B-B14F-4D97-AF65-F5344CB8AC3E}">
        <p14:creationId xmlns:p14="http://schemas.microsoft.com/office/powerpoint/2010/main" val="379427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28919" y="155966"/>
            <a:ext cx="8229600" cy="569897"/>
          </a:xfrm>
        </p:spPr>
        <p:txBody>
          <a:bodyPr/>
          <a:lstStyle/>
          <a:p>
            <a:r>
              <a:rPr lang="en-US" sz="3400" dirty="0">
                <a:solidFill>
                  <a:srgbClr val="FFFF00"/>
                </a:solidFill>
              </a:rPr>
              <a:t>Proud</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01658" y="764204"/>
            <a:ext cx="8484122" cy="5664875"/>
          </a:xfrm>
        </p:spPr>
        <p:txBody>
          <a:bodyPr/>
          <a:lstStyle/>
          <a:p>
            <a:pPr>
              <a:spcAft>
                <a:spcPts val="600"/>
              </a:spcAft>
              <a:buFont typeface="Wingdings" panose="05000000000000000000" pitchFamily="2" charset="2"/>
              <a:buChar char="§"/>
            </a:pPr>
            <a:r>
              <a:rPr lang="en-US" sz="2900" dirty="0">
                <a:solidFill>
                  <a:schemeClr val="bg1"/>
                </a:solidFill>
              </a:rPr>
              <a:t>1 Corinthians 13</a:t>
            </a:r>
            <a:r>
              <a:rPr lang="en-US" sz="2900" baseline="30000" dirty="0">
                <a:solidFill>
                  <a:schemeClr val="bg1"/>
                </a:solidFill>
              </a:rPr>
              <a:t>3</a:t>
            </a:r>
            <a:r>
              <a:rPr lang="en-US" sz="2900" dirty="0">
                <a:solidFill>
                  <a:schemeClr val="bg1"/>
                </a:solidFill>
              </a:rPr>
              <a:t> </a:t>
            </a:r>
            <a:r>
              <a:rPr lang="en-US" sz="2900" dirty="0">
                <a:solidFill>
                  <a:srgbClr val="CCFFCC"/>
                </a:solidFill>
              </a:rPr>
              <a:t>And though I bestow all my goods to feed the poor, and though I give my body to be burned, but have not love, it profits me nothing</a:t>
            </a:r>
          </a:p>
          <a:p>
            <a:pPr>
              <a:spcAft>
                <a:spcPts val="600"/>
              </a:spcAft>
              <a:buFont typeface="Wingdings" panose="05000000000000000000" pitchFamily="2" charset="2"/>
              <a:buChar char="§"/>
            </a:pPr>
            <a:r>
              <a:rPr lang="en-US" sz="2900" dirty="0">
                <a:solidFill>
                  <a:schemeClr val="bg1"/>
                </a:solidFill>
              </a:rPr>
              <a:t>Some courted martyrdom for glory – “martyr complex”   </a:t>
            </a:r>
            <a:r>
              <a:rPr lang="en-US" sz="2900" dirty="0">
                <a:solidFill>
                  <a:srgbClr val="FFFFCC"/>
                </a:solidFill>
              </a:rPr>
              <a:t>[Ignatius]</a:t>
            </a:r>
          </a:p>
          <a:p>
            <a:pPr>
              <a:spcAft>
                <a:spcPts val="600"/>
              </a:spcAft>
              <a:buFont typeface="Wingdings" panose="05000000000000000000" pitchFamily="2" charset="2"/>
              <a:buChar char="§"/>
            </a:pPr>
            <a:r>
              <a:rPr lang="en-US" sz="2900" dirty="0">
                <a:solidFill>
                  <a:schemeClr val="bg1"/>
                </a:solidFill>
              </a:rPr>
              <a:t>Without love and faith, martyrdom is worthless</a:t>
            </a:r>
          </a:p>
          <a:p>
            <a:pPr marL="0" indent="0">
              <a:spcAft>
                <a:spcPts val="600"/>
              </a:spcAft>
              <a:buNone/>
            </a:pPr>
            <a:endParaRPr lang="en-US" sz="2900" dirty="0">
              <a:solidFill>
                <a:schemeClr val="bg1"/>
              </a:solidFill>
            </a:endParaRPr>
          </a:p>
          <a:p>
            <a:pPr marL="457200" lvl="1" indent="0">
              <a:spcAft>
                <a:spcPts val="600"/>
              </a:spcAft>
              <a:buNone/>
            </a:pPr>
            <a:endParaRPr lang="en-US" sz="3100" dirty="0">
              <a:solidFill>
                <a:schemeClr val="bg1"/>
              </a:solidFill>
            </a:endParaRPr>
          </a:p>
        </p:txBody>
      </p:sp>
    </p:spTree>
    <p:extLst>
      <p:ext uri="{BB962C8B-B14F-4D97-AF65-F5344CB8AC3E}">
        <p14:creationId xmlns:p14="http://schemas.microsoft.com/office/powerpoint/2010/main" val="154498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667554" y="763569"/>
            <a:ext cx="5749635" cy="480769"/>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rPr>
              <a:t>Definition:  Martyr</a:t>
            </a:r>
          </a:p>
        </p:txBody>
      </p:sp>
      <p:sp>
        <p:nvSpPr>
          <p:cNvPr id="2" name="Rectangle: Rounded Corners 1">
            <a:extLst>
              <a:ext uri="{FF2B5EF4-FFF2-40B4-BE49-F238E27FC236}">
                <a16:creationId xmlns:a16="http://schemas.microsoft.com/office/drawing/2014/main" id="{7F630C03-4E48-D3A5-F8C6-96C36A0A6751}"/>
              </a:ext>
            </a:extLst>
          </p:cNvPr>
          <p:cNvSpPr/>
          <p:nvPr/>
        </p:nvSpPr>
        <p:spPr>
          <a:xfrm>
            <a:off x="1055983" y="2688208"/>
            <a:ext cx="6957059" cy="1559351"/>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chemeClr val="bg1"/>
                </a:solidFill>
                <a:latin typeface="Verdana" panose="020B0604030504040204" pitchFamily="34" charset="0"/>
                <a:ea typeface="Verdana" panose="020B0604030504040204" pitchFamily="34" charset="0"/>
              </a:rPr>
              <a:t>IV. </a:t>
            </a:r>
            <a:r>
              <a:rPr lang="en-US" sz="3600" dirty="0">
                <a:solidFill>
                  <a:srgbClr val="FFFFCC"/>
                </a:solidFill>
                <a:latin typeface="Verdana" panose="020B0604030504040204" pitchFamily="34" charset="0"/>
                <a:ea typeface="Verdana" panose="020B0604030504040204" pitchFamily="34" charset="0"/>
              </a:rPr>
              <a:t>Lessons</a:t>
            </a:r>
            <a:endParaRPr lang="en-US" sz="3600" dirty="0">
              <a:solidFill>
                <a:srgbClr val="FFFFCC"/>
              </a:solidFill>
            </a:endParaRPr>
          </a:p>
        </p:txBody>
      </p:sp>
      <p:sp>
        <p:nvSpPr>
          <p:cNvPr id="4" name="Rectangle: Rounded Corners 3">
            <a:extLst>
              <a:ext uri="{FF2B5EF4-FFF2-40B4-BE49-F238E27FC236}">
                <a16:creationId xmlns:a16="http://schemas.microsoft.com/office/drawing/2014/main" id="{A1A9D981-0FD0-7644-B611-9A33C2DF4F82}"/>
              </a:ext>
            </a:extLst>
          </p:cNvPr>
          <p:cNvSpPr/>
          <p:nvPr/>
        </p:nvSpPr>
        <p:spPr>
          <a:xfrm>
            <a:off x="1669122" y="1396741"/>
            <a:ext cx="5749635" cy="480769"/>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rPr>
              <a:t>Good Martyrs</a:t>
            </a:r>
          </a:p>
        </p:txBody>
      </p:sp>
      <p:sp>
        <p:nvSpPr>
          <p:cNvPr id="5" name="Rectangle: Rounded Corners 4">
            <a:extLst>
              <a:ext uri="{FF2B5EF4-FFF2-40B4-BE49-F238E27FC236}">
                <a16:creationId xmlns:a16="http://schemas.microsoft.com/office/drawing/2014/main" id="{ACC7B1BB-F9E2-E10B-4413-87C440230613}"/>
              </a:ext>
            </a:extLst>
          </p:cNvPr>
          <p:cNvSpPr/>
          <p:nvPr/>
        </p:nvSpPr>
        <p:spPr>
          <a:xfrm>
            <a:off x="1661263" y="2029911"/>
            <a:ext cx="5749635" cy="480769"/>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III. </a:t>
            </a:r>
            <a:r>
              <a:rPr lang="en-US" sz="2400" dirty="0">
                <a:solidFill>
                  <a:schemeClr val="bg1"/>
                </a:solidFill>
              </a:rPr>
              <a:t>Some do not make Good Martyrs</a:t>
            </a:r>
          </a:p>
        </p:txBody>
      </p:sp>
    </p:spTree>
    <p:extLst>
      <p:ext uri="{BB962C8B-B14F-4D97-AF65-F5344CB8AC3E}">
        <p14:creationId xmlns:p14="http://schemas.microsoft.com/office/powerpoint/2010/main" val="2183038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28919" y="193674"/>
            <a:ext cx="8229600" cy="1025526"/>
          </a:xfrm>
        </p:spPr>
        <p:txBody>
          <a:bodyPr/>
          <a:lstStyle/>
          <a:p>
            <a:r>
              <a:rPr lang="en-US" sz="2800" dirty="0">
                <a:solidFill>
                  <a:srgbClr val="FFFF99"/>
                </a:solidFill>
              </a:rPr>
              <a:t>1. </a:t>
            </a:r>
            <a:r>
              <a:rPr lang="en-US" sz="3400" dirty="0">
                <a:solidFill>
                  <a:srgbClr val="CCFFFF"/>
                </a:solidFill>
              </a:rPr>
              <a:t>Others have died for Christ.  Will we?</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77073" y="1226124"/>
            <a:ext cx="8328581" cy="5100784"/>
          </a:xfrm>
        </p:spPr>
        <p:txBody>
          <a:bodyPr/>
          <a:lstStyle/>
          <a:p>
            <a:pPr>
              <a:spcAft>
                <a:spcPts val="600"/>
              </a:spcAft>
              <a:buFont typeface="Wingdings" panose="05000000000000000000" pitchFamily="2" charset="2"/>
              <a:buChar char="§"/>
            </a:pPr>
            <a:r>
              <a:rPr lang="en-US" sz="2900" dirty="0">
                <a:solidFill>
                  <a:schemeClr val="bg1"/>
                </a:solidFill>
              </a:rPr>
              <a:t>Hb.11:37, </a:t>
            </a:r>
            <a:r>
              <a:rPr lang="en-US" sz="2900" dirty="0">
                <a:solidFill>
                  <a:srgbClr val="FFFFCC"/>
                </a:solidFill>
              </a:rPr>
              <a:t>They were stoned, they were sawn in two, were tempted, were slain with the sword. They wandered about in sheepskins and goatskins, being destitute, afflicted, tormented </a:t>
            </a:r>
            <a:r>
              <a:rPr lang="en-US" sz="2900" dirty="0">
                <a:solidFill>
                  <a:schemeClr val="bg1"/>
                </a:solidFill>
              </a:rPr>
              <a:t>—38 </a:t>
            </a:r>
            <a:r>
              <a:rPr lang="en-US" sz="2900" dirty="0">
                <a:solidFill>
                  <a:srgbClr val="FFFFCC"/>
                </a:solidFill>
              </a:rPr>
              <a:t>of whom the world was not worthy </a:t>
            </a:r>
          </a:p>
          <a:p>
            <a:pPr>
              <a:spcAft>
                <a:spcPts val="600"/>
              </a:spcAft>
              <a:buFont typeface="Wingdings" panose="05000000000000000000" pitchFamily="2" charset="2"/>
              <a:buChar char="§"/>
            </a:pPr>
            <a:r>
              <a:rPr lang="en-US" sz="2900" dirty="0">
                <a:solidFill>
                  <a:schemeClr val="bg1"/>
                </a:solidFill>
              </a:rPr>
              <a:t>Nero</a:t>
            </a:r>
          </a:p>
          <a:p>
            <a:pPr>
              <a:spcAft>
                <a:spcPts val="600"/>
              </a:spcAft>
              <a:buFont typeface="Wingdings" panose="05000000000000000000" pitchFamily="2" charset="2"/>
              <a:buChar char="§"/>
            </a:pPr>
            <a:r>
              <a:rPr lang="en-US" sz="2900" i="1" dirty="0">
                <a:solidFill>
                  <a:schemeClr val="bg1"/>
                </a:solidFill>
              </a:rPr>
              <a:t>Am I A Soldier of the Cross</a:t>
            </a:r>
            <a:r>
              <a:rPr lang="en-US" sz="2900" dirty="0">
                <a:solidFill>
                  <a:schemeClr val="bg1"/>
                </a:solidFill>
              </a:rPr>
              <a:t>?  (513)</a:t>
            </a:r>
          </a:p>
          <a:p>
            <a:pPr>
              <a:spcAft>
                <a:spcPts val="600"/>
              </a:spcAft>
              <a:buFont typeface="Wingdings" panose="05000000000000000000" pitchFamily="2" charset="2"/>
              <a:buChar char="§"/>
            </a:pPr>
            <a:r>
              <a:rPr lang="en-US" sz="2900" i="1" dirty="0">
                <a:solidFill>
                  <a:schemeClr val="bg1"/>
                </a:solidFill>
              </a:rPr>
              <a:t>Faith of our Fathers  </a:t>
            </a:r>
            <a:r>
              <a:rPr lang="en-US" sz="2900" dirty="0">
                <a:solidFill>
                  <a:schemeClr val="bg1"/>
                </a:solidFill>
              </a:rPr>
              <a:t>(531)</a:t>
            </a:r>
          </a:p>
          <a:p>
            <a:pPr>
              <a:spcAft>
                <a:spcPts val="600"/>
              </a:spcAft>
              <a:buFont typeface="Wingdings" panose="05000000000000000000" pitchFamily="2" charset="2"/>
              <a:buChar char="§"/>
            </a:pPr>
            <a:endParaRPr lang="en-US" sz="2900" dirty="0">
              <a:solidFill>
                <a:schemeClr val="bg1"/>
              </a:solidFill>
            </a:endParaRPr>
          </a:p>
          <a:p>
            <a:pPr marL="457200" lvl="1" indent="0">
              <a:spcAft>
                <a:spcPts val="600"/>
              </a:spcAft>
              <a:buNone/>
            </a:pPr>
            <a:endParaRPr lang="en-US" sz="3100" dirty="0">
              <a:solidFill>
                <a:schemeClr val="bg1"/>
              </a:solidFill>
            </a:endParaRPr>
          </a:p>
        </p:txBody>
      </p:sp>
    </p:spTree>
    <p:extLst>
      <p:ext uri="{BB962C8B-B14F-4D97-AF65-F5344CB8AC3E}">
        <p14:creationId xmlns:p14="http://schemas.microsoft.com/office/powerpoint/2010/main" val="19062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28919" y="193674"/>
            <a:ext cx="8229600" cy="1025526"/>
          </a:xfrm>
        </p:spPr>
        <p:txBody>
          <a:bodyPr/>
          <a:lstStyle/>
          <a:p>
            <a:r>
              <a:rPr lang="en-US" sz="2800" dirty="0">
                <a:solidFill>
                  <a:srgbClr val="FFFF99"/>
                </a:solidFill>
              </a:rPr>
              <a:t>2. </a:t>
            </a:r>
            <a:r>
              <a:rPr lang="en-US" sz="3400" dirty="0">
                <a:solidFill>
                  <a:srgbClr val="CCFFFF"/>
                </a:solidFill>
              </a:rPr>
              <a:t>Lord set ultimate example</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28919" y="1226124"/>
            <a:ext cx="8229600" cy="5100784"/>
          </a:xfrm>
        </p:spPr>
        <p:txBody>
          <a:bodyPr/>
          <a:lstStyle/>
          <a:p>
            <a:pPr>
              <a:spcAft>
                <a:spcPts val="600"/>
              </a:spcAft>
              <a:buFont typeface="Wingdings" panose="05000000000000000000" pitchFamily="2" charset="2"/>
              <a:buChar char="§"/>
            </a:pPr>
            <a:r>
              <a:rPr lang="en-US" sz="2900" dirty="0">
                <a:solidFill>
                  <a:schemeClr val="bg1"/>
                </a:solidFill>
              </a:rPr>
              <a:t>Hb.12:2 </a:t>
            </a:r>
            <a:r>
              <a:rPr lang="en-US" sz="2900" dirty="0">
                <a:solidFill>
                  <a:srgbClr val="FFFFCC"/>
                </a:solidFill>
              </a:rPr>
              <a:t>…who for the joy that was set before Him endured the cross, despising the shame, and has sat down at the right hand of the throne of God </a:t>
            </a:r>
          </a:p>
          <a:p>
            <a:pPr>
              <a:spcAft>
                <a:spcPts val="600"/>
              </a:spcAft>
              <a:buFont typeface="Wingdings" panose="05000000000000000000" pitchFamily="2" charset="2"/>
              <a:buChar char="§"/>
            </a:pPr>
            <a:endParaRPr lang="en-US" sz="2900" dirty="0">
              <a:solidFill>
                <a:schemeClr val="bg1"/>
              </a:solidFill>
            </a:endParaRPr>
          </a:p>
          <a:p>
            <a:pPr marL="457200" lvl="1" indent="0">
              <a:spcAft>
                <a:spcPts val="600"/>
              </a:spcAft>
              <a:buNone/>
            </a:pPr>
            <a:endParaRPr lang="en-US" sz="3100" dirty="0">
              <a:solidFill>
                <a:schemeClr val="bg1"/>
              </a:solidFill>
            </a:endParaRPr>
          </a:p>
        </p:txBody>
      </p:sp>
    </p:spTree>
    <p:extLst>
      <p:ext uri="{BB962C8B-B14F-4D97-AF65-F5344CB8AC3E}">
        <p14:creationId xmlns:p14="http://schemas.microsoft.com/office/powerpoint/2010/main" val="1360183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28919" y="193674"/>
            <a:ext cx="8229600" cy="1025526"/>
          </a:xfrm>
        </p:spPr>
        <p:txBody>
          <a:bodyPr/>
          <a:lstStyle/>
          <a:p>
            <a:r>
              <a:rPr lang="en-US" sz="2800" dirty="0">
                <a:solidFill>
                  <a:srgbClr val="FFFF99"/>
                </a:solidFill>
              </a:rPr>
              <a:t>3. </a:t>
            </a:r>
            <a:r>
              <a:rPr lang="en-US" sz="3400" dirty="0">
                <a:solidFill>
                  <a:srgbClr val="CCFFFF"/>
                </a:solidFill>
              </a:rPr>
              <a:t>Some Hebrews are losing the battle</a:t>
            </a:r>
            <a:br>
              <a:rPr lang="en-US" sz="3400" dirty="0">
                <a:solidFill>
                  <a:srgbClr val="CCFFFF"/>
                </a:solidFill>
              </a:rPr>
            </a:br>
            <a:r>
              <a:rPr lang="en-US" sz="3400" dirty="0">
                <a:solidFill>
                  <a:srgbClr val="CCFFFF"/>
                </a:solidFill>
              </a:rPr>
              <a:t>even without martyrdom</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28919" y="1367529"/>
            <a:ext cx="8229600" cy="5100784"/>
          </a:xfrm>
        </p:spPr>
        <p:txBody>
          <a:bodyPr/>
          <a:lstStyle/>
          <a:p>
            <a:pPr>
              <a:spcAft>
                <a:spcPts val="600"/>
              </a:spcAft>
              <a:buFont typeface="Wingdings" panose="05000000000000000000" pitchFamily="2" charset="2"/>
              <a:buChar char="§"/>
            </a:pPr>
            <a:r>
              <a:rPr lang="en-US" sz="2900" dirty="0">
                <a:solidFill>
                  <a:schemeClr val="bg1"/>
                </a:solidFill>
              </a:rPr>
              <a:t>Hb.12:4 </a:t>
            </a:r>
            <a:r>
              <a:rPr lang="en-US" sz="2900" dirty="0">
                <a:solidFill>
                  <a:srgbClr val="FFFFCC"/>
                </a:solidFill>
              </a:rPr>
              <a:t>You have not yet resisted to blood-shed, striving against sin</a:t>
            </a:r>
          </a:p>
          <a:p>
            <a:pPr>
              <a:spcAft>
                <a:spcPts val="600"/>
              </a:spcAft>
              <a:buFont typeface="Wingdings" panose="05000000000000000000" pitchFamily="2" charset="2"/>
              <a:buChar char="§"/>
            </a:pPr>
            <a:r>
              <a:rPr lang="en-US" sz="2900" dirty="0">
                <a:solidFill>
                  <a:schemeClr val="bg1"/>
                </a:solidFill>
              </a:rPr>
              <a:t>Resist sin…or lose everything</a:t>
            </a:r>
          </a:p>
          <a:p>
            <a:pPr>
              <a:spcAft>
                <a:spcPts val="600"/>
              </a:spcAft>
              <a:buFont typeface="Wingdings" panose="05000000000000000000" pitchFamily="2" charset="2"/>
              <a:buChar char="§"/>
            </a:pPr>
            <a:endParaRPr lang="en-US" sz="2900" dirty="0">
              <a:solidFill>
                <a:schemeClr val="bg1"/>
              </a:solidFill>
            </a:endParaRPr>
          </a:p>
          <a:p>
            <a:pPr marL="457200" lvl="1" indent="0">
              <a:spcAft>
                <a:spcPts val="600"/>
              </a:spcAft>
              <a:buNone/>
            </a:pPr>
            <a:endParaRPr lang="en-US" sz="3100" dirty="0">
              <a:solidFill>
                <a:schemeClr val="bg1"/>
              </a:solidFill>
            </a:endParaRPr>
          </a:p>
        </p:txBody>
      </p:sp>
    </p:spTree>
    <p:extLst>
      <p:ext uri="{BB962C8B-B14F-4D97-AF65-F5344CB8AC3E}">
        <p14:creationId xmlns:p14="http://schemas.microsoft.com/office/powerpoint/2010/main" val="359536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276322" y="157018"/>
            <a:ext cx="8529782" cy="747955"/>
          </a:xfrm>
        </p:spPr>
        <p:txBody>
          <a:bodyPr/>
          <a:lstStyle/>
          <a:p>
            <a:r>
              <a:rPr lang="en-US" sz="3400" dirty="0">
                <a:solidFill>
                  <a:srgbClr val="CCFFFF"/>
                </a:solidFill>
              </a:rPr>
              <a:t>Persecution rages</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28919" y="1143784"/>
            <a:ext cx="8229600" cy="5098473"/>
          </a:xfrm>
        </p:spPr>
        <p:txBody>
          <a:bodyPr/>
          <a:lstStyle/>
          <a:p>
            <a:pPr>
              <a:spcAft>
                <a:spcPts val="900"/>
              </a:spcAft>
              <a:buFont typeface="Wingdings" panose="05000000000000000000" pitchFamily="2" charset="2"/>
              <a:buChar char="§"/>
            </a:pPr>
            <a:r>
              <a:rPr lang="en-US" dirty="0">
                <a:solidFill>
                  <a:srgbClr val="FFFFCC"/>
                </a:solidFill>
              </a:rPr>
              <a:t>India . . . Pakistan . . . Nigeria . . . </a:t>
            </a:r>
          </a:p>
          <a:p>
            <a:pPr>
              <a:spcAft>
                <a:spcPts val="900"/>
              </a:spcAft>
              <a:buFont typeface="Wingdings" panose="05000000000000000000" pitchFamily="2" charset="2"/>
              <a:buChar char="§"/>
            </a:pPr>
            <a:r>
              <a:rPr lang="en-US" dirty="0">
                <a:solidFill>
                  <a:schemeClr val="bg1"/>
                </a:solidFill>
              </a:rPr>
              <a:t>Some lost homes, jobs, and life itself for five words . . .</a:t>
            </a:r>
          </a:p>
        </p:txBody>
      </p:sp>
      <p:sp>
        <p:nvSpPr>
          <p:cNvPr id="6" name="Rectangle: Rounded Corners 5">
            <a:extLst>
              <a:ext uri="{FF2B5EF4-FFF2-40B4-BE49-F238E27FC236}">
                <a16:creationId xmlns:a16="http://schemas.microsoft.com/office/drawing/2014/main" id="{9C97DF5D-5746-5B9C-9635-C091FA34E206}"/>
              </a:ext>
            </a:extLst>
          </p:cNvPr>
          <p:cNvSpPr/>
          <p:nvPr/>
        </p:nvSpPr>
        <p:spPr>
          <a:xfrm>
            <a:off x="1427420" y="3315877"/>
            <a:ext cx="6232597" cy="1718034"/>
          </a:xfrm>
          <a:prstGeom prst="roundRect">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300"/>
              </a:spcAft>
            </a:pPr>
            <a:r>
              <a:rPr lang="en-US" sz="3100" dirty="0">
                <a:solidFill>
                  <a:srgbClr val="FFFF99"/>
                </a:solidFill>
              </a:rPr>
              <a:t>U.S. is known around the world for religious freedom.</a:t>
            </a:r>
          </a:p>
          <a:p>
            <a:pPr algn="ctr">
              <a:spcAft>
                <a:spcPts val="300"/>
              </a:spcAft>
            </a:pPr>
            <a:r>
              <a:rPr lang="en-US" sz="3100" dirty="0">
                <a:solidFill>
                  <a:srgbClr val="FFFF99"/>
                </a:solidFill>
              </a:rPr>
              <a:t>Could it happen here? </a:t>
            </a:r>
          </a:p>
        </p:txBody>
      </p:sp>
      <p:sp>
        <p:nvSpPr>
          <p:cNvPr id="5" name="Rectangle 4">
            <a:extLst>
              <a:ext uri="{FF2B5EF4-FFF2-40B4-BE49-F238E27FC236}">
                <a16:creationId xmlns:a16="http://schemas.microsoft.com/office/drawing/2014/main" id="{2E1CE2FA-8EDE-81B3-4518-340CDFD58510}"/>
              </a:ext>
            </a:extLst>
          </p:cNvPr>
          <p:cNvSpPr/>
          <p:nvPr/>
        </p:nvSpPr>
        <p:spPr>
          <a:xfrm>
            <a:off x="3921546" y="2439186"/>
            <a:ext cx="4572000" cy="38432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C000"/>
                </a:solidFill>
              </a:rPr>
              <a:t>I believe in Jesus Christ</a:t>
            </a:r>
          </a:p>
        </p:txBody>
      </p:sp>
    </p:spTree>
    <p:extLst>
      <p:ext uri="{BB962C8B-B14F-4D97-AF65-F5344CB8AC3E}">
        <p14:creationId xmlns:p14="http://schemas.microsoft.com/office/powerpoint/2010/main" val="220277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28919" y="193674"/>
            <a:ext cx="8229600" cy="1025526"/>
          </a:xfrm>
        </p:spPr>
        <p:txBody>
          <a:bodyPr/>
          <a:lstStyle/>
          <a:p>
            <a:r>
              <a:rPr lang="en-US" sz="2800" dirty="0">
                <a:solidFill>
                  <a:srgbClr val="FFFF99"/>
                </a:solidFill>
              </a:rPr>
              <a:t>4. </a:t>
            </a:r>
            <a:r>
              <a:rPr lang="en-US" sz="3400" dirty="0">
                <a:solidFill>
                  <a:srgbClr val="CCFFFF"/>
                </a:solidFill>
              </a:rPr>
              <a:t>If we give the ultimate sacrifice,</a:t>
            </a:r>
            <a:br>
              <a:rPr lang="en-US" sz="3400" dirty="0">
                <a:solidFill>
                  <a:srgbClr val="CCFFFF"/>
                </a:solidFill>
              </a:rPr>
            </a:br>
            <a:r>
              <a:rPr lang="en-US" sz="3400" dirty="0">
                <a:solidFill>
                  <a:srgbClr val="CCFFFF"/>
                </a:solidFill>
              </a:rPr>
              <a:t>it is not meritorious</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28919" y="1451728"/>
            <a:ext cx="8229600" cy="4875180"/>
          </a:xfrm>
        </p:spPr>
        <p:txBody>
          <a:bodyPr/>
          <a:lstStyle/>
          <a:p>
            <a:pPr>
              <a:spcAft>
                <a:spcPts val="600"/>
              </a:spcAft>
              <a:buFont typeface="Wingdings" panose="05000000000000000000" pitchFamily="2" charset="2"/>
              <a:buChar char="§"/>
            </a:pPr>
            <a:r>
              <a:rPr lang="en-US" sz="2900" dirty="0">
                <a:solidFill>
                  <a:schemeClr val="bg1"/>
                </a:solidFill>
              </a:rPr>
              <a:t>1 Jn.3:16, </a:t>
            </a:r>
            <a:r>
              <a:rPr lang="en-US" sz="2900" dirty="0">
                <a:solidFill>
                  <a:srgbClr val="FFFFCC"/>
                </a:solidFill>
              </a:rPr>
              <a:t>By this we know love, because He laid down His life for us. And we also ought to lay down our lives for the brethren </a:t>
            </a:r>
          </a:p>
          <a:p>
            <a:pPr marL="0" indent="0">
              <a:spcAft>
                <a:spcPts val="600"/>
              </a:spcAft>
              <a:buNone/>
            </a:pPr>
            <a:endParaRPr lang="en-US" sz="2900" dirty="0">
              <a:solidFill>
                <a:schemeClr val="bg1"/>
              </a:solidFill>
            </a:endParaRPr>
          </a:p>
          <a:p>
            <a:pPr marL="457200" lvl="1" indent="0">
              <a:spcAft>
                <a:spcPts val="600"/>
              </a:spcAft>
              <a:buNone/>
            </a:pPr>
            <a:endParaRPr lang="en-US" sz="3100" dirty="0">
              <a:solidFill>
                <a:schemeClr val="bg1"/>
              </a:solidFill>
            </a:endParaRPr>
          </a:p>
        </p:txBody>
      </p:sp>
    </p:spTree>
    <p:extLst>
      <p:ext uri="{BB962C8B-B14F-4D97-AF65-F5344CB8AC3E}">
        <p14:creationId xmlns:p14="http://schemas.microsoft.com/office/powerpoint/2010/main" val="222740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28919" y="193674"/>
            <a:ext cx="8229600" cy="1025526"/>
          </a:xfrm>
        </p:spPr>
        <p:txBody>
          <a:bodyPr/>
          <a:lstStyle/>
          <a:p>
            <a:r>
              <a:rPr lang="en-US" sz="2800" dirty="0">
                <a:solidFill>
                  <a:srgbClr val="FFFF99"/>
                </a:solidFill>
              </a:rPr>
              <a:t>5. </a:t>
            </a:r>
            <a:r>
              <a:rPr lang="en-US" sz="3400" dirty="0">
                <a:solidFill>
                  <a:srgbClr val="CCFFFF"/>
                </a:solidFill>
              </a:rPr>
              <a:t>A martyr’s spirit puts the mind</a:t>
            </a:r>
            <a:br>
              <a:rPr lang="en-US" sz="3400" dirty="0">
                <a:solidFill>
                  <a:srgbClr val="CCFFFF"/>
                </a:solidFill>
              </a:rPr>
            </a:br>
            <a:r>
              <a:rPr lang="en-US" sz="3400" dirty="0">
                <a:solidFill>
                  <a:srgbClr val="CCFFFF"/>
                </a:solidFill>
              </a:rPr>
              <a:t>in a spiritual perspective</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28919" y="1348675"/>
            <a:ext cx="8229600" cy="5100784"/>
          </a:xfrm>
        </p:spPr>
        <p:txBody>
          <a:bodyPr/>
          <a:lstStyle/>
          <a:p>
            <a:pPr>
              <a:spcAft>
                <a:spcPts val="600"/>
              </a:spcAft>
              <a:buFont typeface="Wingdings" panose="05000000000000000000" pitchFamily="2" charset="2"/>
              <a:buChar char="§"/>
            </a:pPr>
            <a:r>
              <a:rPr lang="en-US" sz="2900" dirty="0">
                <a:solidFill>
                  <a:schemeClr val="bg1"/>
                </a:solidFill>
              </a:rPr>
              <a:t>2 Tim.4:6-8</a:t>
            </a:r>
          </a:p>
          <a:p>
            <a:pPr>
              <a:spcAft>
                <a:spcPts val="600"/>
              </a:spcAft>
              <a:buFont typeface="Wingdings" panose="05000000000000000000" pitchFamily="2" charset="2"/>
              <a:buChar char="§"/>
            </a:pPr>
            <a:r>
              <a:rPr lang="en-US" sz="2900" dirty="0">
                <a:solidFill>
                  <a:schemeClr val="bg1"/>
                </a:solidFill>
              </a:rPr>
              <a:t>Deathbed concentrates the mind on important things</a:t>
            </a:r>
          </a:p>
          <a:p>
            <a:pPr marL="457200" lvl="1" indent="0">
              <a:spcAft>
                <a:spcPts val="600"/>
              </a:spcAft>
              <a:buNone/>
            </a:pPr>
            <a:endParaRPr lang="en-US" sz="3100" dirty="0">
              <a:solidFill>
                <a:schemeClr val="bg1"/>
              </a:solidFill>
            </a:endParaRPr>
          </a:p>
        </p:txBody>
      </p:sp>
    </p:spTree>
    <p:extLst>
      <p:ext uri="{BB962C8B-B14F-4D97-AF65-F5344CB8AC3E}">
        <p14:creationId xmlns:p14="http://schemas.microsoft.com/office/powerpoint/2010/main" val="358654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28919" y="193674"/>
            <a:ext cx="8229600" cy="1965064"/>
          </a:xfrm>
        </p:spPr>
        <p:txBody>
          <a:bodyPr/>
          <a:lstStyle/>
          <a:p>
            <a:pPr algn="l"/>
            <a:r>
              <a:rPr lang="en-US" sz="2800" dirty="0">
                <a:solidFill>
                  <a:srgbClr val="FFFF99"/>
                </a:solidFill>
              </a:rPr>
              <a:t>6. </a:t>
            </a:r>
            <a:r>
              <a:rPr lang="en-US" sz="3300" dirty="0">
                <a:solidFill>
                  <a:srgbClr val="CCFFFF"/>
                </a:solidFill>
              </a:rPr>
              <a:t>Even if we are not called on to die, we still sacrifice our lives by obeying the gospel  </a:t>
            </a:r>
            <a:r>
              <a:rPr lang="en-US" sz="3000" dirty="0">
                <a:solidFill>
                  <a:schemeClr val="bg1"/>
                </a:solidFill>
              </a:rPr>
              <a:t>(present tense)</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28919" y="2224725"/>
            <a:ext cx="8229600" cy="3883843"/>
          </a:xfrm>
        </p:spPr>
        <p:txBody>
          <a:bodyPr/>
          <a:lstStyle/>
          <a:p>
            <a:pPr>
              <a:spcAft>
                <a:spcPts val="600"/>
              </a:spcAft>
              <a:buFont typeface="Wingdings" panose="05000000000000000000" pitchFamily="2" charset="2"/>
              <a:buChar char="§"/>
            </a:pPr>
            <a:r>
              <a:rPr lang="en-US" sz="2900" dirty="0">
                <a:solidFill>
                  <a:schemeClr val="bg1"/>
                </a:solidFill>
              </a:rPr>
              <a:t>Family life</a:t>
            </a:r>
          </a:p>
          <a:p>
            <a:pPr marL="457200" lvl="1" indent="0">
              <a:spcAft>
                <a:spcPts val="600"/>
              </a:spcAft>
              <a:buNone/>
            </a:pPr>
            <a:endParaRPr lang="en-US" sz="3100" dirty="0">
              <a:solidFill>
                <a:schemeClr val="bg1"/>
              </a:solidFill>
            </a:endParaRPr>
          </a:p>
        </p:txBody>
      </p:sp>
    </p:spTree>
    <p:extLst>
      <p:ext uri="{BB962C8B-B14F-4D97-AF65-F5344CB8AC3E}">
        <p14:creationId xmlns:p14="http://schemas.microsoft.com/office/powerpoint/2010/main" val="3100073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28919" y="395927"/>
            <a:ext cx="8229600" cy="5712642"/>
          </a:xfrm>
        </p:spPr>
        <p:txBody>
          <a:bodyPr/>
          <a:lstStyle/>
          <a:p>
            <a:pPr>
              <a:spcAft>
                <a:spcPts val="600"/>
              </a:spcAft>
              <a:buFont typeface="Wingdings" panose="05000000000000000000" pitchFamily="2" charset="2"/>
              <a:buChar char="§"/>
            </a:pPr>
            <a:r>
              <a:rPr lang="en-US" sz="2900" dirty="0">
                <a:solidFill>
                  <a:schemeClr val="bg1"/>
                </a:solidFill>
              </a:rPr>
              <a:t>AD 260-303, churches experienced a period of peace and prosperity   </a:t>
            </a:r>
          </a:p>
          <a:p>
            <a:pPr>
              <a:spcAft>
                <a:spcPts val="600"/>
              </a:spcAft>
              <a:buFont typeface="Wingdings" panose="05000000000000000000" pitchFamily="2" charset="2"/>
              <a:buChar char="§"/>
            </a:pPr>
            <a:r>
              <a:rPr lang="en-US" sz="2900" dirty="0">
                <a:solidFill>
                  <a:srgbClr val="CCFFCC"/>
                </a:solidFill>
              </a:rPr>
              <a:t>Built large, splendid houses of worship in chief cities, and provided collections of sacred books and vessels of gold and silver for Lord’s Supper</a:t>
            </a:r>
          </a:p>
          <a:p>
            <a:pPr>
              <a:spcAft>
                <a:spcPts val="600"/>
              </a:spcAft>
              <a:buFont typeface="Wingdings" panose="05000000000000000000" pitchFamily="2" charset="2"/>
              <a:buChar char="§"/>
            </a:pPr>
            <a:r>
              <a:rPr lang="en-US" sz="2900" dirty="0">
                <a:solidFill>
                  <a:srgbClr val="FFFFCC"/>
                </a:solidFill>
              </a:rPr>
              <a:t>But in the same proportion discipline relaxed, quarrels, intrigues, and factions increased, and worldliness poured in like a flood </a:t>
            </a:r>
            <a:r>
              <a:rPr lang="en-US" sz="2900" dirty="0">
                <a:solidFill>
                  <a:schemeClr val="bg1"/>
                </a:solidFill>
              </a:rPr>
              <a:t> </a:t>
            </a:r>
            <a:r>
              <a:rPr lang="en-US" sz="1800" dirty="0">
                <a:solidFill>
                  <a:schemeClr val="bg1"/>
                </a:solidFill>
                <a:latin typeface="Times New Roman" panose="02020603050405020304" pitchFamily="18" charset="0"/>
                <a:cs typeface="Times New Roman" panose="02020603050405020304" pitchFamily="18" charset="0"/>
              </a:rPr>
              <a:t>(Sch.II,63)</a:t>
            </a:r>
          </a:p>
          <a:p>
            <a:pPr marL="0" indent="0">
              <a:spcAft>
                <a:spcPts val="600"/>
              </a:spcAft>
              <a:buNone/>
            </a:pPr>
            <a:endParaRPr lang="en-US" sz="3100" dirty="0">
              <a:solidFill>
                <a:schemeClr val="bg1"/>
              </a:solidFill>
            </a:endParaRPr>
          </a:p>
        </p:txBody>
      </p:sp>
    </p:spTree>
    <p:extLst>
      <p:ext uri="{BB962C8B-B14F-4D97-AF65-F5344CB8AC3E}">
        <p14:creationId xmlns:p14="http://schemas.microsoft.com/office/powerpoint/2010/main" val="223624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063842" y="763569"/>
            <a:ext cx="6957059" cy="1559351"/>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chemeClr val="bg1"/>
                </a:solidFill>
                <a:latin typeface="Verdana" panose="020B0604030504040204" pitchFamily="34" charset="0"/>
                <a:ea typeface="Verdana" panose="020B0604030504040204" pitchFamily="34" charset="0"/>
              </a:rPr>
              <a:t>I. </a:t>
            </a:r>
            <a:r>
              <a:rPr lang="en-US" sz="3600" dirty="0">
                <a:solidFill>
                  <a:srgbClr val="FFFFCC"/>
                </a:solidFill>
              </a:rPr>
              <a:t>Definition: Martyr</a:t>
            </a:r>
          </a:p>
        </p:txBody>
      </p:sp>
    </p:spTree>
    <p:extLst>
      <p:ext uri="{BB962C8B-B14F-4D97-AF65-F5344CB8AC3E}">
        <p14:creationId xmlns:p14="http://schemas.microsoft.com/office/powerpoint/2010/main" val="225994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28919" y="193674"/>
            <a:ext cx="8229600" cy="1025526"/>
          </a:xfrm>
        </p:spPr>
        <p:txBody>
          <a:bodyPr/>
          <a:lstStyle/>
          <a:p>
            <a:r>
              <a:rPr lang="en-US" sz="3400" dirty="0">
                <a:solidFill>
                  <a:srgbClr val="FFFF99"/>
                </a:solidFill>
              </a:rPr>
              <a:t>Martyr = witness</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28919" y="1226124"/>
            <a:ext cx="8229600" cy="5100784"/>
          </a:xfrm>
        </p:spPr>
        <p:txBody>
          <a:bodyPr/>
          <a:lstStyle/>
          <a:p>
            <a:pPr>
              <a:spcAft>
                <a:spcPts val="600"/>
              </a:spcAft>
              <a:buFont typeface="Wingdings" panose="05000000000000000000" pitchFamily="2" charset="2"/>
              <a:buChar char="§"/>
            </a:pPr>
            <a:r>
              <a:rPr lang="en-US" dirty="0">
                <a:solidFill>
                  <a:srgbClr val="CCFFFF"/>
                </a:solidFill>
              </a:rPr>
              <a:t>Because early Christians frequently died for their faith, </a:t>
            </a:r>
            <a:r>
              <a:rPr lang="en-US" i="1" dirty="0">
                <a:solidFill>
                  <a:srgbClr val="CCFFFF"/>
                </a:solidFill>
              </a:rPr>
              <a:t>martyr </a:t>
            </a:r>
            <a:r>
              <a:rPr lang="en-US" dirty="0">
                <a:solidFill>
                  <a:srgbClr val="CCFFFF"/>
                </a:solidFill>
              </a:rPr>
              <a:t>came to mean “one who witnesses at cost of life” </a:t>
            </a:r>
            <a:r>
              <a:rPr lang="en-US" sz="2000" dirty="0">
                <a:solidFill>
                  <a:schemeClr val="bg1"/>
                </a:solidFill>
              </a:rPr>
              <a:t>– BDAG</a:t>
            </a:r>
            <a:endParaRPr lang="en-US" dirty="0">
              <a:solidFill>
                <a:schemeClr val="bg1"/>
              </a:solidFill>
            </a:endParaRPr>
          </a:p>
          <a:p>
            <a:pPr marL="457200" lvl="1" indent="0">
              <a:spcAft>
                <a:spcPts val="600"/>
              </a:spcAft>
              <a:buNone/>
            </a:pPr>
            <a:endParaRPr lang="en-US" sz="3100" dirty="0">
              <a:solidFill>
                <a:schemeClr val="bg1"/>
              </a:solidFill>
            </a:endParaRPr>
          </a:p>
        </p:txBody>
      </p:sp>
    </p:spTree>
    <p:extLst>
      <p:ext uri="{BB962C8B-B14F-4D97-AF65-F5344CB8AC3E}">
        <p14:creationId xmlns:p14="http://schemas.microsoft.com/office/powerpoint/2010/main" val="196990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28919" y="174820"/>
            <a:ext cx="8229600" cy="852701"/>
          </a:xfrm>
        </p:spPr>
        <p:txBody>
          <a:bodyPr/>
          <a:lstStyle/>
          <a:p>
            <a:r>
              <a:rPr lang="en-US" sz="3400" dirty="0">
                <a:solidFill>
                  <a:srgbClr val="FFFF99"/>
                </a:solidFill>
              </a:rPr>
              <a:t>Martyr is used of . . . </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28919" y="933254"/>
            <a:ext cx="8229600" cy="5393654"/>
          </a:xfrm>
        </p:spPr>
        <p:txBody>
          <a:bodyPr/>
          <a:lstStyle/>
          <a:p>
            <a:pPr marL="395288" indent="-395288">
              <a:spcAft>
                <a:spcPts val="600"/>
              </a:spcAft>
              <a:buNone/>
            </a:pPr>
            <a:r>
              <a:rPr lang="en-US" sz="2400" dirty="0">
                <a:solidFill>
                  <a:schemeClr val="bg1"/>
                </a:solidFill>
              </a:rPr>
              <a:t>1.</a:t>
            </a:r>
            <a:r>
              <a:rPr lang="en-US" dirty="0">
                <a:solidFill>
                  <a:srgbClr val="CCFFFF"/>
                </a:solidFill>
              </a:rPr>
              <a:t> One who testifies in legal matters, witness: </a:t>
            </a:r>
            <a:r>
              <a:rPr lang="en-US" sz="2700" dirty="0">
                <a:solidFill>
                  <a:schemeClr val="bg1"/>
                </a:solidFill>
              </a:rPr>
              <a:t>Ac.6:13ff; 7:58 </a:t>
            </a:r>
            <a:r>
              <a:rPr lang="en-US" sz="2800" dirty="0">
                <a:solidFill>
                  <a:schemeClr val="bg1"/>
                </a:solidFill>
              </a:rPr>
              <a:t>[false witnesses against Stephen]</a:t>
            </a:r>
            <a:endParaRPr lang="en-US" dirty="0">
              <a:solidFill>
                <a:schemeClr val="bg1"/>
              </a:solidFill>
            </a:endParaRPr>
          </a:p>
          <a:p>
            <a:pPr marL="395288" indent="-395288">
              <a:spcAft>
                <a:spcPts val="600"/>
              </a:spcAft>
              <a:buNone/>
            </a:pPr>
            <a:r>
              <a:rPr lang="en-US" sz="2400" dirty="0">
                <a:solidFill>
                  <a:schemeClr val="bg1"/>
                </a:solidFill>
              </a:rPr>
              <a:t>2.</a:t>
            </a:r>
            <a:r>
              <a:rPr lang="en-US" dirty="0">
                <a:solidFill>
                  <a:srgbClr val="CCFFFF"/>
                </a:solidFill>
              </a:rPr>
              <a:t> One who came from heaven testifies about what He saw and heard, </a:t>
            </a:r>
            <a:r>
              <a:rPr lang="en-US" sz="2700" dirty="0">
                <a:solidFill>
                  <a:schemeClr val="bg1"/>
                </a:solidFill>
              </a:rPr>
              <a:t>Jn.3:32</a:t>
            </a:r>
          </a:p>
          <a:p>
            <a:pPr marL="395288" indent="-395288">
              <a:spcAft>
                <a:spcPts val="600"/>
              </a:spcAft>
              <a:buNone/>
            </a:pPr>
            <a:r>
              <a:rPr lang="en-US" sz="2400" dirty="0">
                <a:solidFill>
                  <a:schemeClr val="bg1"/>
                </a:solidFill>
              </a:rPr>
              <a:t>3.</a:t>
            </a:r>
            <a:r>
              <a:rPr lang="en-US" dirty="0">
                <a:solidFill>
                  <a:srgbClr val="CCFFFF"/>
                </a:solidFill>
              </a:rPr>
              <a:t> Christians, </a:t>
            </a:r>
            <a:r>
              <a:rPr lang="en-US" sz="2700" dirty="0">
                <a:solidFill>
                  <a:schemeClr val="bg1"/>
                </a:solidFill>
              </a:rPr>
              <a:t>1 Th.2:10,</a:t>
            </a:r>
            <a:r>
              <a:rPr lang="en-US" sz="2800" dirty="0">
                <a:solidFill>
                  <a:schemeClr val="bg1"/>
                </a:solidFill>
              </a:rPr>
              <a:t> </a:t>
            </a:r>
            <a:r>
              <a:rPr lang="en-US" i="1" dirty="0">
                <a:solidFill>
                  <a:schemeClr val="bg1"/>
                </a:solidFill>
              </a:rPr>
              <a:t>You are witnesses</a:t>
            </a:r>
            <a:r>
              <a:rPr lang="en-US" dirty="0">
                <a:solidFill>
                  <a:schemeClr val="bg1"/>
                </a:solidFill>
              </a:rPr>
              <a:t>. </a:t>
            </a:r>
            <a:r>
              <a:rPr lang="en-US" sz="2700" dirty="0">
                <a:solidFill>
                  <a:schemeClr val="bg1"/>
                </a:solidFill>
              </a:rPr>
              <a:t>Hb.12:1,</a:t>
            </a:r>
            <a:r>
              <a:rPr lang="en-US" sz="2700" dirty="0">
                <a:solidFill>
                  <a:srgbClr val="CCFFFF"/>
                </a:solidFill>
              </a:rPr>
              <a:t> </a:t>
            </a:r>
            <a:r>
              <a:rPr lang="en-US" i="1" dirty="0">
                <a:solidFill>
                  <a:schemeClr val="bg1"/>
                </a:solidFill>
              </a:rPr>
              <a:t>great cloud of witnesses.</a:t>
            </a:r>
          </a:p>
          <a:p>
            <a:pPr marL="395288" indent="-395288">
              <a:spcAft>
                <a:spcPts val="600"/>
              </a:spcAft>
              <a:buNone/>
            </a:pPr>
            <a:r>
              <a:rPr lang="en-US" sz="2400" dirty="0">
                <a:solidFill>
                  <a:schemeClr val="bg1"/>
                </a:solidFill>
              </a:rPr>
              <a:t>4.</a:t>
            </a:r>
            <a:r>
              <a:rPr lang="en-US" dirty="0">
                <a:solidFill>
                  <a:srgbClr val="CCFFFF"/>
                </a:solidFill>
              </a:rPr>
              <a:t> One who witnesses at cost of his life,   </a:t>
            </a:r>
            <a:r>
              <a:rPr lang="en-US" sz="2700" dirty="0">
                <a:solidFill>
                  <a:schemeClr val="bg1"/>
                </a:solidFill>
              </a:rPr>
              <a:t>Ac.22:20</a:t>
            </a:r>
          </a:p>
          <a:p>
            <a:pPr marL="395288" indent="-395288" algn="ctr">
              <a:spcAft>
                <a:spcPts val="600"/>
              </a:spcAft>
              <a:buNone/>
            </a:pPr>
            <a:r>
              <a:rPr lang="en-US" sz="3100" dirty="0">
                <a:solidFill>
                  <a:schemeClr val="bg1"/>
                </a:solidFill>
              </a:rPr>
              <a:t>Accidental death – not a martyr</a:t>
            </a:r>
          </a:p>
          <a:p>
            <a:pPr marL="457200" lvl="1" indent="0">
              <a:spcAft>
                <a:spcPts val="600"/>
              </a:spcAft>
              <a:buNone/>
            </a:pPr>
            <a:endParaRPr lang="en-US" sz="3100" dirty="0">
              <a:solidFill>
                <a:schemeClr val="bg1"/>
              </a:solidFill>
            </a:endParaRPr>
          </a:p>
        </p:txBody>
      </p:sp>
    </p:spTree>
    <p:extLst>
      <p:ext uri="{BB962C8B-B14F-4D97-AF65-F5344CB8AC3E}">
        <p14:creationId xmlns:p14="http://schemas.microsoft.com/office/powerpoint/2010/main" val="974881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2166489" y="763569"/>
            <a:ext cx="4751765" cy="480769"/>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rPr>
              <a:t>Definition:  Martyr</a:t>
            </a:r>
          </a:p>
        </p:txBody>
      </p:sp>
      <p:sp>
        <p:nvSpPr>
          <p:cNvPr id="2" name="Rectangle: Rounded Corners 1">
            <a:extLst>
              <a:ext uri="{FF2B5EF4-FFF2-40B4-BE49-F238E27FC236}">
                <a16:creationId xmlns:a16="http://schemas.microsoft.com/office/drawing/2014/main" id="{7F630C03-4E48-D3A5-F8C6-96C36A0A6751}"/>
              </a:ext>
            </a:extLst>
          </p:cNvPr>
          <p:cNvSpPr/>
          <p:nvPr/>
        </p:nvSpPr>
        <p:spPr>
          <a:xfrm>
            <a:off x="1055983" y="1387311"/>
            <a:ext cx="6957059" cy="1559351"/>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chemeClr val="bg1"/>
                </a:solidFill>
                <a:latin typeface="Verdana" panose="020B0604030504040204" pitchFamily="34" charset="0"/>
                <a:ea typeface="Verdana" panose="020B0604030504040204" pitchFamily="34" charset="0"/>
              </a:rPr>
              <a:t>II. </a:t>
            </a:r>
            <a:r>
              <a:rPr lang="en-US" sz="3600" dirty="0">
                <a:solidFill>
                  <a:srgbClr val="FFFFCC"/>
                </a:solidFill>
              </a:rPr>
              <a:t>Good Martyrs</a:t>
            </a:r>
          </a:p>
        </p:txBody>
      </p:sp>
    </p:spTree>
    <p:extLst>
      <p:ext uri="{BB962C8B-B14F-4D97-AF65-F5344CB8AC3E}">
        <p14:creationId xmlns:p14="http://schemas.microsoft.com/office/powerpoint/2010/main" val="507842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28919" y="292231"/>
            <a:ext cx="8229600" cy="6034677"/>
          </a:xfrm>
        </p:spPr>
        <p:txBody>
          <a:bodyPr/>
          <a:lstStyle/>
          <a:p>
            <a:pPr>
              <a:spcAft>
                <a:spcPts val="600"/>
              </a:spcAft>
              <a:buFont typeface="Wingdings" panose="05000000000000000000" pitchFamily="2" charset="2"/>
              <a:buChar char="§"/>
            </a:pPr>
            <a:r>
              <a:rPr lang="en-US" sz="3100" dirty="0">
                <a:solidFill>
                  <a:srgbClr val="CCFFFF"/>
                </a:solidFill>
              </a:rPr>
              <a:t>Prophets / saints of OT.   </a:t>
            </a:r>
            <a:r>
              <a:rPr lang="en-US" sz="3000" dirty="0">
                <a:solidFill>
                  <a:schemeClr val="bg1"/>
                </a:solidFill>
              </a:rPr>
              <a:t>1 K.18:4</a:t>
            </a:r>
          </a:p>
          <a:p>
            <a:pPr>
              <a:spcAft>
                <a:spcPts val="600"/>
              </a:spcAft>
              <a:buFont typeface="Wingdings" panose="05000000000000000000" pitchFamily="2" charset="2"/>
              <a:buChar char="§"/>
            </a:pPr>
            <a:r>
              <a:rPr lang="en-US" sz="3100" dirty="0">
                <a:solidFill>
                  <a:srgbClr val="CCFFFF"/>
                </a:solidFill>
              </a:rPr>
              <a:t>John, </a:t>
            </a:r>
            <a:r>
              <a:rPr lang="en-US" sz="3000" dirty="0">
                <a:solidFill>
                  <a:schemeClr val="bg1"/>
                </a:solidFill>
              </a:rPr>
              <a:t>Mk.6:27</a:t>
            </a:r>
          </a:p>
          <a:p>
            <a:pPr>
              <a:spcAft>
                <a:spcPts val="600"/>
              </a:spcAft>
              <a:buFont typeface="Wingdings" panose="05000000000000000000" pitchFamily="2" charset="2"/>
              <a:buChar char="§"/>
            </a:pPr>
            <a:r>
              <a:rPr lang="en-US" sz="3100" dirty="0">
                <a:solidFill>
                  <a:srgbClr val="CCFFFF"/>
                </a:solidFill>
              </a:rPr>
              <a:t>Apostles / prophets,</a:t>
            </a:r>
            <a:r>
              <a:rPr lang="en-US" sz="3100" dirty="0">
                <a:solidFill>
                  <a:schemeClr val="bg1"/>
                </a:solidFill>
              </a:rPr>
              <a:t> </a:t>
            </a:r>
            <a:r>
              <a:rPr lang="en-US" sz="3000" dirty="0">
                <a:solidFill>
                  <a:schemeClr val="bg1"/>
                </a:solidFill>
              </a:rPr>
              <a:t>Lk.11:49-50</a:t>
            </a:r>
          </a:p>
          <a:p>
            <a:pPr lvl="1">
              <a:spcAft>
                <a:spcPts val="600"/>
              </a:spcAft>
              <a:buFont typeface="Wingdings" panose="05000000000000000000" pitchFamily="2" charset="2"/>
              <a:buChar char="§"/>
            </a:pPr>
            <a:r>
              <a:rPr lang="en-US" sz="3100" dirty="0">
                <a:solidFill>
                  <a:srgbClr val="FFFFCC"/>
                </a:solidFill>
              </a:rPr>
              <a:t>Peter,</a:t>
            </a:r>
            <a:r>
              <a:rPr lang="en-US" sz="3100" dirty="0">
                <a:solidFill>
                  <a:schemeClr val="bg1"/>
                </a:solidFill>
              </a:rPr>
              <a:t> </a:t>
            </a:r>
            <a:r>
              <a:rPr lang="en-US" sz="3000" dirty="0">
                <a:solidFill>
                  <a:schemeClr val="bg1"/>
                </a:solidFill>
              </a:rPr>
              <a:t>Jn.21:18-19.  (Mk.14).  2 Pt.1:12-15</a:t>
            </a:r>
          </a:p>
          <a:p>
            <a:pPr lvl="1">
              <a:spcAft>
                <a:spcPts val="600"/>
              </a:spcAft>
              <a:buFont typeface="Wingdings" panose="05000000000000000000" pitchFamily="2" charset="2"/>
              <a:buChar char="§"/>
            </a:pPr>
            <a:r>
              <a:rPr lang="en-US" sz="3100" dirty="0">
                <a:solidFill>
                  <a:srgbClr val="FFFFCC"/>
                </a:solidFill>
              </a:rPr>
              <a:t>James,</a:t>
            </a:r>
            <a:r>
              <a:rPr lang="en-US" sz="3100" dirty="0">
                <a:solidFill>
                  <a:schemeClr val="bg1"/>
                </a:solidFill>
              </a:rPr>
              <a:t> </a:t>
            </a:r>
            <a:r>
              <a:rPr lang="en-US" sz="3000" dirty="0">
                <a:solidFill>
                  <a:schemeClr val="bg1"/>
                </a:solidFill>
              </a:rPr>
              <a:t>Ac.12:1-3</a:t>
            </a:r>
          </a:p>
          <a:p>
            <a:pPr lvl="1">
              <a:spcAft>
                <a:spcPts val="600"/>
              </a:spcAft>
              <a:buFont typeface="Wingdings" panose="05000000000000000000" pitchFamily="2" charset="2"/>
              <a:buChar char="§"/>
            </a:pPr>
            <a:r>
              <a:rPr lang="en-US" sz="3100" dirty="0">
                <a:solidFill>
                  <a:srgbClr val="FFFFCC"/>
                </a:solidFill>
              </a:rPr>
              <a:t>Paul,</a:t>
            </a:r>
            <a:r>
              <a:rPr lang="en-US" sz="3100" dirty="0">
                <a:solidFill>
                  <a:schemeClr val="bg1"/>
                </a:solidFill>
              </a:rPr>
              <a:t> </a:t>
            </a:r>
            <a:r>
              <a:rPr lang="en-US" sz="3000" dirty="0">
                <a:solidFill>
                  <a:schemeClr val="bg1"/>
                </a:solidFill>
              </a:rPr>
              <a:t>Ac.21:13.   Ph.1:20; 2:17-18</a:t>
            </a:r>
          </a:p>
          <a:p>
            <a:pPr>
              <a:spcAft>
                <a:spcPts val="600"/>
              </a:spcAft>
              <a:buFont typeface="Wingdings" panose="05000000000000000000" pitchFamily="2" charset="2"/>
              <a:buChar char="§"/>
            </a:pPr>
            <a:r>
              <a:rPr lang="en-US" sz="3100" dirty="0">
                <a:solidFill>
                  <a:srgbClr val="FFFFCC"/>
                </a:solidFill>
              </a:rPr>
              <a:t>Christians</a:t>
            </a:r>
            <a:r>
              <a:rPr lang="en-US" sz="3100" dirty="0">
                <a:solidFill>
                  <a:schemeClr val="bg1"/>
                </a:solidFill>
              </a:rPr>
              <a:t> suffered under Saul, </a:t>
            </a:r>
            <a:r>
              <a:rPr lang="en-US" sz="3000" dirty="0">
                <a:solidFill>
                  <a:schemeClr val="bg1"/>
                </a:solidFill>
              </a:rPr>
              <a:t>Ac.22:4</a:t>
            </a:r>
          </a:p>
          <a:p>
            <a:pPr marL="0" indent="0">
              <a:spcAft>
                <a:spcPts val="600"/>
              </a:spcAft>
              <a:buNone/>
            </a:pPr>
            <a:endParaRPr lang="en-US" sz="3100" dirty="0">
              <a:solidFill>
                <a:schemeClr val="bg1"/>
              </a:solidFill>
            </a:endParaRPr>
          </a:p>
          <a:p>
            <a:pPr marL="0" indent="0" algn="r">
              <a:spcAft>
                <a:spcPts val="600"/>
              </a:spcAft>
              <a:buNone/>
            </a:pPr>
            <a:endParaRPr lang="en-US" sz="3100" dirty="0">
              <a:solidFill>
                <a:schemeClr val="bg1"/>
              </a:solidFill>
            </a:endParaRPr>
          </a:p>
        </p:txBody>
      </p:sp>
    </p:spTree>
    <p:extLst>
      <p:ext uri="{BB962C8B-B14F-4D97-AF65-F5344CB8AC3E}">
        <p14:creationId xmlns:p14="http://schemas.microsoft.com/office/powerpoint/2010/main" val="413283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28919" y="33415"/>
            <a:ext cx="8229600" cy="588751"/>
          </a:xfrm>
        </p:spPr>
        <p:txBody>
          <a:bodyPr/>
          <a:lstStyle/>
          <a:p>
            <a:r>
              <a:rPr lang="en-US" sz="3400" dirty="0">
                <a:solidFill>
                  <a:srgbClr val="CCFFFF"/>
                </a:solidFill>
              </a:rPr>
              <a:t>Christians paid ultimate price</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8793" y="622166"/>
            <a:ext cx="8375715" cy="5910609"/>
          </a:xfrm>
        </p:spPr>
        <p:txBody>
          <a:bodyPr/>
          <a:lstStyle/>
          <a:p>
            <a:pPr>
              <a:spcAft>
                <a:spcPts val="600"/>
              </a:spcAft>
              <a:buFont typeface="Wingdings" panose="05000000000000000000" pitchFamily="2" charset="2"/>
              <a:buChar char="§"/>
            </a:pPr>
            <a:r>
              <a:rPr lang="en-US" sz="2900" dirty="0">
                <a:solidFill>
                  <a:schemeClr val="bg1"/>
                </a:solidFill>
              </a:rPr>
              <a:t>Rv.2</a:t>
            </a:r>
            <a:r>
              <a:rPr lang="en-US" sz="2900" baseline="30000" dirty="0">
                <a:solidFill>
                  <a:schemeClr val="bg1"/>
                </a:solidFill>
              </a:rPr>
              <a:t>10</a:t>
            </a:r>
            <a:r>
              <a:rPr lang="en-US" sz="2900" dirty="0">
                <a:solidFill>
                  <a:schemeClr val="bg1"/>
                </a:solidFill>
              </a:rPr>
              <a:t> </a:t>
            </a:r>
            <a:r>
              <a:rPr lang="en-US" sz="2900" dirty="0">
                <a:solidFill>
                  <a:srgbClr val="FFFFCC"/>
                </a:solidFill>
              </a:rPr>
              <a:t>Do not fear any of those things which you are about to suffer. Indeed, the devil is about to throw some of you into prison, that you may be tested, and you will have tribulation ten days. Be faithful until death, and I will give you the crown of life</a:t>
            </a:r>
          </a:p>
          <a:p>
            <a:pPr>
              <a:spcAft>
                <a:spcPts val="600"/>
              </a:spcAft>
              <a:buFont typeface="Wingdings" panose="05000000000000000000" pitchFamily="2" charset="2"/>
              <a:buChar char="§"/>
            </a:pPr>
            <a:r>
              <a:rPr lang="en-US" sz="2900" dirty="0">
                <a:solidFill>
                  <a:schemeClr val="bg1"/>
                </a:solidFill>
              </a:rPr>
              <a:t>Rv.2</a:t>
            </a:r>
            <a:r>
              <a:rPr lang="en-US" sz="2900" baseline="30000" dirty="0">
                <a:solidFill>
                  <a:schemeClr val="bg1"/>
                </a:solidFill>
              </a:rPr>
              <a:t>13</a:t>
            </a:r>
            <a:r>
              <a:rPr lang="en-US" sz="2900" dirty="0">
                <a:solidFill>
                  <a:schemeClr val="bg1"/>
                </a:solidFill>
              </a:rPr>
              <a:t> </a:t>
            </a:r>
            <a:r>
              <a:rPr lang="en-US" sz="2900" dirty="0">
                <a:solidFill>
                  <a:srgbClr val="FFFFCC"/>
                </a:solidFill>
              </a:rPr>
              <a:t>…you hold fast to My name, and did not deny My faith even in the days in which Antipas was My faithful martyr, who was killed among you, where Satan dwells</a:t>
            </a:r>
          </a:p>
          <a:p>
            <a:pPr lvl="1">
              <a:spcBef>
                <a:spcPts val="0"/>
              </a:spcBef>
              <a:spcAft>
                <a:spcPts val="600"/>
              </a:spcAft>
              <a:buFont typeface="Wingdings" panose="05000000000000000000" pitchFamily="2" charset="2"/>
              <a:buChar char="§"/>
            </a:pPr>
            <a:r>
              <a:rPr lang="en-US" sz="3000" dirty="0">
                <a:solidFill>
                  <a:srgbClr val="CCFFFF"/>
                </a:solidFill>
              </a:rPr>
              <a:t>Do not fear</a:t>
            </a:r>
          </a:p>
          <a:p>
            <a:pPr lvl="1">
              <a:spcBef>
                <a:spcPts val="600"/>
              </a:spcBef>
              <a:spcAft>
                <a:spcPts val="600"/>
              </a:spcAft>
              <a:buFont typeface="Wingdings" panose="05000000000000000000" pitchFamily="2" charset="2"/>
              <a:buChar char="§"/>
            </a:pPr>
            <a:r>
              <a:rPr lang="en-US" sz="3000" dirty="0">
                <a:solidFill>
                  <a:srgbClr val="CCFFFF"/>
                </a:solidFill>
              </a:rPr>
              <a:t>Be faithful to death   </a:t>
            </a:r>
            <a:endParaRPr lang="en-US" sz="3000" dirty="0">
              <a:solidFill>
                <a:schemeClr val="bg1"/>
              </a:solidFill>
            </a:endParaRPr>
          </a:p>
          <a:p>
            <a:pPr marL="457200" lvl="1" indent="0">
              <a:spcAft>
                <a:spcPts val="600"/>
              </a:spcAft>
              <a:buNone/>
            </a:pPr>
            <a:endParaRPr lang="en-US" sz="3100" dirty="0">
              <a:solidFill>
                <a:schemeClr val="bg1"/>
              </a:solidFill>
            </a:endParaRPr>
          </a:p>
        </p:txBody>
      </p:sp>
    </p:spTree>
    <p:extLst>
      <p:ext uri="{BB962C8B-B14F-4D97-AF65-F5344CB8AC3E}">
        <p14:creationId xmlns:p14="http://schemas.microsoft.com/office/powerpoint/2010/main" val="4116510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28919" y="33415"/>
            <a:ext cx="8229600" cy="588751"/>
          </a:xfrm>
        </p:spPr>
        <p:txBody>
          <a:bodyPr/>
          <a:lstStyle/>
          <a:p>
            <a:r>
              <a:rPr lang="en-US" sz="3400" dirty="0">
                <a:solidFill>
                  <a:srgbClr val="CCFFFF"/>
                </a:solidFill>
              </a:rPr>
              <a:t>Christians paid ultimate price</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8793" y="622166"/>
            <a:ext cx="8375715" cy="5910609"/>
          </a:xfrm>
        </p:spPr>
        <p:txBody>
          <a:bodyPr/>
          <a:lstStyle/>
          <a:p>
            <a:pPr>
              <a:spcAft>
                <a:spcPts val="600"/>
              </a:spcAft>
              <a:buFont typeface="Wingdings" panose="05000000000000000000" pitchFamily="2" charset="2"/>
              <a:buChar char="§"/>
            </a:pPr>
            <a:r>
              <a:rPr lang="en-US" sz="2900" dirty="0">
                <a:solidFill>
                  <a:schemeClr val="bg1"/>
                </a:solidFill>
              </a:rPr>
              <a:t>Rv.12</a:t>
            </a:r>
            <a:r>
              <a:rPr lang="en-US" sz="2900" baseline="30000" dirty="0">
                <a:solidFill>
                  <a:schemeClr val="bg1"/>
                </a:solidFill>
              </a:rPr>
              <a:t>11</a:t>
            </a:r>
            <a:r>
              <a:rPr lang="en-US" sz="2900" dirty="0">
                <a:solidFill>
                  <a:schemeClr val="bg1"/>
                </a:solidFill>
              </a:rPr>
              <a:t> </a:t>
            </a:r>
            <a:r>
              <a:rPr lang="en-US" sz="2900" dirty="0">
                <a:solidFill>
                  <a:srgbClr val="FFFFCC"/>
                </a:solidFill>
                <a:ea typeface="Times New Roman" panose="02020603050405020304" pitchFamily="18" charset="0"/>
              </a:rPr>
              <a:t>loved not their life even to death </a:t>
            </a:r>
            <a:endParaRPr lang="en-US" sz="2900" dirty="0">
              <a:solidFill>
                <a:srgbClr val="FFFFCC"/>
              </a:solidFill>
            </a:endParaRPr>
          </a:p>
          <a:p>
            <a:pPr>
              <a:spcAft>
                <a:spcPts val="600"/>
              </a:spcAft>
              <a:buFont typeface="Wingdings" panose="05000000000000000000" pitchFamily="2" charset="2"/>
              <a:buChar char="§"/>
            </a:pPr>
            <a:r>
              <a:rPr lang="en-US" sz="2900" dirty="0">
                <a:solidFill>
                  <a:schemeClr val="bg1"/>
                </a:solidFill>
              </a:rPr>
              <a:t>Rv.20</a:t>
            </a:r>
            <a:r>
              <a:rPr lang="en-US" sz="2900" baseline="30000" dirty="0">
                <a:solidFill>
                  <a:schemeClr val="bg1"/>
                </a:solidFill>
              </a:rPr>
              <a:t>4</a:t>
            </a:r>
            <a:r>
              <a:rPr lang="en-US" sz="2900" dirty="0">
                <a:solidFill>
                  <a:schemeClr val="bg1"/>
                </a:solidFill>
              </a:rPr>
              <a:t> </a:t>
            </a:r>
            <a:r>
              <a:rPr lang="en-US" sz="2900" dirty="0">
                <a:solidFill>
                  <a:srgbClr val="FFFFCC"/>
                </a:solidFill>
              </a:rPr>
              <a:t>…I saw the souls of those who had been beheaded for their witness to Jesus and for the word of God…</a:t>
            </a:r>
          </a:p>
          <a:p>
            <a:pPr lvl="1">
              <a:spcBef>
                <a:spcPts val="0"/>
              </a:spcBef>
              <a:spcAft>
                <a:spcPts val="600"/>
              </a:spcAft>
              <a:buFont typeface="Wingdings" panose="05000000000000000000" pitchFamily="2" charset="2"/>
              <a:buChar char="§"/>
            </a:pPr>
            <a:r>
              <a:rPr lang="en-US" sz="3000" dirty="0">
                <a:solidFill>
                  <a:srgbClr val="CCFFFF"/>
                </a:solidFill>
              </a:rPr>
              <a:t>Old method of execution </a:t>
            </a:r>
            <a:r>
              <a:rPr lang="en-US" sz="3000" dirty="0">
                <a:solidFill>
                  <a:schemeClr val="bg1"/>
                </a:solidFill>
              </a:rPr>
              <a:t>(Mk.6:27)</a:t>
            </a:r>
          </a:p>
          <a:p>
            <a:pPr lvl="1">
              <a:spcBef>
                <a:spcPts val="600"/>
              </a:spcBef>
              <a:spcAft>
                <a:spcPts val="600"/>
              </a:spcAft>
              <a:buFont typeface="Wingdings" panose="05000000000000000000" pitchFamily="2" charset="2"/>
              <a:buChar char="§"/>
            </a:pPr>
            <a:r>
              <a:rPr lang="en-US" sz="3000" dirty="0">
                <a:solidFill>
                  <a:srgbClr val="CCFFFF"/>
                </a:solidFill>
              </a:rPr>
              <a:t>Now they reign with Christ</a:t>
            </a:r>
            <a:endParaRPr lang="en-US" sz="3000" dirty="0">
              <a:solidFill>
                <a:schemeClr val="bg1"/>
              </a:solidFill>
            </a:endParaRPr>
          </a:p>
          <a:p>
            <a:pPr marL="457200" lvl="1" indent="0">
              <a:spcAft>
                <a:spcPts val="600"/>
              </a:spcAft>
              <a:buNone/>
            </a:pPr>
            <a:endParaRPr lang="en-US" sz="3100" dirty="0">
              <a:solidFill>
                <a:schemeClr val="bg1"/>
              </a:solidFill>
            </a:endParaRPr>
          </a:p>
        </p:txBody>
      </p:sp>
    </p:spTree>
    <p:extLst>
      <p:ext uri="{BB962C8B-B14F-4D97-AF65-F5344CB8AC3E}">
        <p14:creationId xmlns:p14="http://schemas.microsoft.com/office/powerpoint/2010/main" val="150199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1812</TotalTime>
  <Words>1108</Words>
  <Application>Microsoft Office PowerPoint</Application>
  <PresentationFormat>On-screen Show (4:3)</PresentationFormat>
  <Paragraphs>87</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Times New Roman</vt:lpstr>
      <vt:lpstr>Verdana</vt:lpstr>
      <vt:lpstr>Wingdings</vt:lpstr>
      <vt:lpstr>1_Default Design</vt:lpstr>
      <vt:lpstr>PowerPoint Presentation</vt:lpstr>
      <vt:lpstr>Persecution rages</vt:lpstr>
      <vt:lpstr>PowerPoint Presentation</vt:lpstr>
      <vt:lpstr>Martyr = witness</vt:lpstr>
      <vt:lpstr>Martyr is used of . . . </vt:lpstr>
      <vt:lpstr>PowerPoint Presentation</vt:lpstr>
      <vt:lpstr>PowerPoint Presentation</vt:lpstr>
      <vt:lpstr>Christians paid ultimate price</vt:lpstr>
      <vt:lpstr>Christians paid ultimate price</vt:lpstr>
      <vt:lpstr>PowerPoint Presentation</vt:lpstr>
      <vt:lpstr>Fearful</vt:lpstr>
      <vt:lpstr>Worldly</vt:lpstr>
      <vt:lpstr>Worldly</vt:lpstr>
      <vt:lpstr>Liars</vt:lpstr>
      <vt:lpstr>Proud</vt:lpstr>
      <vt:lpstr>PowerPoint Presentation</vt:lpstr>
      <vt:lpstr>1. Others have died for Christ.  Will we?</vt:lpstr>
      <vt:lpstr>2. Lord set ultimate example</vt:lpstr>
      <vt:lpstr>3. Some Hebrews are losing the battle even without martyrdom</vt:lpstr>
      <vt:lpstr>4. If we give the ultimate sacrifice, it is not meritorious</vt:lpstr>
      <vt:lpstr>5. A martyr’s spirit puts the mind in a spiritual perspective</vt:lpstr>
      <vt:lpstr>6. Even if we are not called on to die, we still sacrifice our lives by obeying the gospel  (present tense)</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42</cp:revision>
  <dcterms:created xsi:type="dcterms:W3CDTF">2006-09-18T21:36:30Z</dcterms:created>
  <dcterms:modified xsi:type="dcterms:W3CDTF">2023-07-15T01:41:52Z</dcterms:modified>
</cp:coreProperties>
</file>