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8"/>
  </p:notesMasterIdLst>
  <p:sldIdLst>
    <p:sldId id="305" r:id="rId3"/>
    <p:sldId id="374" r:id="rId4"/>
    <p:sldId id="487" r:id="rId5"/>
    <p:sldId id="496" r:id="rId6"/>
    <p:sldId id="514" r:id="rId7"/>
    <p:sldId id="515" r:id="rId8"/>
    <p:sldId id="516" r:id="rId9"/>
    <p:sldId id="517" r:id="rId10"/>
    <p:sldId id="518" r:id="rId11"/>
    <p:sldId id="533" r:id="rId12"/>
    <p:sldId id="521" r:id="rId13"/>
    <p:sldId id="500" r:id="rId14"/>
    <p:sldId id="522" r:id="rId15"/>
    <p:sldId id="523" r:id="rId16"/>
    <p:sldId id="524" r:id="rId17"/>
    <p:sldId id="470" r:id="rId18"/>
    <p:sldId id="504" r:id="rId19"/>
    <p:sldId id="526" r:id="rId20"/>
    <p:sldId id="527" r:id="rId21"/>
    <p:sldId id="528" r:id="rId22"/>
    <p:sldId id="529" r:id="rId23"/>
    <p:sldId id="530" r:id="rId24"/>
    <p:sldId id="531" r:id="rId25"/>
    <p:sldId id="532" r:id="rId26"/>
    <p:sldId id="525"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FF"/>
    <a:srgbClr val="FFFFCC"/>
    <a:srgbClr val="FFFF99"/>
    <a:srgbClr val="FF0066"/>
    <a:srgbClr val="800000"/>
    <a:srgbClr val="C0C0C0"/>
    <a:srgbClr val="DDDDDD"/>
    <a:srgbClr val="CCE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808F0-EF39-4374-9CFC-7296338D5D45}" v="13" dt="2023-07-16T16:16:01.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6716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62931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8558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30974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24459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0128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0550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8333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096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0360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75909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1690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74627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89804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593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49113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38265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74610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9860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0540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A Voice From the Dead</a:t>
            </a:r>
            <a:endParaRPr kumimoji="0" lang="en-US" sz="3800" b="0" i="0" u="none" strike="noStrike" kern="1200" cap="none" spc="0" normalizeH="0" baseline="0" noProof="0" dirty="0">
              <a:ln>
                <a:noFill/>
              </a:ln>
              <a:solidFill>
                <a:srgbClr val="CC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800" dirty="0">
                <a:solidFill>
                  <a:schemeClr val="bg1"/>
                </a:solidFill>
              </a:rPr>
              <a:t>4. </a:t>
            </a:r>
            <a:r>
              <a:rPr lang="en-US" altLang="en-US" sz="3400" dirty="0">
                <a:solidFill>
                  <a:srgbClr val="FFFF00"/>
                </a:solidFill>
              </a:rPr>
              <a:t>The first faith, </a:t>
            </a:r>
            <a:r>
              <a:rPr lang="en-US" altLang="en-US" sz="2800" dirty="0">
                <a:solidFill>
                  <a:schemeClr val="bg1"/>
                </a:solidFill>
              </a:rPr>
              <a:t>Hb.11:4</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Wingdings" panose="05000000000000000000" pitchFamily="2" charset="2"/>
              <a:buChar char="§"/>
            </a:pPr>
            <a:r>
              <a:rPr lang="en-US" altLang="en-US" sz="3100" dirty="0">
                <a:solidFill>
                  <a:schemeClr val="bg1"/>
                </a:solidFill>
              </a:rPr>
              <a:t>God speaks to us through examples of others – approved and unapproved</a:t>
            </a:r>
          </a:p>
          <a:p>
            <a:pPr>
              <a:spcAft>
                <a:spcPts val="300"/>
              </a:spcAft>
              <a:buFont typeface="Wingdings" panose="05000000000000000000" pitchFamily="2" charset="2"/>
              <a:buChar char="§"/>
            </a:pPr>
            <a:r>
              <a:rPr lang="en-US" altLang="en-US" sz="3100" dirty="0">
                <a:solidFill>
                  <a:schemeClr val="bg1"/>
                </a:solidFill>
              </a:rPr>
              <a:t>God blesses and respects obedience </a:t>
            </a:r>
          </a:p>
          <a:p>
            <a:pPr>
              <a:spcAft>
                <a:spcPts val="300"/>
              </a:spcAft>
              <a:buFont typeface="Wingdings" panose="05000000000000000000" pitchFamily="2" charset="2"/>
              <a:buChar char="§"/>
            </a:pPr>
            <a:r>
              <a:rPr lang="en-US" altLang="en-US" sz="3100" dirty="0">
                <a:solidFill>
                  <a:schemeClr val="bg1"/>
                </a:solidFill>
              </a:rPr>
              <a:t>God rejects and corrects disobedience</a:t>
            </a:r>
          </a:p>
          <a:p>
            <a:pPr>
              <a:spcAft>
                <a:spcPts val="0"/>
              </a:spcAft>
              <a:buFont typeface="Wingdings" panose="05000000000000000000" pitchFamily="2" charset="2"/>
              <a:buChar char="§"/>
            </a:pPr>
            <a:r>
              <a:rPr lang="en-US" altLang="en-US" sz="3100" dirty="0">
                <a:solidFill>
                  <a:schemeClr val="bg1"/>
                </a:solidFill>
              </a:rPr>
              <a:t>Walking by sight, not faith, is serious – </a:t>
            </a:r>
            <a:br>
              <a:rPr lang="en-US" altLang="en-US" sz="3100" dirty="0">
                <a:solidFill>
                  <a:schemeClr val="bg1"/>
                </a:solidFill>
              </a:rPr>
            </a:br>
            <a:r>
              <a:rPr lang="en-US" altLang="en-US" sz="3000" dirty="0">
                <a:solidFill>
                  <a:schemeClr val="bg1"/>
                </a:solidFill>
              </a:rPr>
              <a:t>2 Co.5:7</a:t>
            </a:r>
          </a:p>
          <a:p>
            <a:pPr lvl="1">
              <a:spcAft>
                <a:spcPts val="300"/>
              </a:spcAft>
              <a:buFont typeface="Wingdings" panose="05000000000000000000" pitchFamily="2" charset="2"/>
              <a:buChar char="§"/>
            </a:pPr>
            <a:r>
              <a:rPr lang="en-US" altLang="en-US" sz="3100" dirty="0">
                <a:solidFill>
                  <a:srgbClr val="FFFFCC"/>
                </a:solidFill>
              </a:rPr>
              <a:t>Thought Cain </a:t>
            </a:r>
            <a:r>
              <a:rPr lang="en-US" altLang="en-US" sz="3100" u="sng" dirty="0">
                <a:solidFill>
                  <a:srgbClr val="FFFFCC"/>
                </a:solidFill>
              </a:rPr>
              <a:t>lived</a:t>
            </a:r>
            <a:r>
              <a:rPr lang="en-US" altLang="en-US" sz="3100" dirty="0">
                <a:solidFill>
                  <a:srgbClr val="FFFFCC"/>
                </a:solidFill>
              </a:rPr>
              <a:t> on, he assembled the wrong crowd… </a:t>
            </a:r>
            <a:r>
              <a:rPr lang="en-US" altLang="en-US" sz="3100" dirty="0">
                <a:solidFill>
                  <a:schemeClr val="bg1"/>
                </a:solidFill>
              </a:rPr>
              <a:t>[cursed, Gn.4].   Hb.11:4</a:t>
            </a:r>
          </a:p>
          <a:p>
            <a:pPr lvl="1">
              <a:spcBef>
                <a:spcPts val="600"/>
              </a:spcBef>
              <a:spcAft>
                <a:spcPts val="300"/>
              </a:spcAft>
              <a:buFont typeface="Wingdings" panose="05000000000000000000" pitchFamily="2" charset="2"/>
              <a:buChar char="§"/>
            </a:pPr>
            <a:r>
              <a:rPr lang="en-US" altLang="en-US" sz="3100" dirty="0">
                <a:solidFill>
                  <a:srgbClr val="FFFFCC"/>
                </a:solidFill>
              </a:rPr>
              <a:t>Though Abel </a:t>
            </a:r>
            <a:r>
              <a:rPr lang="en-US" altLang="en-US" sz="3100" u="sng" dirty="0">
                <a:solidFill>
                  <a:srgbClr val="FFFFCC"/>
                </a:solidFill>
              </a:rPr>
              <a:t>died</a:t>
            </a:r>
            <a:r>
              <a:rPr lang="en-US" altLang="en-US" sz="3100" dirty="0">
                <a:solidFill>
                  <a:srgbClr val="FFFFCC"/>
                </a:solidFill>
              </a:rPr>
              <a:t>, he was blessed – the first to ender Paradise</a:t>
            </a:r>
          </a:p>
          <a:p>
            <a:pPr lvl="1">
              <a:spcAft>
                <a:spcPts val="300"/>
              </a:spcAft>
              <a:buFont typeface="Wingdings" panose="05000000000000000000" pitchFamily="2" charset="2"/>
              <a:buChar char="§"/>
            </a:pPr>
            <a:endParaRPr lang="en-US" altLang="en-US" sz="3100" dirty="0">
              <a:solidFill>
                <a:schemeClr val="bg1"/>
              </a:solidFill>
            </a:endParaRPr>
          </a:p>
          <a:p>
            <a:pPr lvl="1">
              <a:spcAft>
                <a:spcPts val="300"/>
              </a:spcAft>
              <a:buFont typeface="Wingdings" panose="05000000000000000000" pitchFamily="2" charset="2"/>
              <a:buChar char="§"/>
            </a:pPr>
            <a:endParaRPr lang="en-US" altLang="en-US" sz="3100" dirty="0">
              <a:solidFill>
                <a:schemeClr val="bg1"/>
              </a:solidFill>
            </a:endParaRP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18836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360884" y="533400"/>
            <a:ext cx="4423878"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The Purpose of Hb.11</a:t>
            </a:r>
          </a:p>
        </p:txBody>
      </p:sp>
      <p:sp>
        <p:nvSpPr>
          <p:cNvPr id="3" name="Rounded Rectangle 3">
            <a:extLst>
              <a:ext uri="{FF2B5EF4-FFF2-40B4-BE49-F238E27FC236}">
                <a16:creationId xmlns:a16="http://schemas.microsoft.com/office/drawing/2014/main" id="{234EEF3E-E36F-7637-6396-3C8A1A1BBD2D}"/>
              </a:ext>
            </a:extLst>
          </p:cNvPr>
          <p:cNvSpPr/>
          <p:nvPr/>
        </p:nvSpPr>
        <p:spPr bwMode="auto">
          <a:xfrm>
            <a:off x="657519" y="11430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3600" i="0" u="none" strike="noStrike" kern="0" cap="none" spc="0" normalizeH="0" baseline="0" noProof="0" dirty="0">
                <a:ln>
                  <a:noFill/>
                </a:ln>
                <a:solidFill>
                  <a:srgbClr val="FFFF00"/>
                </a:solidFill>
                <a:effectLst/>
                <a:uLnTx/>
                <a:uFillTx/>
                <a:latin typeface="+mn-lt"/>
                <a:ea typeface="Verdana" panose="020B0604030504040204" pitchFamily="34" charset="0"/>
                <a:cs typeface="Verdana" panose="020B0604030504040204" pitchFamily="34" charset="0"/>
              </a:rPr>
              <a:t>The Persons of Hb.11:4</a:t>
            </a:r>
          </a:p>
        </p:txBody>
      </p:sp>
    </p:spTree>
    <p:extLst>
      <p:ext uri="{BB962C8B-B14F-4D97-AF65-F5344CB8AC3E}">
        <p14:creationId xmlns:p14="http://schemas.microsoft.com/office/powerpoint/2010/main" val="3611103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533400"/>
          </a:xfrm>
        </p:spPr>
        <p:txBody>
          <a:bodyPr/>
          <a:lstStyle/>
          <a:p>
            <a:r>
              <a:rPr lang="en-US" altLang="en-US" sz="3400" dirty="0">
                <a:solidFill>
                  <a:srgbClr val="CCFFCC"/>
                </a:solidFill>
              </a:rPr>
              <a:t>Abel offered by faith</a:t>
            </a:r>
          </a:p>
        </p:txBody>
      </p:sp>
      <p:sp>
        <p:nvSpPr>
          <p:cNvPr id="3075" name="Rectangle 3"/>
          <p:cNvSpPr>
            <a:spLocks noGrp="1" noChangeArrowheads="1"/>
          </p:cNvSpPr>
          <p:nvPr>
            <p:ph type="body" idx="1"/>
          </p:nvPr>
        </p:nvSpPr>
        <p:spPr>
          <a:xfrm>
            <a:off x="381000" y="685800"/>
            <a:ext cx="8382000" cy="5867400"/>
          </a:xfrm>
        </p:spPr>
        <p:txBody>
          <a:bodyPr/>
          <a:lstStyle/>
          <a:p>
            <a:pPr marL="0" indent="0" algn="ctr">
              <a:spcAft>
                <a:spcPts val="0"/>
              </a:spcAft>
              <a:buNone/>
            </a:pPr>
            <a:r>
              <a:rPr lang="en-US" altLang="en-US" sz="3000" dirty="0">
                <a:solidFill>
                  <a:srgbClr val="CCFFFF"/>
                </a:solidFill>
              </a:rPr>
              <a:t>Problem was NOT that Abel offered</a:t>
            </a:r>
            <a:br>
              <a:rPr lang="en-US" altLang="en-US" sz="3000" dirty="0">
                <a:solidFill>
                  <a:srgbClr val="CCFFFF"/>
                </a:solidFill>
              </a:rPr>
            </a:br>
            <a:r>
              <a:rPr lang="en-US" altLang="en-US" sz="3000" dirty="0">
                <a:solidFill>
                  <a:srgbClr val="CCFFFF"/>
                </a:solidFill>
              </a:rPr>
              <a:t>something and Cain offered nothing</a:t>
            </a:r>
          </a:p>
          <a:p>
            <a:pPr>
              <a:spcAft>
                <a:spcPts val="600"/>
              </a:spcAft>
            </a:pPr>
            <a:r>
              <a:rPr lang="en-US" altLang="en-US" sz="3000" dirty="0">
                <a:solidFill>
                  <a:schemeClr val="bg1"/>
                </a:solidFill>
              </a:rPr>
              <a:t>Ro.10:17, faith:  based on word of God</a:t>
            </a:r>
          </a:p>
          <a:p>
            <a:pPr>
              <a:spcAft>
                <a:spcPts val="600"/>
              </a:spcAft>
            </a:pPr>
            <a:r>
              <a:rPr lang="en-US" altLang="en-US" sz="3000" dirty="0">
                <a:solidFill>
                  <a:schemeClr val="bg1"/>
                </a:solidFill>
              </a:rPr>
              <a:t>Lv.2 – another context: God accepted vegetables.  Why?   </a:t>
            </a:r>
            <a:r>
              <a:rPr lang="en-US" altLang="en-US" sz="3000" i="1" dirty="0">
                <a:solidFill>
                  <a:srgbClr val="FFFFCC"/>
                </a:solidFill>
              </a:rPr>
              <a:t>Because He said so</a:t>
            </a:r>
          </a:p>
          <a:p>
            <a:pPr>
              <a:spcAft>
                <a:spcPts val="0"/>
              </a:spcAft>
            </a:pPr>
            <a:r>
              <a:rPr lang="en-US" altLang="en-US" sz="3000" dirty="0">
                <a:solidFill>
                  <a:srgbClr val="CCFFFF"/>
                </a:solidFill>
              </a:rPr>
              <a:t>Baptism is immersion </a:t>
            </a:r>
            <a:r>
              <a:rPr lang="en-US" altLang="en-US" sz="3000" dirty="0">
                <a:solidFill>
                  <a:schemeClr val="bg1"/>
                </a:solidFill>
              </a:rPr>
              <a:t>– </a:t>
            </a:r>
            <a:r>
              <a:rPr lang="en-US" altLang="en-US" sz="3000" dirty="0">
                <a:solidFill>
                  <a:srgbClr val="CCFFCC"/>
                </a:solidFill>
              </a:rPr>
              <a:t>another context </a:t>
            </a:r>
            <a:r>
              <a:rPr lang="en-US" altLang="en-US" sz="3000" dirty="0">
                <a:solidFill>
                  <a:schemeClr val="bg1"/>
                </a:solidFill>
              </a:rPr>
              <a:t>/ </a:t>
            </a:r>
            <a:r>
              <a:rPr lang="en-US" altLang="en-US" sz="3000" dirty="0">
                <a:solidFill>
                  <a:srgbClr val="CCFFCC"/>
                </a:solidFill>
              </a:rPr>
              <a:t>subject: sprinkling </a:t>
            </a:r>
            <a:r>
              <a:rPr lang="en-US" altLang="en-US" sz="3000" dirty="0">
                <a:solidFill>
                  <a:schemeClr val="bg1"/>
                </a:solidFill>
              </a:rPr>
              <a:t>– Hb.9:13f.; 10:22  </a:t>
            </a:r>
            <a:r>
              <a:rPr lang="en-US" altLang="en-US" sz="2800" dirty="0">
                <a:solidFill>
                  <a:schemeClr val="bg1"/>
                </a:solidFill>
              </a:rPr>
              <a:t>(Lv.14) </a:t>
            </a:r>
          </a:p>
          <a:p>
            <a:pPr lvl="1">
              <a:spcAft>
                <a:spcPts val="0"/>
              </a:spcAft>
            </a:pPr>
            <a:r>
              <a:rPr lang="en-US" altLang="en-US" sz="3000" dirty="0">
                <a:solidFill>
                  <a:schemeClr val="bg1"/>
                </a:solidFill>
              </a:rPr>
              <a:t>Dare we confuse </a:t>
            </a:r>
            <a:r>
              <a:rPr lang="en-US" altLang="en-US" sz="3000" dirty="0">
                <a:solidFill>
                  <a:srgbClr val="FF0000"/>
                </a:solidFill>
              </a:rPr>
              <a:t>blood of sprinkling </a:t>
            </a:r>
            <a:r>
              <a:rPr lang="en-US" altLang="en-US" sz="3000" dirty="0">
                <a:solidFill>
                  <a:schemeClr val="bg1"/>
                </a:solidFill>
              </a:rPr>
              <a:t>and </a:t>
            </a:r>
            <a:r>
              <a:rPr lang="en-US" altLang="en-US" sz="3000" dirty="0">
                <a:solidFill>
                  <a:srgbClr val="CCFFFF"/>
                </a:solidFill>
              </a:rPr>
              <a:t>water of baptism</a:t>
            </a:r>
            <a:r>
              <a:rPr lang="en-US" altLang="en-US" sz="3000" dirty="0">
                <a:solidFill>
                  <a:schemeClr val="bg1"/>
                </a:solidFill>
              </a:rPr>
              <a:t>?</a:t>
            </a:r>
          </a:p>
          <a:p>
            <a:pPr lvl="1">
              <a:spcAft>
                <a:spcPts val="0"/>
              </a:spcAft>
            </a:pPr>
            <a:r>
              <a:rPr lang="en-US" altLang="en-US" sz="3000" dirty="0">
                <a:solidFill>
                  <a:schemeClr val="bg1"/>
                </a:solidFill>
              </a:rPr>
              <a:t>Context counts</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30322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533400"/>
          </a:xfrm>
        </p:spPr>
        <p:txBody>
          <a:bodyPr/>
          <a:lstStyle/>
          <a:p>
            <a:r>
              <a:rPr lang="en-US" altLang="en-US" sz="3400" dirty="0">
                <a:solidFill>
                  <a:srgbClr val="CCFFCC"/>
                </a:solidFill>
              </a:rPr>
              <a:t>Abel offered a better sacrifice than Cain</a:t>
            </a:r>
          </a:p>
        </p:txBody>
      </p:sp>
      <p:sp>
        <p:nvSpPr>
          <p:cNvPr id="3075" name="Rectangle 3"/>
          <p:cNvSpPr>
            <a:spLocks noGrp="1" noChangeArrowheads="1"/>
          </p:cNvSpPr>
          <p:nvPr>
            <p:ph type="body" idx="1"/>
          </p:nvPr>
        </p:nvSpPr>
        <p:spPr>
          <a:xfrm>
            <a:off x="381000" y="685800"/>
            <a:ext cx="8382000" cy="5715000"/>
          </a:xfrm>
        </p:spPr>
        <p:txBody>
          <a:bodyPr/>
          <a:lstStyle/>
          <a:p>
            <a:pPr marL="0" indent="0" algn="ctr">
              <a:spcAft>
                <a:spcPts val="600"/>
              </a:spcAft>
              <a:buNone/>
            </a:pPr>
            <a:r>
              <a:rPr lang="en-US" altLang="en-US" sz="3100" dirty="0">
                <a:solidFill>
                  <a:srgbClr val="CCFFFF"/>
                </a:solidFill>
              </a:rPr>
              <a:t>NOT that Abel’s sacrifice was more costly</a:t>
            </a:r>
          </a:p>
          <a:p>
            <a:pPr>
              <a:spcAft>
                <a:spcPts val="600"/>
              </a:spcAft>
            </a:pPr>
            <a:r>
              <a:rPr lang="en-US" altLang="en-US" sz="3100" dirty="0">
                <a:solidFill>
                  <a:schemeClr val="bg1"/>
                </a:solidFill>
              </a:rPr>
              <a:t>Greater value because it was </a:t>
            </a:r>
            <a:r>
              <a:rPr lang="en-US" altLang="en-US" sz="3100" dirty="0">
                <a:solidFill>
                  <a:srgbClr val="FFFF00"/>
                </a:solidFill>
              </a:rPr>
              <a:t>‘by faith’ </a:t>
            </a:r>
            <a:br>
              <a:rPr lang="en-US" altLang="en-US" sz="3100" dirty="0">
                <a:solidFill>
                  <a:srgbClr val="FFFF00"/>
                </a:solidFill>
              </a:rPr>
            </a:br>
            <a:r>
              <a:rPr lang="en-US" altLang="en-US" sz="3100" dirty="0">
                <a:solidFill>
                  <a:schemeClr val="bg1"/>
                </a:solidFill>
              </a:rPr>
              <a:t>[by His authority / according to His word]</a:t>
            </a:r>
          </a:p>
          <a:p>
            <a:pPr>
              <a:spcAft>
                <a:spcPts val="600"/>
              </a:spcAft>
            </a:pPr>
            <a:r>
              <a:rPr lang="en-US" altLang="en-US" sz="3100" dirty="0">
                <a:solidFill>
                  <a:schemeClr val="bg1"/>
                </a:solidFill>
              </a:rPr>
              <a:t>2 Co.5:7</a:t>
            </a:r>
          </a:p>
          <a:p>
            <a:pPr>
              <a:spcAft>
                <a:spcPts val="0"/>
              </a:spcAft>
            </a:pPr>
            <a:r>
              <a:rPr lang="en-US" altLang="en-US" sz="3100" dirty="0">
                <a:solidFill>
                  <a:schemeClr val="bg1"/>
                </a:solidFill>
              </a:rPr>
              <a:t>Hb.10:38, </a:t>
            </a:r>
            <a:r>
              <a:rPr lang="en-US" altLang="en-US" sz="3100" i="1" dirty="0">
                <a:solidFill>
                  <a:schemeClr val="bg1"/>
                </a:solidFill>
              </a:rPr>
              <a:t>the</a:t>
            </a:r>
            <a:r>
              <a:rPr lang="en-US" altLang="en-US" sz="3100" dirty="0">
                <a:solidFill>
                  <a:schemeClr val="bg1"/>
                </a:solidFill>
              </a:rPr>
              <a:t> </a:t>
            </a:r>
            <a:r>
              <a:rPr lang="en-US" altLang="en-US" sz="3100" i="1" dirty="0">
                <a:solidFill>
                  <a:schemeClr val="bg1"/>
                </a:solidFill>
              </a:rPr>
              <a:t>just live ‘</a:t>
            </a:r>
            <a:r>
              <a:rPr lang="en-US" altLang="en-US" sz="3100" i="1" dirty="0">
                <a:solidFill>
                  <a:srgbClr val="FFFF00"/>
                </a:solidFill>
              </a:rPr>
              <a:t>by faith’ </a:t>
            </a:r>
            <a:r>
              <a:rPr lang="en-US" altLang="en-US" sz="3100" i="1" dirty="0">
                <a:solidFill>
                  <a:schemeClr val="bg1"/>
                </a:solidFill>
              </a:rPr>
              <a:t>–</a:t>
            </a:r>
            <a:r>
              <a:rPr lang="en-US" altLang="en-US" sz="3100" dirty="0">
                <a:solidFill>
                  <a:schemeClr val="bg1"/>
                </a:solidFill>
              </a:rPr>
              <a:t>18x in Hb.11</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7271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19200"/>
          </a:xfrm>
        </p:spPr>
        <p:txBody>
          <a:bodyPr/>
          <a:lstStyle/>
          <a:p>
            <a:r>
              <a:rPr lang="en-US" altLang="en-US" sz="3400" dirty="0">
                <a:solidFill>
                  <a:srgbClr val="CCFFCC"/>
                </a:solidFill>
              </a:rPr>
              <a:t>Abel is righteous because</a:t>
            </a:r>
            <a:br>
              <a:rPr lang="en-US" altLang="en-US" sz="3400" dirty="0">
                <a:solidFill>
                  <a:srgbClr val="CCFFCC"/>
                </a:solidFill>
              </a:rPr>
            </a:br>
            <a:r>
              <a:rPr lang="en-US" altLang="en-US" sz="3400" dirty="0">
                <a:solidFill>
                  <a:srgbClr val="CCFFCC"/>
                </a:solidFill>
              </a:rPr>
              <a:t>he obeyed God’s word</a:t>
            </a:r>
          </a:p>
        </p:txBody>
      </p:sp>
      <p:sp>
        <p:nvSpPr>
          <p:cNvPr id="3075" name="Rectangle 3"/>
          <p:cNvSpPr>
            <a:spLocks noGrp="1" noChangeArrowheads="1"/>
          </p:cNvSpPr>
          <p:nvPr>
            <p:ph type="body" idx="1"/>
          </p:nvPr>
        </p:nvSpPr>
        <p:spPr>
          <a:xfrm>
            <a:off x="381000" y="1219200"/>
            <a:ext cx="8382000" cy="5029200"/>
          </a:xfrm>
        </p:spPr>
        <p:txBody>
          <a:bodyPr/>
          <a:lstStyle/>
          <a:p>
            <a:pPr marL="0" indent="0" algn="ctr">
              <a:spcAft>
                <a:spcPts val="0"/>
              </a:spcAft>
              <a:buNone/>
            </a:pPr>
            <a:r>
              <a:rPr lang="en-US" altLang="en-US" sz="3100" dirty="0">
                <a:solidFill>
                  <a:srgbClr val="CCFFFF"/>
                </a:solidFill>
              </a:rPr>
              <a:t>Abel’s example speaks to us: </a:t>
            </a:r>
            <a:r>
              <a:rPr lang="en-US" altLang="en-US" sz="3100" dirty="0">
                <a:solidFill>
                  <a:srgbClr val="FFFFCC"/>
                </a:solidFill>
              </a:rPr>
              <a:t>Gn.4; Hb.11</a:t>
            </a:r>
          </a:p>
          <a:p>
            <a:pPr marL="339725" indent="-339725">
              <a:spcAft>
                <a:spcPts val="0"/>
              </a:spcAft>
              <a:buNone/>
            </a:pPr>
            <a:r>
              <a:rPr lang="en-US" altLang="en-US" sz="2400" dirty="0">
                <a:solidFill>
                  <a:srgbClr val="CCFFFF"/>
                </a:solidFill>
              </a:rPr>
              <a:t>1. </a:t>
            </a:r>
            <a:r>
              <a:rPr lang="en-US" altLang="en-US" sz="3100" dirty="0">
                <a:solidFill>
                  <a:schemeClr val="bg1"/>
                </a:solidFill>
              </a:rPr>
              <a:t>Did not merely believe in existence of God, but obeyed His instructions.    </a:t>
            </a:r>
            <a:r>
              <a:rPr lang="en-US" altLang="en-US" sz="3100" dirty="0">
                <a:solidFill>
                  <a:srgbClr val="FFFFCC"/>
                </a:solidFill>
              </a:rPr>
              <a:t>True faith</a:t>
            </a:r>
          </a:p>
          <a:p>
            <a:pPr marL="0" indent="0">
              <a:spcAft>
                <a:spcPts val="0"/>
              </a:spcAft>
              <a:buNone/>
            </a:pPr>
            <a:r>
              <a:rPr lang="en-US" altLang="en-US" sz="2400" dirty="0">
                <a:solidFill>
                  <a:srgbClr val="CCFFFF"/>
                </a:solidFill>
              </a:rPr>
              <a:t>2. </a:t>
            </a:r>
            <a:r>
              <a:rPr lang="en-US" altLang="en-US" sz="3100" dirty="0">
                <a:solidFill>
                  <a:schemeClr val="bg1"/>
                </a:solidFill>
              </a:rPr>
              <a:t>Respected details of God’s word.</a:t>
            </a:r>
          </a:p>
          <a:p>
            <a:pPr marL="857250" lvl="1" indent="-457200">
              <a:spcAft>
                <a:spcPts val="0"/>
              </a:spcAft>
              <a:buFont typeface="Arial" panose="020B0604020202020204" pitchFamily="34" charset="0"/>
              <a:buChar char="•"/>
            </a:pPr>
            <a:r>
              <a:rPr lang="en-US" altLang="en-US" sz="3100" dirty="0">
                <a:solidFill>
                  <a:schemeClr val="bg1"/>
                </a:solidFill>
              </a:rPr>
              <a:t>Hb.11:4-19, promises</a:t>
            </a:r>
          </a:p>
          <a:p>
            <a:pPr marL="857250" lvl="1" indent="-457200">
              <a:spcAft>
                <a:spcPts val="0"/>
              </a:spcAft>
              <a:buFont typeface="Arial" panose="020B0604020202020204" pitchFamily="34" charset="0"/>
              <a:buChar char="•"/>
            </a:pPr>
            <a:r>
              <a:rPr lang="en-US" altLang="en-US" sz="3100" dirty="0">
                <a:solidFill>
                  <a:schemeClr val="bg1"/>
                </a:solidFill>
              </a:rPr>
              <a:t>Seemed impossible . . . but</a:t>
            </a:r>
            <a:r>
              <a:rPr lang="en-US" altLang="en-US" sz="3100" i="1" dirty="0">
                <a:solidFill>
                  <a:schemeClr val="bg1"/>
                </a:solidFill>
              </a:rPr>
              <a:t> </a:t>
            </a:r>
            <a:r>
              <a:rPr lang="en-US" altLang="en-US" sz="3100" dirty="0">
                <a:solidFill>
                  <a:schemeClr val="bg1"/>
                </a:solidFill>
              </a:rPr>
              <a:t>God . . .</a:t>
            </a:r>
          </a:p>
          <a:p>
            <a:pPr marL="857250" lvl="1" indent="-457200">
              <a:spcAft>
                <a:spcPts val="0"/>
              </a:spcAft>
              <a:buFont typeface="Arial" panose="020B0604020202020204" pitchFamily="34" charset="0"/>
              <a:buChar char="•"/>
            </a:pPr>
            <a:r>
              <a:rPr lang="en-US" altLang="en-US" sz="3100" dirty="0">
                <a:solidFill>
                  <a:schemeClr val="bg1"/>
                </a:solidFill>
              </a:rPr>
              <a:t>Cain, Gn.4:5, no respect…</a:t>
            </a:r>
          </a:p>
          <a:p>
            <a:pPr marL="0" indent="0">
              <a:spcAft>
                <a:spcPts val="0"/>
              </a:spcAft>
              <a:buNone/>
            </a:pPr>
            <a:r>
              <a:rPr lang="en-US" altLang="en-US" sz="2400" dirty="0">
                <a:solidFill>
                  <a:srgbClr val="CCFFFF"/>
                </a:solidFill>
              </a:rPr>
              <a:t>3. </a:t>
            </a:r>
            <a:r>
              <a:rPr lang="en-US" altLang="en-US" sz="3100" dirty="0">
                <a:solidFill>
                  <a:schemeClr val="bg1"/>
                </a:solidFill>
              </a:rPr>
              <a:t>Abel did not stray from His commands </a:t>
            </a:r>
          </a:p>
          <a:p>
            <a:pPr marL="0" indent="0">
              <a:spcAft>
                <a:spcPts val="0"/>
              </a:spcAft>
              <a:buNone/>
            </a:pPr>
            <a:r>
              <a:rPr lang="en-US" altLang="en-US" sz="2400" dirty="0">
                <a:solidFill>
                  <a:srgbClr val="CCFFFF"/>
                </a:solidFill>
              </a:rPr>
              <a:t>4. </a:t>
            </a:r>
            <a:r>
              <a:rPr lang="en-US" altLang="en-US" sz="3100" dirty="0">
                <a:solidFill>
                  <a:schemeClr val="bg1"/>
                </a:solidFill>
              </a:rPr>
              <a:t>Did not substitute own views.  1 Jn.3:12</a:t>
            </a:r>
          </a:p>
          <a:p>
            <a:pPr marL="857250" lvl="1" indent="-457200">
              <a:spcAft>
                <a:spcPts val="0"/>
              </a:spcAft>
              <a:buFont typeface="Arial" panose="020B0604020202020204" pitchFamily="34" charset="0"/>
              <a:buChar char="•"/>
            </a:pPr>
            <a:endParaRPr lang="en-US" altLang="en-US" sz="3100" dirty="0">
              <a:solidFill>
                <a:schemeClr val="bg1"/>
              </a:solidFill>
            </a:endParaRPr>
          </a:p>
          <a:p>
            <a:pPr marL="514350" indent="-514350">
              <a:spcAft>
                <a:spcPts val="0"/>
              </a:spcAft>
              <a:buAutoNum type="arabicPeriod"/>
            </a:pPr>
            <a:endParaRPr lang="en-US" altLang="en-US" sz="3100" dirty="0">
              <a:solidFill>
                <a:schemeClr val="bg1"/>
              </a:solidFill>
            </a:endParaRPr>
          </a:p>
          <a:p>
            <a:pPr marL="0" indent="0">
              <a:spcAft>
                <a:spcPts val="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92382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360884" y="533400"/>
            <a:ext cx="4423878"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The Purpose of Hb.11</a:t>
            </a:r>
          </a:p>
        </p:txBody>
      </p:sp>
      <p:sp>
        <p:nvSpPr>
          <p:cNvPr id="3" name="Rounded Rectangle 3">
            <a:extLst>
              <a:ext uri="{FF2B5EF4-FFF2-40B4-BE49-F238E27FC236}">
                <a16:creationId xmlns:a16="http://schemas.microsoft.com/office/drawing/2014/main" id="{234EEF3E-E36F-7637-6396-3C8A1A1BBD2D}"/>
              </a:ext>
            </a:extLst>
          </p:cNvPr>
          <p:cNvSpPr/>
          <p:nvPr/>
        </p:nvSpPr>
        <p:spPr bwMode="auto">
          <a:xfrm>
            <a:off x="657519" y="1772238"/>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III. </a:t>
            </a:r>
            <a:r>
              <a:rPr kumimoji="0" lang="en-US" sz="3600" i="0" u="none" strike="noStrike" kern="0" cap="none" spc="0" normalizeH="0" baseline="0" noProof="0" dirty="0">
                <a:ln>
                  <a:noFill/>
                </a:ln>
                <a:solidFill>
                  <a:srgbClr val="FFFF00"/>
                </a:solidFill>
                <a:effectLst/>
                <a:uLnTx/>
                <a:uFillTx/>
                <a:latin typeface="+mn-lt"/>
                <a:ea typeface="Verdana" panose="020B0604030504040204" pitchFamily="34" charset="0"/>
                <a:cs typeface="Verdana" panose="020B0604030504040204" pitchFamily="34" charset="0"/>
              </a:rPr>
              <a:t>The Perversions of Raising Cain</a:t>
            </a:r>
          </a:p>
        </p:txBody>
      </p:sp>
      <p:sp>
        <p:nvSpPr>
          <p:cNvPr id="4" name="Rounded Rectangle 3">
            <a:extLst>
              <a:ext uri="{FF2B5EF4-FFF2-40B4-BE49-F238E27FC236}">
                <a16:creationId xmlns:a16="http://schemas.microsoft.com/office/drawing/2014/main" id="{C626E744-77E4-B0EE-D96C-17C4AD6507C5}"/>
              </a:ext>
            </a:extLst>
          </p:cNvPr>
          <p:cNvSpPr/>
          <p:nvPr/>
        </p:nvSpPr>
        <p:spPr bwMode="auto">
          <a:xfrm>
            <a:off x="2360453" y="1143000"/>
            <a:ext cx="4423878"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2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 </a:t>
            </a:r>
            <a:r>
              <a:rPr kumimoji="0" lang="en-US" sz="2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The Persons of Hb.11:4</a:t>
            </a:r>
          </a:p>
        </p:txBody>
      </p:sp>
    </p:spTree>
    <p:extLst>
      <p:ext uri="{BB962C8B-B14F-4D97-AF65-F5344CB8AC3E}">
        <p14:creationId xmlns:p14="http://schemas.microsoft.com/office/powerpoint/2010/main" val="146802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304800"/>
            <a:ext cx="8229600" cy="6172200"/>
          </a:xfrm>
        </p:spPr>
        <p:txBody>
          <a:bodyPr/>
          <a:lstStyle/>
          <a:p>
            <a:pPr marL="0" indent="0">
              <a:spcAft>
                <a:spcPts val="600"/>
              </a:spcAft>
              <a:buNone/>
            </a:pPr>
            <a:r>
              <a:rPr lang="en-US" altLang="en-US" sz="3100" dirty="0">
                <a:solidFill>
                  <a:schemeClr val="bg1"/>
                </a:solidFill>
              </a:rPr>
              <a:t>Expression first occurred in St. Louis </a:t>
            </a:r>
            <a:r>
              <a:rPr lang="en-US" altLang="en-US" sz="3100" i="1" dirty="0">
                <a:solidFill>
                  <a:schemeClr val="bg1"/>
                </a:solidFill>
              </a:rPr>
              <a:t>Daily Pennant,</a:t>
            </a:r>
            <a:r>
              <a:rPr lang="en-US" altLang="en-US" sz="3100" dirty="0">
                <a:solidFill>
                  <a:schemeClr val="bg1"/>
                </a:solidFill>
              </a:rPr>
              <a:t> May, 1840</a:t>
            </a:r>
          </a:p>
          <a:p>
            <a:pPr marL="0" indent="0">
              <a:spcAft>
                <a:spcPts val="600"/>
              </a:spcAft>
              <a:buNone/>
            </a:pPr>
            <a:r>
              <a:rPr lang="en-US" altLang="en-US" sz="3100" dirty="0">
                <a:solidFill>
                  <a:schemeClr val="bg1"/>
                </a:solidFill>
              </a:rPr>
              <a:t>Some ‘raise Cain’ by adopting his attitude</a:t>
            </a:r>
          </a:p>
          <a:p>
            <a:pPr lvl="1">
              <a:spcAft>
                <a:spcPts val="600"/>
              </a:spcAft>
              <a:buFont typeface="Wingdings" panose="05000000000000000000" pitchFamily="2" charset="2"/>
              <a:buChar char="§"/>
            </a:pPr>
            <a:r>
              <a:rPr lang="en-US" altLang="en-US" sz="3100" dirty="0">
                <a:solidFill>
                  <a:srgbClr val="CCFFCC"/>
                </a:solidFill>
              </a:rPr>
              <a:t>They prefer ‘their way’ or the way of ‘other people’ instead of God’s way</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568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CC"/>
                </a:solidFill>
              </a:rPr>
              <a:t>Problem:  pride and rebellion . . . </a:t>
            </a:r>
          </a:p>
        </p:txBody>
      </p:sp>
      <p:sp>
        <p:nvSpPr>
          <p:cNvPr id="3075" name="Rectangle 3"/>
          <p:cNvSpPr>
            <a:spLocks noGrp="1" noChangeArrowheads="1"/>
          </p:cNvSpPr>
          <p:nvPr>
            <p:ph type="body" idx="1"/>
          </p:nvPr>
        </p:nvSpPr>
        <p:spPr>
          <a:xfrm>
            <a:off x="457200" y="838200"/>
            <a:ext cx="8229600" cy="5791200"/>
          </a:xfrm>
        </p:spPr>
        <p:txBody>
          <a:bodyPr/>
          <a:lstStyle/>
          <a:p>
            <a:pPr marL="0" indent="0" algn="ctr">
              <a:spcAft>
                <a:spcPts val="600"/>
              </a:spcAft>
              <a:buNone/>
            </a:pPr>
            <a:r>
              <a:rPr lang="en-US" altLang="en-US" sz="3100" dirty="0">
                <a:solidFill>
                  <a:srgbClr val="CCFFCC"/>
                </a:solidFill>
              </a:rPr>
              <a:t>“</a:t>
            </a:r>
            <a:r>
              <a:rPr lang="en-US" altLang="en-US" sz="3100" i="1" dirty="0">
                <a:solidFill>
                  <a:srgbClr val="CCFFCC"/>
                </a:solidFill>
              </a:rPr>
              <a:t>My way is superior to the Bible</a:t>
            </a:r>
            <a:r>
              <a:rPr lang="en-US" altLang="en-US" sz="3100" dirty="0">
                <a:solidFill>
                  <a:srgbClr val="CCFFCC"/>
                </a:solidFill>
              </a:rPr>
              <a:t>”</a:t>
            </a:r>
          </a:p>
          <a:p>
            <a:pPr>
              <a:spcAft>
                <a:spcPts val="600"/>
              </a:spcAft>
              <a:buFont typeface="Wingdings" panose="05000000000000000000" pitchFamily="2" charset="2"/>
              <a:buChar char="§"/>
            </a:pPr>
            <a:r>
              <a:rPr lang="en-US" altLang="en-US" sz="3100" dirty="0">
                <a:solidFill>
                  <a:schemeClr val="bg1"/>
                </a:solidFill>
              </a:rPr>
              <a:t>This would justify Cain . . . [Murder, too?]</a:t>
            </a:r>
          </a:p>
          <a:p>
            <a:pPr>
              <a:spcAft>
                <a:spcPts val="1800"/>
              </a:spcAft>
              <a:buFont typeface="Wingdings" panose="05000000000000000000" pitchFamily="2" charset="2"/>
              <a:buChar char="§"/>
            </a:pPr>
            <a:r>
              <a:rPr lang="en-US" altLang="en-US" sz="3100" dirty="0">
                <a:solidFill>
                  <a:schemeClr val="bg1"/>
                </a:solidFill>
              </a:rPr>
              <a:t>Was Cain’s way superior to God’s word?</a:t>
            </a: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72E247C0-5A39-874C-A469-1596CDCCDB8B}"/>
              </a:ext>
            </a:extLst>
          </p:cNvPr>
          <p:cNvSpPr/>
          <p:nvPr/>
        </p:nvSpPr>
        <p:spPr>
          <a:xfrm>
            <a:off x="1004847" y="2857108"/>
            <a:ext cx="7135091" cy="68580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Where is the stopping place?</a:t>
            </a:r>
          </a:p>
        </p:txBody>
      </p:sp>
      <p:sp>
        <p:nvSpPr>
          <p:cNvPr id="3" name="Rectangle 2">
            <a:extLst>
              <a:ext uri="{FF2B5EF4-FFF2-40B4-BE49-F238E27FC236}">
                <a16:creationId xmlns:a16="http://schemas.microsoft.com/office/drawing/2014/main" id="{C8AE0988-4EDF-2800-0299-C4781A336291}"/>
              </a:ext>
            </a:extLst>
          </p:cNvPr>
          <p:cNvSpPr/>
          <p:nvPr/>
        </p:nvSpPr>
        <p:spPr>
          <a:xfrm>
            <a:off x="1629399" y="3733800"/>
            <a:ext cx="5896769" cy="106680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Desire of some: fit in with</a:t>
            </a:r>
            <a:br>
              <a:rPr lang="en-US" sz="3000" dirty="0">
                <a:solidFill>
                  <a:srgbClr val="FFFF99"/>
                </a:solidFill>
              </a:rPr>
            </a:br>
            <a:r>
              <a:rPr lang="en-US" sz="3000" dirty="0">
                <a:solidFill>
                  <a:srgbClr val="FFFF99"/>
                </a:solidFill>
              </a:rPr>
              <a:t>people of other faiths</a:t>
            </a:r>
          </a:p>
        </p:txBody>
      </p:sp>
      <p:sp>
        <p:nvSpPr>
          <p:cNvPr id="4" name="Rectangle 3">
            <a:extLst>
              <a:ext uri="{FF2B5EF4-FFF2-40B4-BE49-F238E27FC236}">
                <a16:creationId xmlns:a16="http://schemas.microsoft.com/office/drawing/2014/main" id="{347FAE82-ABD7-945E-F4BE-59373F6908B0}"/>
              </a:ext>
            </a:extLst>
          </p:cNvPr>
          <p:cNvSpPr/>
          <p:nvPr/>
        </p:nvSpPr>
        <p:spPr>
          <a:xfrm>
            <a:off x="1009454" y="4991492"/>
            <a:ext cx="7135091" cy="68580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“Can all these people be wrong?”</a:t>
            </a:r>
          </a:p>
        </p:txBody>
      </p:sp>
    </p:spTree>
    <p:extLst>
      <p:ext uri="{BB962C8B-B14F-4D97-AF65-F5344CB8AC3E}">
        <p14:creationId xmlns:p14="http://schemas.microsoft.com/office/powerpoint/2010/main" val="31119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CC"/>
                </a:solidFill>
              </a:rPr>
              <a:t>Surveys</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Most don’t believe </a:t>
            </a:r>
            <a:r>
              <a:rPr lang="en-US" altLang="en-US" sz="3100" u="sng" dirty="0">
                <a:solidFill>
                  <a:schemeClr val="bg1"/>
                </a:solidFill>
              </a:rPr>
              <a:t>Bible</a:t>
            </a:r>
            <a:r>
              <a:rPr lang="en-US" altLang="en-US" sz="3100" dirty="0">
                <a:solidFill>
                  <a:schemeClr val="bg1"/>
                </a:solidFill>
              </a:rPr>
              <a:t> at all: are they right?</a:t>
            </a:r>
          </a:p>
          <a:p>
            <a:pPr>
              <a:spcAft>
                <a:spcPts val="600"/>
              </a:spcAft>
              <a:buFont typeface="Wingdings" panose="05000000000000000000" pitchFamily="2" charset="2"/>
              <a:buChar char="§"/>
            </a:pPr>
            <a:r>
              <a:rPr lang="en-US" altLang="en-US" sz="3100" dirty="0">
                <a:solidFill>
                  <a:schemeClr val="bg1"/>
                </a:solidFill>
              </a:rPr>
              <a:t>Most don’t believe </a:t>
            </a:r>
            <a:r>
              <a:rPr lang="en-US" altLang="en-US" sz="3100" u="sng" dirty="0">
                <a:solidFill>
                  <a:schemeClr val="bg1"/>
                </a:solidFill>
              </a:rPr>
              <a:t>virgin</a:t>
            </a:r>
            <a:r>
              <a:rPr lang="en-US" altLang="en-US" sz="3100" dirty="0">
                <a:solidFill>
                  <a:schemeClr val="bg1"/>
                </a:solidFill>
              </a:rPr>
              <a:t> </a:t>
            </a:r>
            <a:r>
              <a:rPr lang="en-US" altLang="en-US" sz="3100" u="sng" dirty="0">
                <a:solidFill>
                  <a:schemeClr val="bg1"/>
                </a:solidFill>
              </a:rPr>
              <a:t>birth</a:t>
            </a:r>
            <a:r>
              <a:rPr lang="en-US" altLang="en-US" sz="3100" dirty="0">
                <a:solidFill>
                  <a:schemeClr val="bg1"/>
                </a:solidFill>
              </a:rPr>
              <a:t>, </a:t>
            </a:r>
            <a:r>
              <a:rPr lang="en-US" altLang="en-US" sz="3100" u="sng" dirty="0">
                <a:solidFill>
                  <a:schemeClr val="bg1"/>
                </a:solidFill>
              </a:rPr>
              <a:t>resurrection</a:t>
            </a:r>
            <a:r>
              <a:rPr lang="en-US" altLang="en-US" sz="3100" dirty="0">
                <a:solidFill>
                  <a:schemeClr val="bg1"/>
                </a:solidFill>
              </a:rPr>
              <a:t> of Christ</a:t>
            </a:r>
          </a:p>
          <a:p>
            <a:pPr>
              <a:spcAft>
                <a:spcPts val="600"/>
              </a:spcAft>
              <a:buFont typeface="Wingdings" panose="05000000000000000000" pitchFamily="2" charset="2"/>
              <a:buChar char="§"/>
            </a:pPr>
            <a:r>
              <a:rPr lang="en-US" altLang="en-US" sz="3100" dirty="0">
                <a:solidFill>
                  <a:schemeClr val="bg1"/>
                </a:solidFill>
              </a:rPr>
              <a:t>Many don’t believe Bible teaches necessity of </a:t>
            </a:r>
            <a:r>
              <a:rPr lang="en-US" altLang="en-US" sz="3100" u="sng" dirty="0">
                <a:solidFill>
                  <a:schemeClr val="bg1"/>
                </a:solidFill>
              </a:rPr>
              <a:t>faith</a:t>
            </a:r>
            <a:r>
              <a:rPr lang="en-US" altLang="en-US" sz="3100" dirty="0">
                <a:solidFill>
                  <a:schemeClr val="bg1"/>
                </a:solidFill>
              </a:rPr>
              <a:t>: God alone … grace alone </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33330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CC"/>
                </a:solidFill>
              </a:rPr>
              <a:t>Modern attitudes assume…</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We don’t have to follow Scripture </a:t>
            </a:r>
          </a:p>
          <a:p>
            <a:pPr>
              <a:spcAft>
                <a:spcPts val="300"/>
              </a:spcAft>
              <a:buFont typeface="Wingdings" panose="05000000000000000000" pitchFamily="2" charset="2"/>
              <a:buChar char="§"/>
            </a:pPr>
            <a:r>
              <a:rPr lang="en-US" altLang="en-US" sz="3100" dirty="0">
                <a:solidFill>
                  <a:schemeClr val="bg1"/>
                </a:solidFill>
              </a:rPr>
              <a:t>E.g.: sprinkling is as good as immersion</a:t>
            </a:r>
          </a:p>
          <a:p>
            <a:pPr lvl="1">
              <a:spcAft>
                <a:spcPts val="600"/>
              </a:spcAft>
              <a:buFont typeface="Wingdings" panose="05000000000000000000" pitchFamily="2" charset="2"/>
              <a:buChar char="§"/>
            </a:pPr>
            <a:r>
              <a:rPr lang="en-US" altLang="en-US" sz="3100" dirty="0">
                <a:solidFill>
                  <a:schemeClr val="bg1"/>
                </a:solidFill>
              </a:rPr>
              <a:t>My question: “What about dictionaries authored by </a:t>
            </a:r>
            <a:r>
              <a:rPr lang="en-US" altLang="en-US" sz="3100" u="sng" dirty="0">
                <a:solidFill>
                  <a:schemeClr val="bg1"/>
                </a:solidFill>
              </a:rPr>
              <a:t>denominational</a:t>
            </a:r>
            <a:r>
              <a:rPr lang="en-US" altLang="en-US" sz="3100" dirty="0">
                <a:solidFill>
                  <a:schemeClr val="bg1"/>
                </a:solidFill>
              </a:rPr>
              <a:t> writers who say </a:t>
            </a:r>
            <a:r>
              <a:rPr lang="en-US" altLang="en-US" sz="3100" dirty="0">
                <a:solidFill>
                  <a:srgbClr val="CCFFFF"/>
                </a:solidFill>
              </a:rPr>
              <a:t>baptism is immersion</a:t>
            </a:r>
            <a:r>
              <a:rPr lang="en-US" altLang="en-US" sz="3100" dirty="0">
                <a:solidFill>
                  <a:schemeClr val="bg1"/>
                </a:solidFill>
              </a:rPr>
              <a:t>?”  </a:t>
            </a:r>
          </a:p>
          <a:p>
            <a:pPr lvl="1">
              <a:spcAft>
                <a:spcPts val="600"/>
              </a:spcAft>
              <a:buFont typeface="Wingdings" panose="05000000000000000000" pitchFamily="2" charset="2"/>
              <a:buChar char="§"/>
            </a:pPr>
            <a:r>
              <a:rPr lang="en-US" altLang="en-US" sz="3100" dirty="0">
                <a:solidFill>
                  <a:schemeClr val="bg1"/>
                </a:solidFill>
              </a:rPr>
              <a:t>Response: “A person will not go to hell just because he doesn’t know Greek!”</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40515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CCFFFF"/>
                </a:solidFill>
              </a:rPr>
              <a:t>Hebrews 11</a:t>
            </a:r>
          </a:p>
        </p:txBody>
      </p:sp>
      <p:sp>
        <p:nvSpPr>
          <p:cNvPr id="3075" name="Rectangle 3"/>
          <p:cNvSpPr>
            <a:spLocks noGrp="1" noChangeArrowheads="1"/>
          </p:cNvSpPr>
          <p:nvPr>
            <p:ph type="body" idx="1"/>
          </p:nvPr>
        </p:nvSpPr>
        <p:spPr>
          <a:xfrm>
            <a:off x="457200" y="914400"/>
            <a:ext cx="8229600" cy="5638800"/>
          </a:xfrm>
        </p:spPr>
        <p:txBody>
          <a:bodyPr/>
          <a:lstStyle/>
          <a:p>
            <a:pPr marL="0" indent="0">
              <a:spcAft>
                <a:spcPts val="300"/>
              </a:spcAft>
              <a:buNone/>
            </a:pPr>
            <a:r>
              <a:rPr lang="en-US" altLang="en-US" sz="2400" dirty="0">
                <a:solidFill>
                  <a:srgbClr val="CCFFFF"/>
                </a:solidFill>
              </a:rPr>
              <a:t>1. </a:t>
            </a:r>
            <a:r>
              <a:rPr lang="en-US" altLang="en-US" sz="3100" dirty="0">
                <a:solidFill>
                  <a:srgbClr val="FFFF99"/>
                </a:solidFill>
              </a:rPr>
              <a:t>Greater context: character studies</a:t>
            </a:r>
          </a:p>
          <a:p>
            <a:pPr marL="0" indent="0">
              <a:spcAft>
                <a:spcPts val="300"/>
              </a:spcAft>
              <a:buNone/>
            </a:pPr>
            <a:r>
              <a:rPr lang="en-US" altLang="en-US" sz="2400" dirty="0">
                <a:solidFill>
                  <a:srgbClr val="CCFFFF"/>
                </a:solidFill>
              </a:rPr>
              <a:t>2. </a:t>
            </a:r>
            <a:r>
              <a:rPr lang="en-US" altLang="en-US" sz="3100" dirty="0">
                <a:solidFill>
                  <a:srgbClr val="FFFF99"/>
                </a:solidFill>
              </a:rPr>
              <a:t>Examples of people can encourage us</a:t>
            </a:r>
          </a:p>
          <a:p>
            <a:pPr marL="339725" indent="-339725">
              <a:spcAft>
                <a:spcPts val="300"/>
              </a:spcAft>
              <a:buNone/>
            </a:pPr>
            <a:r>
              <a:rPr lang="en-US" altLang="en-US" sz="2400" dirty="0">
                <a:solidFill>
                  <a:srgbClr val="CCFFFF"/>
                </a:solidFill>
              </a:rPr>
              <a:t>3. </a:t>
            </a:r>
            <a:r>
              <a:rPr lang="en-US" altLang="en-US" sz="3100" dirty="0">
                <a:solidFill>
                  <a:srgbClr val="FFFF99"/>
                </a:solidFill>
              </a:rPr>
              <a:t>Heroes in Genesis et al. … </a:t>
            </a:r>
          </a:p>
          <a:p>
            <a:pPr lvl="1">
              <a:spcAft>
                <a:spcPts val="300"/>
              </a:spcAft>
              <a:buFont typeface="Arial" panose="020B0604020202020204" pitchFamily="34" charset="0"/>
              <a:buChar char="•"/>
            </a:pPr>
            <a:r>
              <a:rPr lang="en-US" altLang="en-US" sz="3100" dirty="0">
                <a:solidFill>
                  <a:schemeClr val="bg1"/>
                </a:solidFill>
              </a:rPr>
              <a:t>Abraham … Joseph</a:t>
            </a:r>
          </a:p>
          <a:p>
            <a:pPr lvl="1">
              <a:spcAft>
                <a:spcPts val="300"/>
              </a:spcAft>
              <a:buFont typeface="Arial" panose="020B0604020202020204" pitchFamily="34" charset="0"/>
              <a:buChar char="•"/>
            </a:pPr>
            <a:r>
              <a:rPr lang="en-US" altLang="en-US" sz="3100" dirty="0">
                <a:solidFill>
                  <a:schemeClr val="bg1"/>
                </a:solidFill>
              </a:rPr>
              <a:t>Joshua … Caleb</a:t>
            </a:r>
          </a:p>
          <a:p>
            <a:pPr lvl="1">
              <a:spcAft>
                <a:spcPts val="300"/>
              </a:spcAft>
              <a:buFont typeface="Arial" panose="020B0604020202020204" pitchFamily="34" charset="0"/>
              <a:buChar char="•"/>
            </a:pPr>
            <a:r>
              <a:rPr lang="en-US" altLang="en-US" sz="3100" dirty="0">
                <a:solidFill>
                  <a:schemeClr val="bg1"/>
                </a:solidFill>
              </a:rPr>
              <a:t>Matthew - John</a:t>
            </a:r>
          </a:p>
          <a:p>
            <a:pPr lvl="1">
              <a:spcAft>
                <a:spcPts val="300"/>
              </a:spcAft>
              <a:buFont typeface="Arial" panose="020B0604020202020204" pitchFamily="34" charset="0"/>
              <a:buChar char="•"/>
            </a:pPr>
            <a:r>
              <a:rPr lang="en-US" altLang="en-US" sz="3100" dirty="0">
                <a:solidFill>
                  <a:schemeClr val="bg1"/>
                </a:solidFill>
              </a:rPr>
              <a:t>Acts   </a:t>
            </a: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chemeClr val="bg1"/>
                </a:solidFill>
              </a:rPr>
              <a:t>English Bibles show the difference – </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Lv.14</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FFFFCC"/>
                </a:solidFill>
              </a:rPr>
              <a:t>the priest shall take some of the log of oil, and pour it into the palm of his own left hand.  </a:t>
            </a:r>
            <a:r>
              <a:rPr lang="en-US" altLang="en-US" sz="3100" baseline="30000" dirty="0">
                <a:solidFill>
                  <a:schemeClr val="bg1"/>
                </a:solidFill>
              </a:rPr>
              <a:t>16</a:t>
            </a:r>
            <a:r>
              <a:rPr lang="en-US" altLang="en-US" sz="3100" dirty="0">
                <a:solidFill>
                  <a:schemeClr val="bg1"/>
                </a:solidFill>
              </a:rPr>
              <a:t> </a:t>
            </a:r>
            <a:r>
              <a:rPr lang="en-US" altLang="en-US" sz="3100" dirty="0">
                <a:solidFill>
                  <a:srgbClr val="FFFFCC"/>
                </a:solidFill>
              </a:rPr>
              <a:t>Then the priest shall dip his right finger in the oil that is in his left hand, and shall sprinkle some of the oil with his finger seven times before the L</a:t>
            </a:r>
            <a:r>
              <a:rPr lang="en-US" altLang="en-US" sz="2700" dirty="0">
                <a:solidFill>
                  <a:srgbClr val="FFFFCC"/>
                </a:solidFill>
              </a:rPr>
              <a:t>ORD</a:t>
            </a:r>
            <a:r>
              <a:rPr lang="en-US" altLang="en-US" sz="3100" dirty="0">
                <a:solidFill>
                  <a:srgbClr val="FFFFCC"/>
                </a:solidFill>
              </a:rPr>
              <a:t>.   </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80661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chemeClr val="bg1"/>
                </a:solidFill>
              </a:rPr>
              <a:t>English Bibles show the difference – </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Lv.14</a:t>
            </a:r>
            <a:r>
              <a:rPr lang="en-US" altLang="en-US" sz="3100" baseline="30000" dirty="0">
                <a:solidFill>
                  <a:schemeClr val="bg1"/>
                </a:solidFill>
              </a:rPr>
              <a:t>15</a:t>
            </a:r>
            <a:r>
              <a:rPr lang="en-US" altLang="en-US" sz="3100" dirty="0">
                <a:solidFill>
                  <a:schemeClr val="bg1"/>
                </a:solidFill>
              </a:rPr>
              <a:t>  </a:t>
            </a:r>
            <a:r>
              <a:rPr lang="en-US" altLang="en-US" sz="3100" dirty="0">
                <a:solidFill>
                  <a:srgbClr val="FFFFCC"/>
                </a:solidFill>
              </a:rPr>
              <a:t>the priest shall take some of the log of oil, and </a:t>
            </a:r>
            <a:r>
              <a:rPr lang="en-US" altLang="en-US" sz="3100" u="sng" dirty="0">
                <a:solidFill>
                  <a:srgbClr val="FFFF00"/>
                </a:solidFill>
              </a:rPr>
              <a:t>pour</a:t>
            </a:r>
            <a:r>
              <a:rPr lang="en-US" altLang="en-US" sz="3100" dirty="0">
                <a:solidFill>
                  <a:srgbClr val="FFFFCC"/>
                </a:solidFill>
              </a:rPr>
              <a:t> it into the palm of his own left hand.  </a:t>
            </a:r>
            <a:r>
              <a:rPr lang="en-US" altLang="en-US" sz="3100" baseline="30000" dirty="0">
                <a:solidFill>
                  <a:schemeClr val="bg1"/>
                </a:solidFill>
              </a:rPr>
              <a:t>16</a:t>
            </a:r>
            <a:r>
              <a:rPr lang="en-US" altLang="en-US" sz="3100" dirty="0">
                <a:solidFill>
                  <a:schemeClr val="bg1"/>
                </a:solidFill>
              </a:rPr>
              <a:t> </a:t>
            </a:r>
            <a:r>
              <a:rPr lang="en-US" altLang="en-US" sz="3100" dirty="0">
                <a:solidFill>
                  <a:srgbClr val="FFFFCC"/>
                </a:solidFill>
              </a:rPr>
              <a:t>Then the priest shall </a:t>
            </a:r>
            <a:r>
              <a:rPr lang="en-US" altLang="en-US" sz="3100" u="sng" dirty="0">
                <a:solidFill>
                  <a:srgbClr val="FFFF00"/>
                </a:solidFill>
              </a:rPr>
              <a:t>dip</a:t>
            </a:r>
            <a:r>
              <a:rPr lang="en-US" altLang="en-US" sz="3100" dirty="0">
                <a:solidFill>
                  <a:srgbClr val="FFFFCC"/>
                </a:solidFill>
              </a:rPr>
              <a:t> his right finger in the oil that is in his left hand, and shall </a:t>
            </a:r>
            <a:r>
              <a:rPr lang="en-US" altLang="en-US" sz="3100" u="sng" dirty="0">
                <a:solidFill>
                  <a:srgbClr val="FFFF00"/>
                </a:solidFill>
              </a:rPr>
              <a:t>sprinkle</a:t>
            </a:r>
            <a:r>
              <a:rPr lang="en-US" altLang="en-US" sz="3100" dirty="0">
                <a:solidFill>
                  <a:srgbClr val="FFFFCC"/>
                </a:solidFill>
              </a:rPr>
              <a:t> some of the oil with his finger seven times before the L</a:t>
            </a:r>
            <a:r>
              <a:rPr lang="en-US" altLang="en-US" sz="2700" dirty="0">
                <a:solidFill>
                  <a:srgbClr val="FFFFCC"/>
                </a:solidFill>
              </a:rPr>
              <a:t>ORD</a:t>
            </a:r>
            <a:r>
              <a:rPr lang="en-US" altLang="en-US" sz="3100" dirty="0">
                <a:solidFill>
                  <a:srgbClr val="FFFFCC"/>
                </a:solidFill>
              </a:rPr>
              <a:t>.   </a:t>
            </a:r>
          </a:p>
          <a:p>
            <a:pPr>
              <a:spcAft>
                <a:spcPts val="600"/>
              </a:spcAft>
              <a:buFont typeface="Wingdings" panose="05000000000000000000" pitchFamily="2" charset="2"/>
              <a:buChar char="§"/>
            </a:pPr>
            <a:r>
              <a:rPr lang="en-US" altLang="en-US" sz="3100" dirty="0">
                <a:solidFill>
                  <a:schemeClr val="bg1"/>
                </a:solidFill>
              </a:rPr>
              <a:t>Must we know Hebrew?? </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35414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chemeClr val="bg1"/>
                </a:solidFill>
              </a:rPr>
              <a:t>English Bibles show the difference – </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Acts 8.</a:t>
            </a:r>
          </a:p>
          <a:p>
            <a:pPr>
              <a:spcAft>
                <a:spcPts val="600"/>
              </a:spcAft>
              <a:buFont typeface="Wingdings" panose="05000000000000000000" pitchFamily="2" charset="2"/>
              <a:buChar char="§"/>
            </a:pPr>
            <a:r>
              <a:rPr lang="en-US" altLang="en-US" sz="3100" dirty="0">
                <a:solidFill>
                  <a:schemeClr val="bg1"/>
                </a:solidFill>
              </a:rPr>
              <a:t>Ro.6:4, </a:t>
            </a:r>
            <a:r>
              <a:rPr lang="en-US" dirty="0">
                <a:solidFill>
                  <a:srgbClr val="FFFFCC"/>
                </a:solidFill>
              </a:rPr>
              <a:t>Therefore we were buried with Him through baptism into death, that just as Christ was raised from the dead by the glory of the Father, even so we also should walk in newness of life. </a:t>
            </a: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96424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chemeClr val="bg1"/>
                </a:solidFill>
              </a:rPr>
              <a:t>English Bibles show the difference – </a:t>
            </a:r>
          </a:p>
        </p:txBody>
      </p:sp>
      <p:sp>
        <p:nvSpPr>
          <p:cNvPr id="3075" name="Rectangle 3"/>
          <p:cNvSpPr>
            <a:spLocks noGrp="1" noChangeArrowheads="1"/>
          </p:cNvSpPr>
          <p:nvPr>
            <p:ph type="body" idx="1"/>
          </p:nvPr>
        </p:nvSpPr>
        <p:spPr>
          <a:xfrm>
            <a:off x="457200" y="838200"/>
            <a:ext cx="8229600" cy="5791200"/>
          </a:xfrm>
        </p:spPr>
        <p:txBody>
          <a:bodyPr/>
          <a:lstStyle/>
          <a:p>
            <a:pPr>
              <a:spcAft>
                <a:spcPts val="600"/>
              </a:spcAft>
              <a:buFont typeface="Wingdings" panose="05000000000000000000" pitchFamily="2" charset="2"/>
              <a:buChar char="§"/>
            </a:pPr>
            <a:r>
              <a:rPr lang="en-US" altLang="en-US" sz="3100" dirty="0">
                <a:solidFill>
                  <a:schemeClr val="bg1"/>
                </a:solidFill>
              </a:rPr>
              <a:t>Acts 8.</a:t>
            </a:r>
          </a:p>
          <a:p>
            <a:pPr>
              <a:spcAft>
                <a:spcPts val="600"/>
              </a:spcAft>
              <a:buFont typeface="Wingdings" panose="05000000000000000000" pitchFamily="2" charset="2"/>
              <a:buChar char="§"/>
            </a:pPr>
            <a:r>
              <a:rPr lang="en-US" altLang="en-US" sz="3100" dirty="0">
                <a:solidFill>
                  <a:schemeClr val="bg1"/>
                </a:solidFill>
              </a:rPr>
              <a:t>Ro.6:4, </a:t>
            </a:r>
            <a:r>
              <a:rPr lang="en-US" dirty="0">
                <a:solidFill>
                  <a:srgbClr val="FFFFCC"/>
                </a:solidFill>
              </a:rPr>
              <a:t>Therefore we were </a:t>
            </a:r>
            <a:r>
              <a:rPr lang="en-US" dirty="0">
                <a:solidFill>
                  <a:srgbClr val="FFFF00"/>
                </a:solidFill>
              </a:rPr>
              <a:t>buried</a:t>
            </a:r>
            <a:r>
              <a:rPr lang="en-US" dirty="0">
                <a:solidFill>
                  <a:srgbClr val="FFFFCC"/>
                </a:solidFill>
              </a:rPr>
              <a:t> with Him through </a:t>
            </a:r>
            <a:r>
              <a:rPr lang="en-US" dirty="0">
                <a:solidFill>
                  <a:srgbClr val="FFFF00"/>
                </a:solidFill>
              </a:rPr>
              <a:t>baptism</a:t>
            </a:r>
            <a:r>
              <a:rPr lang="en-US" dirty="0">
                <a:solidFill>
                  <a:srgbClr val="FFFFCC"/>
                </a:solidFill>
              </a:rPr>
              <a:t> into death, that just as Christ was </a:t>
            </a:r>
            <a:r>
              <a:rPr lang="en-US" dirty="0">
                <a:solidFill>
                  <a:srgbClr val="FFFF00"/>
                </a:solidFill>
              </a:rPr>
              <a:t>raised</a:t>
            </a:r>
            <a:r>
              <a:rPr lang="en-US" dirty="0">
                <a:solidFill>
                  <a:srgbClr val="FFFFCC"/>
                </a:solidFill>
              </a:rPr>
              <a:t> from the dead by the glory of the Father, even so we also should walk in newness of life. </a:t>
            </a:r>
            <a:endParaRPr lang="en-US" altLang="en-US" sz="3100" dirty="0">
              <a:solidFill>
                <a:srgbClr val="FFFFCC"/>
              </a:solidFill>
            </a:endParaRPr>
          </a:p>
          <a:p>
            <a:pPr>
              <a:spcAft>
                <a:spcPts val="600"/>
              </a:spcAft>
              <a:buFont typeface="Wingdings" panose="05000000000000000000" pitchFamily="2" charset="2"/>
              <a:buChar char="§"/>
            </a:pPr>
            <a:r>
              <a:rPr lang="en-US" altLang="en-US" sz="3100" dirty="0">
                <a:solidFill>
                  <a:schemeClr val="bg1"/>
                </a:solidFill>
              </a:rPr>
              <a:t>Must we know Greek?? </a:t>
            </a:r>
          </a:p>
          <a:p>
            <a:pPr>
              <a:spcAft>
                <a:spcPts val="600"/>
              </a:spcAft>
              <a:buFont typeface="Wingdings" panose="05000000000000000000" pitchFamily="2" charset="2"/>
              <a:buChar char="§"/>
            </a:pPr>
            <a:r>
              <a:rPr lang="en-US" altLang="en-US" sz="3100" dirty="0">
                <a:solidFill>
                  <a:schemeClr val="bg1"/>
                </a:solidFill>
              </a:rPr>
              <a:t>Could language be plainer??</a:t>
            </a:r>
          </a:p>
          <a:p>
            <a:pPr marL="0"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7830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14400"/>
          </a:xfrm>
        </p:spPr>
        <p:txBody>
          <a:bodyPr/>
          <a:lstStyle/>
          <a:p>
            <a:r>
              <a:rPr lang="en-US" altLang="en-US" sz="3400" dirty="0">
                <a:solidFill>
                  <a:srgbClr val="FFFFCC"/>
                </a:solidFill>
              </a:rPr>
              <a:t>Real Problem:  he admires denominational writer . . .</a:t>
            </a:r>
          </a:p>
        </p:txBody>
      </p:sp>
      <p:sp>
        <p:nvSpPr>
          <p:cNvPr id="3075" name="Rectangle 3"/>
          <p:cNvSpPr>
            <a:spLocks noGrp="1" noChangeArrowheads="1"/>
          </p:cNvSpPr>
          <p:nvPr>
            <p:ph type="body" idx="1"/>
          </p:nvPr>
        </p:nvSpPr>
        <p:spPr>
          <a:xfrm>
            <a:off x="457200" y="1143000"/>
            <a:ext cx="8229600" cy="5486400"/>
          </a:xfrm>
        </p:spPr>
        <p:txBody>
          <a:bodyPr/>
          <a:lstStyle/>
          <a:p>
            <a:pPr marL="0" indent="0" algn="ctr">
              <a:spcAft>
                <a:spcPts val="600"/>
              </a:spcAft>
              <a:buNone/>
            </a:pPr>
            <a:r>
              <a:rPr lang="en-US" altLang="en-US" sz="3100" dirty="0">
                <a:solidFill>
                  <a:schemeClr val="bg1"/>
                </a:solidFill>
              </a:rPr>
              <a:t>Therefore he must be right … </a:t>
            </a:r>
            <a:br>
              <a:rPr lang="en-US" altLang="en-US" sz="3100" dirty="0">
                <a:solidFill>
                  <a:schemeClr val="bg1"/>
                </a:solidFill>
              </a:rPr>
            </a:br>
            <a:r>
              <a:rPr lang="en-US" altLang="en-US" sz="3100" u="sng" dirty="0">
                <a:solidFill>
                  <a:schemeClr val="bg1"/>
                </a:solidFill>
              </a:rPr>
              <a:t>though</a:t>
            </a:r>
            <a:r>
              <a:rPr lang="en-US" altLang="en-US" sz="3100" dirty="0">
                <a:solidFill>
                  <a:schemeClr val="bg1"/>
                </a:solidFill>
              </a:rPr>
              <a:t> </a:t>
            </a:r>
            <a:r>
              <a:rPr lang="en-US" altLang="en-US" sz="3100" u="sng" dirty="0" err="1">
                <a:solidFill>
                  <a:schemeClr val="bg1"/>
                </a:solidFill>
              </a:rPr>
              <a:t>unimmersed</a:t>
            </a:r>
            <a:r>
              <a:rPr lang="en-US" altLang="en-US" sz="3100" dirty="0">
                <a:solidFill>
                  <a:schemeClr val="bg1"/>
                </a:solidFill>
              </a:rPr>
              <a:t> …</a:t>
            </a:r>
          </a:p>
          <a:p>
            <a:pPr marL="0" indent="0" algn="ctr">
              <a:spcAft>
                <a:spcPts val="600"/>
              </a:spcAft>
              <a:buNone/>
            </a:pPr>
            <a:r>
              <a:rPr lang="en-US" altLang="en-US" sz="3100" dirty="0">
                <a:solidFill>
                  <a:srgbClr val="FFFFCC"/>
                </a:solidFill>
              </a:rPr>
              <a:t>Therefore, sprinkling is right</a:t>
            </a:r>
          </a:p>
          <a:p>
            <a:pPr>
              <a:spcAft>
                <a:spcPts val="600"/>
              </a:spcAft>
              <a:buFont typeface="Wingdings" panose="05000000000000000000" pitchFamily="2" charset="2"/>
              <a:buChar char="§"/>
            </a:pPr>
            <a:endParaRPr lang="en-US" altLang="en-US" sz="3100" dirty="0">
              <a:solidFill>
                <a:schemeClr val="bg1"/>
              </a:solidFill>
            </a:endParaRP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72E247C0-5A39-874C-A469-1596CDCCDB8B}"/>
              </a:ext>
            </a:extLst>
          </p:cNvPr>
          <p:cNvSpPr/>
          <p:nvPr/>
        </p:nvSpPr>
        <p:spPr>
          <a:xfrm>
            <a:off x="648092" y="2971800"/>
            <a:ext cx="7848600" cy="106680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Real conclusion: his own wisdom is a respectable way to pursue the way of Cain</a:t>
            </a:r>
          </a:p>
        </p:txBody>
      </p:sp>
    </p:spTree>
    <p:extLst>
      <p:ext uri="{BB962C8B-B14F-4D97-AF65-F5344CB8AC3E}">
        <p14:creationId xmlns:p14="http://schemas.microsoft.com/office/powerpoint/2010/main" val="390905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400" dirty="0">
                <a:solidFill>
                  <a:schemeClr val="bg1"/>
                </a:solidFill>
              </a:rPr>
              <a:t>Abel’s parents disobeyed God</a:t>
            </a:r>
          </a:p>
        </p:txBody>
      </p:sp>
      <p:sp>
        <p:nvSpPr>
          <p:cNvPr id="3075" name="Rectangle 3"/>
          <p:cNvSpPr>
            <a:spLocks noGrp="1" noChangeArrowheads="1"/>
          </p:cNvSpPr>
          <p:nvPr>
            <p:ph type="body" idx="1"/>
          </p:nvPr>
        </p:nvSpPr>
        <p:spPr>
          <a:xfrm>
            <a:off x="457200" y="1219200"/>
            <a:ext cx="8229600" cy="5486400"/>
          </a:xfrm>
        </p:spPr>
        <p:txBody>
          <a:bodyPr/>
          <a:lstStyle/>
          <a:p>
            <a:pPr>
              <a:spcAft>
                <a:spcPts val="600"/>
              </a:spcAft>
              <a:buFont typeface="Arial" panose="020B0604020202020204" pitchFamily="34" charset="0"/>
              <a:buChar char="•"/>
            </a:pPr>
            <a:r>
              <a:rPr lang="en-US" altLang="en-US" sz="3100" dirty="0">
                <a:solidFill>
                  <a:srgbClr val="FFFFCC"/>
                </a:solidFill>
              </a:rPr>
              <a:t>Abel’s brother disobeyed God</a:t>
            </a:r>
          </a:p>
          <a:p>
            <a:pPr>
              <a:spcAft>
                <a:spcPts val="600"/>
              </a:spcAft>
              <a:buFont typeface="Arial" panose="020B0604020202020204" pitchFamily="34" charset="0"/>
              <a:buChar char="•"/>
            </a:pPr>
            <a:r>
              <a:rPr lang="en-US" altLang="en-US" sz="3100" dirty="0">
                <a:solidFill>
                  <a:srgbClr val="FFFFCC"/>
                </a:solidFill>
              </a:rPr>
              <a:t>Abel lived by faith</a:t>
            </a:r>
            <a:endParaRPr lang="en-US" altLang="en-US" sz="3100" dirty="0">
              <a:solidFill>
                <a:schemeClr val="bg1"/>
              </a:solidFill>
            </a:endParaRP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72E247C0-5A39-874C-A469-1596CDCCDB8B}"/>
              </a:ext>
            </a:extLst>
          </p:cNvPr>
          <p:cNvSpPr/>
          <p:nvPr/>
        </p:nvSpPr>
        <p:spPr>
          <a:xfrm>
            <a:off x="1329169" y="2590800"/>
            <a:ext cx="6486446" cy="106680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Faith was more than a conviction</a:t>
            </a:r>
            <a:br>
              <a:rPr lang="en-US" sz="3000" dirty="0"/>
            </a:br>
            <a:r>
              <a:rPr lang="en-US" sz="3000" dirty="0"/>
              <a:t>about God’s existence</a:t>
            </a:r>
          </a:p>
        </p:txBody>
      </p:sp>
      <p:sp>
        <p:nvSpPr>
          <p:cNvPr id="3" name="Rectangle 2">
            <a:extLst>
              <a:ext uri="{FF2B5EF4-FFF2-40B4-BE49-F238E27FC236}">
                <a16:creationId xmlns:a16="http://schemas.microsoft.com/office/drawing/2014/main" id="{B17DC840-98DE-529B-42C3-F72AFD01E9CC}"/>
              </a:ext>
            </a:extLst>
          </p:cNvPr>
          <p:cNvSpPr/>
          <p:nvPr/>
        </p:nvSpPr>
        <p:spPr>
          <a:xfrm>
            <a:off x="2141102" y="3833401"/>
            <a:ext cx="4873363" cy="662399"/>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Abel lived by God’s </a:t>
            </a:r>
            <a:r>
              <a:rPr lang="en-US" sz="3000" dirty="0">
                <a:solidFill>
                  <a:srgbClr val="FFFF00"/>
                </a:solidFill>
              </a:rPr>
              <a:t>Word</a:t>
            </a:r>
          </a:p>
        </p:txBody>
      </p:sp>
    </p:spTree>
    <p:extLst>
      <p:ext uri="{BB962C8B-B14F-4D97-AF65-F5344CB8AC3E}">
        <p14:creationId xmlns:p14="http://schemas.microsoft.com/office/powerpoint/2010/main" val="303751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654238" y="5334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 </a:t>
            </a:r>
            <a:r>
              <a:rPr kumimoji="0" lang="en-US" sz="3600" i="0" u="none" strike="noStrike" kern="0" cap="none" spc="0" normalizeH="0" baseline="0" noProof="0" dirty="0">
                <a:ln>
                  <a:noFill/>
                </a:ln>
                <a:solidFill>
                  <a:srgbClr val="FFFF00"/>
                </a:solidFill>
                <a:effectLst/>
                <a:uLnTx/>
                <a:uFillTx/>
                <a:latin typeface="+mn-lt"/>
                <a:ea typeface="Verdana" panose="020B0604030504040204" pitchFamily="34" charset="0"/>
                <a:cs typeface="Verdana" panose="020B0604030504040204" pitchFamily="34" charset="0"/>
              </a:rPr>
              <a:t>The Purpose of Hb.11</a:t>
            </a:r>
          </a:p>
        </p:txBody>
      </p:sp>
    </p:spTree>
    <p:extLst>
      <p:ext uri="{BB962C8B-B14F-4D97-AF65-F5344CB8AC3E}">
        <p14:creationId xmlns:p14="http://schemas.microsoft.com/office/powerpoint/2010/main" val="267244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600" dirty="0">
                <a:solidFill>
                  <a:schemeClr val="bg1"/>
                </a:solidFill>
              </a:rPr>
              <a:t>1. </a:t>
            </a:r>
            <a:r>
              <a:rPr lang="en-US" altLang="en-US" sz="3400" dirty="0">
                <a:solidFill>
                  <a:srgbClr val="FFFF00"/>
                </a:solidFill>
              </a:rPr>
              <a:t>The force of faith, </a:t>
            </a:r>
            <a:r>
              <a:rPr lang="en-US" altLang="en-US" sz="2800" dirty="0">
                <a:solidFill>
                  <a:schemeClr val="bg1"/>
                </a:solidFill>
              </a:rPr>
              <a:t>Hb.11:1</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Wingdings" panose="05000000000000000000" pitchFamily="2" charset="2"/>
              <a:buChar char="§"/>
            </a:pPr>
            <a:r>
              <a:rPr lang="en-US" altLang="en-US" sz="3100" dirty="0">
                <a:solidFill>
                  <a:srgbClr val="CCFFFF"/>
                </a:solidFill>
              </a:rPr>
              <a:t>Substance –</a:t>
            </a:r>
            <a:r>
              <a:rPr lang="en-US" altLang="en-US" sz="3100" dirty="0">
                <a:solidFill>
                  <a:schemeClr val="bg1"/>
                </a:solidFill>
              </a:rPr>
              <a:t> actual being, reality, essence, assurance, confidence</a:t>
            </a:r>
          </a:p>
          <a:p>
            <a:pPr lvl="1">
              <a:spcAft>
                <a:spcPts val="300"/>
              </a:spcAft>
              <a:buFont typeface="Wingdings" panose="05000000000000000000" pitchFamily="2" charset="2"/>
              <a:buChar char="§"/>
            </a:pPr>
            <a:r>
              <a:rPr lang="en-US" altLang="en-US" sz="3000" dirty="0">
                <a:solidFill>
                  <a:schemeClr val="bg1"/>
                </a:solidFill>
              </a:rPr>
              <a:t>Substance verifies (promises of God)</a:t>
            </a:r>
          </a:p>
          <a:p>
            <a:pPr>
              <a:spcAft>
                <a:spcPts val="300"/>
              </a:spcAft>
              <a:buFont typeface="Wingdings" panose="05000000000000000000" pitchFamily="2" charset="2"/>
              <a:buChar char="§"/>
            </a:pPr>
            <a:r>
              <a:rPr lang="en-US" altLang="en-US" sz="3100" dirty="0">
                <a:solidFill>
                  <a:srgbClr val="CCFFFF"/>
                </a:solidFill>
              </a:rPr>
              <a:t>Evidence –</a:t>
            </a:r>
            <a:r>
              <a:rPr lang="en-US" altLang="en-US" sz="3100" dirty="0">
                <a:solidFill>
                  <a:schemeClr val="bg1"/>
                </a:solidFill>
              </a:rPr>
              <a:t> proof, verification.  </a:t>
            </a:r>
            <a:r>
              <a:rPr lang="en-US" altLang="en-US" sz="3100" dirty="0" err="1">
                <a:solidFill>
                  <a:schemeClr val="bg1"/>
                </a:solidFill>
              </a:rPr>
              <a:t>Demonstra-tion</a:t>
            </a:r>
            <a:r>
              <a:rPr lang="en-US" altLang="en-US" sz="3100" dirty="0">
                <a:solidFill>
                  <a:schemeClr val="bg1"/>
                </a:solidFill>
              </a:rPr>
              <a:t>…</a:t>
            </a:r>
          </a:p>
          <a:p>
            <a:pPr lvl="1">
              <a:spcAft>
                <a:spcPts val="300"/>
              </a:spcAft>
              <a:buFont typeface="Wingdings" panose="05000000000000000000" pitchFamily="2" charset="2"/>
              <a:buChar char="§"/>
            </a:pPr>
            <a:r>
              <a:rPr lang="en-US" altLang="en-US" sz="3000" i="1" dirty="0">
                <a:solidFill>
                  <a:srgbClr val="FFFF99"/>
                </a:solidFill>
              </a:rPr>
              <a:t>Things not seen</a:t>
            </a:r>
            <a:r>
              <a:rPr lang="en-US" altLang="en-US" sz="3000" dirty="0">
                <a:solidFill>
                  <a:srgbClr val="FFFF99"/>
                </a:solidFill>
              </a:rPr>
              <a:t>.</a:t>
            </a:r>
            <a:r>
              <a:rPr lang="en-US" altLang="en-US" sz="3000" dirty="0">
                <a:solidFill>
                  <a:schemeClr val="bg1"/>
                </a:solidFill>
              </a:rPr>
              <a:t>   V.3, 6.</a:t>
            </a:r>
          </a:p>
          <a:p>
            <a:pPr lvl="2">
              <a:spcAft>
                <a:spcPts val="300"/>
              </a:spcAft>
              <a:buFont typeface="Wingdings" panose="05000000000000000000" pitchFamily="2" charset="2"/>
              <a:buChar char="§"/>
            </a:pPr>
            <a:r>
              <a:rPr lang="en-US" altLang="en-US" sz="3000" dirty="0">
                <a:solidFill>
                  <a:schemeClr val="bg1"/>
                </a:solidFill>
              </a:rPr>
              <a:t>We have convictions…   Jn.20:…29</a:t>
            </a:r>
          </a:p>
          <a:p>
            <a:pPr lvl="1">
              <a:spcAft>
                <a:spcPts val="300"/>
              </a:spcAft>
              <a:buFont typeface="Wingdings" panose="05000000000000000000" pitchFamily="2" charset="2"/>
              <a:buChar char="§"/>
            </a:pPr>
            <a:r>
              <a:rPr lang="en-US" altLang="en-US" sz="3000" i="1" dirty="0">
                <a:solidFill>
                  <a:srgbClr val="FFFF99"/>
                </a:solidFill>
              </a:rPr>
              <a:t>Faith</a:t>
            </a:r>
            <a:r>
              <a:rPr lang="en-US" altLang="en-US" sz="3000" dirty="0">
                <a:solidFill>
                  <a:srgbClr val="FFFF99"/>
                </a:solidFill>
              </a:rPr>
              <a:t>.</a:t>
            </a:r>
            <a:r>
              <a:rPr lang="en-US" altLang="en-US" sz="3000" dirty="0">
                <a:solidFill>
                  <a:schemeClr val="bg1"/>
                </a:solidFill>
              </a:rPr>
              <a:t>  Sure of our hope, certain of things not seen</a:t>
            </a:r>
          </a:p>
          <a:p>
            <a:pPr marL="0" indent="0">
              <a:spcAft>
                <a:spcPts val="300"/>
              </a:spcAft>
              <a:buNone/>
            </a:pPr>
            <a:endParaRPr lang="en-US" altLang="en-US" sz="3100" dirty="0">
              <a:solidFill>
                <a:schemeClr val="bg1"/>
              </a:solidFill>
            </a:endParaRPr>
          </a:p>
          <a:p>
            <a:pPr marL="0" indent="0">
              <a:spcAft>
                <a:spcPts val="300"/>
              </a:spcAft>
              <a:buNone/>
            </a:pPr>
            <a:endParaRPr lang="en-US" altLang="en-US" sz="3100" dirty="0">
              <a:solidFill>
                <a:schemeClr val="bg1"/>
              </a:solidFill>
            </a:endParaRP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51045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600" dirty="0">
                <a:solidFill>
                  <a:schemeClr val="bg1"/>
                </a:solidFill>
              </a:rPr>
              <a:t>2. </a:t>
            </a:r>
            <a:r>
              <a:rPr lang="en-US" altLang="en-US" sz="3400" dirty="0">
                <a:solidFill>
                  <a:srgbClr val="FFFF00"/>
                </a:solidFill>
              </a:rPr>
              <a:t>The favor of faith, </a:t>
            </a:r>
            <a:r>
              <a:rPr lang="en-US" altLang="en-US" sz="2800" dirty="0">
                <a:solidFill>
                  <a:schemeClr val="bg1"/>
                </a:solidFill>
              </a:rPr>
              <a:t>Hb.11:2</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Wingdings" panose="05000000000000000000" pitchFamily="2" charset="2"/>
              <a:buChar char="§"/>
            </a:pPr>
            <a:r>
              <a:rPr lang="en-US" altLang="en-US" sz="3100" dirty="0">
                <a:solidFill>
                  <a:srgbClr val="CCFFFF"/>
                </a:solidFill>
              </a:rPr>
              <a:t>“For” . . . by it the elders (people of old, </a:t>
            </a:r>
            <a:r>
              <a:rPr lang="en-US" altLang="en-US" sz="2400" dirty="0">
                <a:solidFill>
                  <a:schemeClr val="bg1"/>
                </a:solidFill>
              </a:rPr>
              <a:t>ESV</a:t>
            </a:r>
            <a:r>
              <a:rPr lang="en-US" altLang="en-US" sz="3100" dirty="0">
                <a:solidFill>
                  <a:srgbClr val="CCFFFF"/>
                </a:solidFill>
              </a:rPr>
              <a:t>) obtained a good testimony </a:t>
            </a:r>
          </a:p>
          <a:p>
            <a:pPr lvl="1">
              <a:spcAft>
                <a:spcPts val="300"/>
              </a:spcAft>
              <a:buFont typeface="Wingdings" panose="05000000000000000000" pitchFamily="2" charset="2"/>
              <a:buChar char="§"/>
            </a:pPr>
            <a:r>
              <a:rPr lang="en-US" altLang="en-US" sz="3100" dirty="0">
                <a:solidFill>
                  <a:srgbClr val="FFFF99"/>
                </a:solidFill>
              </a:rPr>
              <a:t>They gained approval, </a:t>
            </a:r>
            <a:r>
              <a:rPr lang="en-US" altLang="en-US" sz="2400" dirty="0">
                <a:solidFill>
                  <a:schemeClr val="bg1"/>
                </a:solidFill>
              </a:rPr>
              <a:t>NASB</a:t>
            </a:r>
            <a:endParaRPr lang="en-US" altLang="en-US" dirty="0">
              <a:solidFill>
                <a:schemeClr val="bg1"/>
              </a:solidFill>
            </a:endParaRPr>
          </a:p>
          <a:p>
            <a:pPr lvl="1">
              <a:spcAft>
                <a:spcPts val="300"/>
              </a:spcAft>
              <a:buFont typeface="Wingdings" panose="05000000000000000000" pitchFamily="2" charset="2"/>
              <a:buChar char="§"/>
            </a:pPr>
            <a:r>
              <a:rPr lang="en-US" altLang="en-US" sz="3100" dirty="0">
                <a:solidFill>
                  <a:srgbClr val="FFFF99"/>
                </a:solidFill>
              </a:rPr>
              <a:t>They received their commendation, </a:t>
            </a:r>
            <a:r>
              <a:rPr lang="en-US" altLang="en-US" sz="2400" dirty="0">
                <a:solidFill>
                  <a:schemeClr val="bg1"/>
                </a:solidFill>
              </a:rPr>
              <a:t>ESV</a:t>
            </a:r>
          </a:p>
          <a:p>
            <a:pPr lvl="2">
              <a:spcAft>
                <a:spcPts val="300"/>
              </a:spcAft>
              <a:buFont typeface="Wingdings" panose="05000000000000000000" pitchFamily="2" charset="2"/>
              <a:buChar char="§"/>
            </a:pPr>
            <a:r>
              <a:rPr lang="en-US" altLang="en-US" sz="3100" dirty="0">
                <a:solidFill>
                  <a:schemeClr val="bg1"/>
                </a:solidFill>
              </a:rPr>
              <a:t>Verses 4, 5, 39</a:t>
            </a:r>
          </a:p>
          <a:p>
            <a:pPr>
              <a:spcAft>
                <a:spcPts val="300"/>
              </a:spcAft>
              <a:buFont typeface="Wingdings" panose="05000000000000000000" pitchFamily="2" charset="2"/>
              <a:buChar char="§"/>
            </a:pPr>
            <a:r>
              <a:rPr lang="en-US" altLang="en-US" sz="3100" dirty="0">
                <a:solidFill>
                  <a:srgbClr val="CCFFFF"/>
                </a:solidFill>
              </a:rPr>
              <a:t>Common denominator in each:  faith</a:t>
            </a:r>
          </a:p>
          <a:p>
            <a:pPr lvl="1">
              <a:spcAft>
                <a:spcPts val="300"/>
              </a:spcAft>
              <a:buFont typeface="Wingdings" panose="05000000000000000000" pitchFamily="2" charset="2"/>
              <a:buChar char="§"/>
            </a:pPr>
            <a:r>
              <a:rPr lang="en-US" altLang="en-US" sz="3100" dirty="0">
                <a:solidFill>
                  <a:schemeClr val="bg1"/>
                </a:solidFill>
              </a:rPr>
              <a:t>Hb.10:38-39</a:t>
            </a:r>
          </a:p>
          <a:p>
            <a:pPr marL="744537" lvl="2" indent="0">
              <a:spcAft>
                <a:spcPts val="6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9A3AFCA0-2867-9667-0A58-CF442804BA8D}"/>
              </a:ext>
            </a:extLst>
          </p:cNvPr>
          <p:cNvSpPr/>
          <p:nvPr/>
        </p:nvSpPr>
        <p:spPr>
          <a:xfrm>
            <a:off x="2033049" y="5181600"/>
            <a:ext cx="5091259" cy="990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CCFFCC"/>
                </a:solidFill>
              </a:rPr>
              <a:t>Faith is important; we need</a:t>
            </a:r>
            <a:br>
              <a:rPr lang="en-US" sz="2800" dirty="0">
                <a:solidFill>
                  <a:srgbClr val="CCFFCC"/>
                </a:solidFill>
              </a:rPr>
            </a:br>
            <a:r>
              <a:rPr lang="en-US" sz="2800" dirty="0">
                <a:solidFill>
                  <a:srgbClr val="CCFFCC"/>
                </a:solidFill>
              </a:rPr>
              <a:t>to know more about it</a:t>
            </a:r>
          </a:p>
        </p:txBody>
      </p:sp>
    </p:spTree>
    <p:extLst>
      <p:ext uri="{BB962C8B-B14F-4D97-AF65-F5344CB8AC3E}">
        <p14:creationId xmlns:p14="http://schemas.microsoft.com/office/powerpoint/2010/main" val="368509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600" dirty="0">
                <a:solidFill>
                  <a:schemeClr val="bg1"/>
                </a:solidFill>
              </a:rPr>
              <a:t>3. </a:t>
            </a:r>
            <a:r>
              <a:rPr lang="en-US" altLang="en-US" sz="3400" dirty="0">
                <a:solidFill>
                  <a:srgbClr val="FFFF00"/>
                </a:solidFill>
              </a:rPr>
              <a:t>The fact of faith, </a:t>
            </a:r>
            <a:r>
              <a:rPr lang="en-US" altLang="en-US" sz="2800" dirty="0">
                <a:solidFill>
                  <a:schemeClr val="bg1"/>
                </a:solidFill>
              </a:rPr>
              <a:t>Hb.11:3</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Wingdings" panose="05000000000000000000" pitchFamily="2" charset="2"/>
              <a:buChar char="§"/>
            </a:pPr>
            <a:r>
              <a:rPr lang="en-US" altLang="en-US" sz="3100" dirty="0">
                <a:solidFill>
                  <a:srgbClr val="CCFFFF"/>
                </a:solidFill>
              </a:rPr>
              <a:t>Not </a:t>
            </a:r>
            <a:r>
              <a:rPr lang="en-US" altLang="en-US" sz="3100" i="1" dirty="0">
                <a:solidFill>
                  <a:srgbClr val="CCFFFF"/>
                </a:solidFill>
              </a:rPr>
              <a:t>how</a:t>
            </a:r>
            <a:r>
              <a:rPr lang="en-US" altLang="en-US" sz="3100" dirty="0">
                <a:solidFill>
                  <a:srgbClr val="CCFFFF"/>
                </a:solidFill>
              </a:rPr>
              <a:t>  (method)  but reality</a:t>
            </a:r>
          </a:p>
          <a:p>
            <a:pPr lvl="1">
              <a:spcAft>
                <a:spcPts val="300"/>
              </a:spcAft>
              <a:buFont typeface="Wingdings" panose="05000000000000000000" pitchFamily="2" charset="2"/>
              <a:buChar char="§"/>
            </a:pPr>
            <a:r>
              <a:rPr lang="en-US" altLang="en-US" sz="3100" dirty="0">
                <a:solidFill>
                  <a:srgbClr val="FFFF99"/>
                </a:solidFill>
              </a:rPr>
              <a:t>First verse of Bible requires faith…</a:t>
            </a:r>
            <a:endParaRPr lang="en-US" altLang="en-US" dirty="0">
              <a:solidFill>
                <a:schemeClr val="bg1"/>
              </a:solidFill>
            </a:endParaRPr>
          </a:p>
          <a:p>
            <a:pPr lvl="1">
              <a:spcAft>
                <a:spcPts val="300"/>
              </a:spcAft>
              <a:buFont typeface="Wingdings" panose="05000000000000000000" pitchFamily="2" charset="2"/>
              <a:buChar char="§"/>
            </a:pPr>
            <a:r>
              <a:rPr lang="en-US" altLang="en-US" sz="3100" dirty="0">
                <a:solidFill>
                  <a:srgbClr val="FFFF99"/>
                </a:solidFill>
              </a:rPr>
              <a:t>“By the word of God” –</a:t>
            </a:r>
          </a:p>
          <a:p>
            <a:pPr lvl="2">
              <a:spcAft>
                <a:spcPts val="300"/>
              </a:spcAft>
              <a:buFont typeface="Wingdings" panose="05000000000000000000" pitchFamily="2" charset="2"/>
              <a:buChar char="§"/>
            </a:pPr>
            <a:r>
              <a:rPr lang="en-US" altLang="en-US" sz="3100" dirty="0">
                <a:solidFill>
                  <a:srgbClr val="CCFFCC"/>
                </a:solidFill>
              </a:rPr>
              <a:t>He spoke ... it was done</a:t>
            </a:r>
          </a:p>
          <a:p>
            <a:pPr lvl="1">
              <a:spcAft>
                <a:spcPts val="300"/>
              </a:spcAft>
              <a:buFont typeface="Wingdings" panose="05000000000000000000" pitchFamily="2" charset="2"/>
              <a:buChar char="§"/>
            </a:pPr>
            <a:r>
              <a:rPr lang="en-US" altLang="en-US" sz="3100" dirty="0">
                <a:solidFill>
                  <a:srgbClr val="FFFF99"/>
                </a:solidFill>
              </a:rPr>
              <a:t>Things seen not made by things visible </a:t>
            </a:r>
            <a:r>
              <a:rPr lang="en-US" altLang="en-US" dirty="0">
                <a:solidFill>
                  <a:schemeClr val="bg1"/>
                </a:solidFill>
              </a:rPr>
              <a:t>(v.1).    Job 38:4</a:t>
            </a:r>
            <a:endParaRPr lang="en-US" altLang="en-US" sz="3100" dirty="0">
              <a:solidFill>
                <a:schemeClr val="bg1"/>
              </a:solidFill>
            </a:endParaRP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03807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600" dirty="0">
                <a:solidFill>
                  <a:schemeClr val="bg1"/>
                </a:solidFill>
              </a:rPr>
              <a:t>4. </a:t>
            </a:r>
            <a:r>
              <a:rPr lang="en-US" altLang="en-US" sz="3400" dirty="0">
                <a:solidFill>
                  <a:srgbClr val="FFFF00"/>
                </a:solidFill>
              </a:rPr>
              <a:t>The first faith, </a:t>
            </a:r>
            <a:r>
              <a:rPr lang="en-US" altLang="en-US" sz="2800" dirty="0">
                <a:solidFill>
                  <a:schemeClr val="bg1"/>
                </a:solidFill>
              </a:rPr>
              <a:t>Hb.11:4</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Bef>
                <a:spcPts val="600"/>
              </a:spcBef>
              <a:spcAft>
                <a:spcPts val="0"/>
              </a:spcAft>
              <a:buFont typeface="Wingdings" panose="05000000000000000000" pitchFamily="2" charset="2"/>
              <a:buChar char="§"/>
            </a:pPr>
            <a:r>
              <a:rPr lang="en-US" altLang="en-US" sz="3100" dirty="0">
                <a:solidFill>
                  <a:srgbClr val="CCFFFF"/>
                </a:solidFill>
              </a:rPr>
              <a:t>Abel</a:t>
            </a:r>
          </a:p>
          <a:p>
            <a:pPr lvl="1">
              <a:spcBef>
                <a:spcPts val="600"/>
              </a:spcBef>
              <a:spcAft>
                <a:spcPts val="300"/>
              </a:spcAft>
              <a:buFont typeface="Wingdings" panose="05000000000000000000" pitchFamily="2" charset="2"/>
              <a:buChar char="§"/>
            </a:pPr>
            <a:r>
              <a:rPr lang="en-US" altLang="en-US" sz="3100" dirty="0">
                <a:solidFill>
                  <a:srgbClr val="FFFF99"/>
                </a:solidFill>
              </a:rPr>
              <a:t>Adam and Eve had sight: saw </a:t>
            </a:r>
            <a:r>
              <a:rPr lang="en-US" altLang="en-US" sz="3100" dirty="0" err="1">
                <a:solidFill>
                  <a:srgbClr val="FFFF99"/>
                </a:solidFill>
              </a:rPr>
              <a:t>manifesta-tions</a:t>
            </a:r>
            <a:r>
              <a:rPr lang="en-US" altLang="en-US" sz="3100" dirty="0">
                <a:solidFill>
                  <a:srgbClr val="FFFF99"/>
                </a:solidFill>
              </a:rPr>
              <a:t>, heard, talked to God   </a:t>
            </a:r>
          </a:p>
          <a:p>
            <a:pPr lvl="2">
              <a:spcAft>
                <a:spcPts val="300"/>
              </a:spcAft>
              <a:buFont typeface="Wingdings" panose="05000000000000000000" pitchFamily="2" charset="2"/>
              <a:buChar char="§"/>
            </a:pPr>
            <a:r>
              <a:rPr lang="en-US" altLang="en-US" sz="3000" dirty="0">
                <a:solidFill>
                  <a:schemeClr val="bg1"/>
                </a:solidFill>
              </a:rPr>
              <a:t>Ex.33:20 . . . Jn.1:18</a:t>
            </a:r>
          </a:p>
          <a:p>
            <a:pPr lvl="1">
              <a:spcAft>
                <a:spcPts val="300"/>
              </a:spcAft>
              <a:buFont typeface="Wingdings" panose="05000000000000000000" pitchFamily="2" charset="2"/>
              <a:buChar char="§"/>
            </a:pPr>
            <a:r>
              <a:rPr lang="en-US" altLang="en-US" sz="3100" dirty="0">
                <a:solidFill>
                  <a:srgbClr val="FFFF99"/>
                </a:solidFill>
              </a:rPr>
              <a:t>Cain and Abel were to live by faith </a:t>
            </a:r>
            <a:br>
              <a:rPr lang="en-US" altLang="en-US" sz="3100" dirty="0">
                <a:solidFill>
                  <a:srgbClr val="FFFF99"/>
                </a:solidFill>
              </a:rPr>
            </a:br>
            <a:r>
              <a:rPr lang="en-US" altLang="en-US" sz="3100" dirty="0">
                <a:solidFill>
                  <a:schemeClr val="bg1"/>
                </a:solidFill>
              </a:rPr>
              <a:t>[God did talk to them]</a:t>
            </a:r>
          </a:p>
          <a:p>
            <a:pPr lvl="2">
              <a:spcAft>
                <a:spcPts val="300"/>
              </a:spcAft>
              <a:buFont typeface="Wingdings" panose="05000000000000000000" pitchFamily="2" charset="2"/>
              <a:buChar char="§"/>
            </a:pPr>
            <a:r>
              <a:rPr lang="en-US" altLang="en-US" sz="3100" dirty="0">
                <a:solidFill>
                  <a:srgbClr val="CCFFCC"/>
                </a:solidFill>
              </a:rPr>
              <a:t>He spoke . . . it was done</a:t>
            </a:r>
          </a:p>
          <a:p>
            <a:pPr lvl="2">
              <a:spcAft>
                <a:spcPts val="300"/>
              </a:spcAft>
              <a:buFont typeface="Wingdings" panose="05000000000000000000" pitchFamily="2" charset="2"/>
              <a:buChar char="§"/>
            </a:pPr>
            <a:r>
              <a:rPr lang="en-US" altLang="en-US" sz="3100" dirty="0">
                <a:solidFill>
                  <a:srgbClr val="CCFFCC"/>
                </a:solidFill>
              </a:rPr>
              <a:t>Though dead, Adam speaks</a:t>
            </a:r>
          </a:p>
          <a:p>
            <a:pPr marL="0" indent="0">
              <a:spcAft>
                <a:spcPts val="300"/>
              </a:spcAft>
              <a:buNone/>
            </a:pPr>
            <a:endParaRPr lang="en-US" altLang="en-US" sz="3900" dirty="0">
              <a:solidFill>
                <a:srgbClr val="CCFFCC"/>
              </a:solidFill>
            </a:endParaRP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27646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2800" dirty="0">
                <a:solidFill>
                  <a:schemeClr val="bg1"/>
                </a:solidFill>
              </a:rPr>
              <a:t>4. </a:t>
            </a:r>
            <a:r>
              <a:rPr lang="en-US" altLang="en-US" sz="3400" dirty="0">
                <a:solidFill>
                  <a:srgbClr val="FFFF00"/>
                </a:solidFill>
              </a:rPr>
              <a:t>The first faith, </a:t>
            </a:r>
            <a:r>
              <a:rPr lang="en-US" altLang="en-US" sz="2800" dirty="0">
                <a:solidFill>
                  <a:schemeClr val="bg1"/>
                </a:solidFill>
              </a:rPr>
              <a:t>Hb.11:4</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0"/>
              </a:spcAft>
              <a:buFont typeface="Wingdings" panose="05000000000000000000" pitchFamily="2" charset="2"/>
              <a:buChar char="§"/>
            </a:pPr>
            <a:r>
              <a:rPr lang="en-US" altLang="en-US" sz="3100" dirty="0">
                <a:solidFill>
                  <a:schemeClr val="bg1"/>
                </a:solidFill>
              </a:rPr>
              <a:t>Abel’s </a:t>
            </a:r>
            <a:r>
              <a:rPr lang="en-US" altLang="en-US" sz="3100" u="sng" dirty="0">
                <a:solidFill>
                  <a:schemeClr val="bg1"/>
                </a:solidFill>
              </a:rPr>
              <a:t>obedience</a:t>
            </a:r>
            <a:r>
              <a:rPr lang="en-US" altLang="en-US" sz="3100" dirty="0">
                <a:solidFill>
                  <a:schemeClr val="bg1"/>
                </a:solidFill>
              </a:rPr>
              <a:t> illustrates faith; God has...</a:t>
            </a:r>
          </a:p>
          <a:p>
            <a:pPr lvl="1">
              <a:spcAft>
                <a:spcPts val="0"/>
              </a:spcAft>
              <a:buFont typeface="Wingdings" panose="05000000000000000000" pitchFamily="2" charset="2"/>
              <a:buChar char="§"/>
            </a:pPr>
            <a:r>
              <a:rPr lang="en-US" altLang="en-US" sz="3000" dirty="0">
                <a:solidFill>
                  <a:srgbClr val="CCFFFF"/>
                </a:solidFill>
              </a:rPr>
              <a:t>all authority </a:t>
            </a:r>
          </a:p>
          <a:p>
            <a:pPr lvl="1">
              <a:spcAft>
                <a:spcPts val="0"/>
              </a:spcAft>
              <a:buFont typeface="Wingdings" panose="05000000000000000000" pitchFamily="2" charset="2"/>
              <a:buChar char="§"/>
            </a:pPr>
            <a:r>
              <a:rPr lang="en-US" altLang="en-US" sz="3000" dirty="0">
                <a:solidFill>
                  <a:srgbClr val="CCFFFF"/>
                </a:solidFill>
              </a:rPr>
              <a:t>right to command </a:t>
            </a:r>
          </a:p>
          <a:p>
            <a:pPr lvl="1">
              <a:spcAft>
                <a:spcPts val="300"/>
              </a:spcAft>
              <a:buFont typeface="Wingdings" panose="05000000000000000000" pitchFamily="2" charset="2"/>
              <a:buChar char="§"/>
            </a:pPr>
            <a:r>
              <a:rPr lang="en-US" altLang="en-US" sz="3000" dirty="0">
                <a:solidFill>
                  <a:srgbClr val="CCFFFF"/>
                </a:solidFill>
              </a:rPr>
              <a:t>right to specify what He wants</a:t>
            </a:r>
            <a:r>
              <a:rPr lang="en-US" altLang="en-US" sz="2700" dirty="0">
                <a:solidFill>
                  <a:srgbClr val="CCFFFF"/>
                </a:solidFill>
              </a:rPr>
              <a:t>  </a:t>
            </a:r>
          </a:p>
          <a:p>
            <a:pPr lvl="2">
              <a:spcAft>
                <a:spcPts val="300"/>
              </a:spcAft>
              <a:buFont typeface="Wingdings" panose="05000000000000000000" pitchFamily="2" charset="2"/>
              <a:buChar char="§"/>
            </a:pPr>
            <a:r>
              <a:rPr lang="en-US" altLang="en-US" sz="3000" dirty="0">
                <a:solidFill>
                  <a:schemeClr val="bg1"/>
                </a:solidFill>
              </a:rPr>
              <a:t>[Gn.41:55]   Jn.2:5 … Ac.3:22</a:t>
            </a:r>
          </a:p>
          <a:p>
            <a:pPr>
              <a:spcAft>
                <a:spcPts val="300"/>
              </a:spcAft>
              <a:buFont typeface="Wingdings" panose="05000000000000000000" pitchFamily="2" charset="2"/>
              <a:buChar char="§"/>
            </a:pPr>
            <a:r>
              <a:rPr lang="en-US" altLang="en-US" sz="3100" dirty="0">
                <a:solidFill>
                  <a:schemeClr val="bg1"/>
                </a:solidFill>
              </a:rPr>
              <a:t>Abel’s </a:t>
            </a:r>
            <a:r>
              <a:rPr lang="en-US" altLang="en-US" sz="3100" u="sng" dirty="0">
                <a:solidFill>
                  <a:schemeClr val="bg1"/>
                </a:solidFill>
              </a:rPr>
              <a:t>offering</a:t>
            </a:r>
            <a:r>
              <a:rPr lang="en-US" altLang="en-US" sz="3100" dirty="0">
                <a:solidFill>
                  <a:schemeClr val="bg1"/>
                </a:solidFill>
              </a:rPr>
              <a:t>:  </a:t>
            </a:r>
            <a:r>
              <a:rPr lang="en-US" altLang="en-US" sz="3100" dirty="0">
                <a:solidFill>
                  <a:srgbClr val="FFFFCC"/>
                </a:solidFill>
              </a:rPr>
              <a:t>by faith</a:t>
            </a:r>
            <a:r>
              <a:rPr lang="en-US" altLang="en-US" sz="3100" dirty="0">
                <a:solidFill>
                  <a:schemeClr val="bg1"/>
                </a:solidFill>
              </a:rPr>
              <a:t>.   Ro.10:17  </a:t>
            </a:r>
          </a:p>
          <a:p>
            <a:pPr lvl="1">
              <a:spcAft>
                <a:spcPts val="300"/>
              </a:spcAft>
              <a:buFont typeface="Wingdings" panose="05000000000000000000" pitchFamily="2" charset="2"/>
              <a:buChar char="§"/>
            </a:pPr>
            <a:r>
              <a:rPr lang="en-US" altLang="en-US" sz="3100" dirty="0">
                <a:solidFill>
                  <a:schemeClr val="bg1"/>
                </a:solidFill>
              </a:rPr>
              <a:t>God spoke; Abel listened.   Ro.1:17</a:t>
            </a:r>
          </a:p>
          <a:p>
            <a:pPr>
              <a:spcAft>
                <a:spcPts val="300"/>
              </a:spcAft>
              <a:buFont typeface="Wingdings" panose="05000000000000000000" pitchFamily="2" charset="2"/>
              <a:buChar char="§"/>
            </a:pPr>
            <a:r>
              <a:rPr lang="en-US" altLang="en-US" sz="3100" dirty="0">
                <a:solidFill>
                  <a:schemeClr val="bg1"/>
                </a:solidFill>
              </a:rPr>
              <a:t>Abel’s </a:t>
            </a:r>
            <a:r>
              <a:rPr lang="en-US" altLang="en-US" sz="3100" u="sng" dirty="0">
                <a:solidFill>
                  <a:schemeClr val="bg1"/>
                </a:solidFill>
              </a:rPr>
              <a:t>accuracy</a:t>
            </a:r>
            <a:r>
              <a:rPr lang="en-US" altLang="en-US" sz="3100" dirty="0">
                <a:solidFill>
                  <a:schemeClr val="bg1"/>
                </a:solidFill>
              </a:rPr>
              <a:t> shows that God com-</a:t>
            </a:r>
            <a:r>
              <a:rPr lang="en-US" altLang="en-US" sz="3100" dirty="0" err="1">
                <a:solidFill>
                  <a:schemeClr val="bg1"/>
                </a:solidFill>
              </a:rPr>
              <a:t>manded</a:t>
            </a:r>
            <a:r>
              <a:rPr lang="en-US" altLang="en-US" sz="3100" dirty="0">
                <a:solidFill>
                  <a:schemeClr val="bg1"/>
                </a:solidFill>
              </a:rPr>
              <a:t> / clearly; he took God seriously   </a:t>
            </a: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55990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What does this mean?</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Wingdings" panose="05000000000000000000" pitchFamily="2" charset="2"/>
              <a:buChar char="§"/>
            </a:pPr>
            <a:r>
              <a:rPr lang="en-US" altLang="en-US" sz="3100" dirty="0">
                <a:solidFill>
                  <a:schemeClr val="bg1"/>
                </a:solidFill>
              </a:rPr>
              <a:t>Abel’s </a:t>
            </a:r>
            <a:r>
              <a:rPr lang="en-US" altLang="en-US" sz="3100" u="sng" dirty="0">
                <a:solidFill>
                  <a:schemeClr val="bg1"/>
                </a:solidFill>
              </a:rPr>
              <a:t>approved</a:t>
            </a:r>
            <a:r>
              <a:rPr lang="en-US" altLang="en-US" sz="3100" dirty="0">
                <a:solidFill>
                  <a:schemeClr val="bg1"/>
                </a:solidFill>
              </a:rPr>
              <a:t> </a:t>
            </a:r>
            <a:r>
              <a:rPr lang="en-US" altLang="en-US" sz="3100" u="sng" dirty="0">
                <a:solidFill>
                  <a:schemeClr val="bg1"/>
                </a:solidFill>
              </a:rPr>
              <a:t>example</a:t>
            </a:r>
            <a:r>
              <a:rPr lang="en-US" altLang="en-US" sz="3100" dirty="0">
                <a:solidFill>
                  <a:schemeClr val="bg1"/>
                </a:solidFill>
              </a:rPr>
              <a:t> illustrates faith: it’s for our benefit</a:t>
            </a:r>
          </a:p>
          <a:p>
            <a:pPr>
              <a:spcAft>
                <a:spcPts val="300"/>
              </a:spcAft>
              <a:buFont typeface="Wingdings" panose="05000000000000000000" pitchFamily="2" charset="2"/>
              <a:buChar char="§"/>
            </a:pPr>
            <a:r>
              <a:rPr lang="en-US" altLang="en-US" sz="3100" dirty="0">
                <a:solidFill>
                  <a:schemeClr val="bg1"/>
                </a:solidFill>
              </a:rPr>
              <a:t>Abel’s offering </a:t>
            </a:r>
            <a:r>
              <a:rPr lang="en-US" altLang="en-US" sz="3100" u="sng" dirty="0">
                <a:solidFill>
                  <a:schemeClr val="bg1"/>
                </a:solidFill>
              </a:rPr>
              <a:t>rebukes</a:t>
            </a:r>
            <a:r>
              <a:rPr lang="en-US" altLang="en-US" sz="3100" dirty="0">
                <a:solidFill>
                  <a:schemeClr val="bg1"/>
                </a:solidFill>
              </a:rPr>
              <a:t> Cain’s: serves as warning to us</a:t>
            </a:r>
          </a:p>
          <a:p>
            <a:pPr>
              <a:spcAft>
                <a:spcPts val="300"/>
              </a:spcAft>
              <a:buFont typeface="Wingdings" panose="05000000000000000000" pitchFamily="2" charset="2"/>
              <a:buChar char="§"/>
            </a:pPr>
            <a:r>
              <a:rPr lang="en-US" altLang="en-US" sz="3100" dirty="0">
                <a:solidFill>
                  <a:schemeClr val="bg1"/>
                </a:solidFill>
              </a:rPr>
              <a:t>Abel </a:t>
            </a:r>
            <a:r>
              <a:rPr lang="en-US" altLang="en-US" sz="3100" u="sng" dirty="0">
                <a:solidFill>
                  <a:schemeClr val="bg1"/>
                </a:solidFill>
              </a:rPr>
              <a:t>knew</a:t>
            </a:r>
            <a:r>
              <a:rPr lang="en-US" altLang="en-US" sz="3100" dirty="0">
                <a:solidFill>
                  <a:schemeClr val="bg1"/>
                </a:solidFill>
              </a:rPr>
              <a:t> what was right; Cain could have known.  </a:t>
            </a:r>
            <a:r>
              <a:rPr lang="en-US" altLang="en-US" sz="3000" dirty="0">
                <a:solidFill>
                  <a:srgbClr val="FFFFCC"/>
                </a:solidFill>
              </a:rPr>
              <a:t>Did he </a:t>
            </a:r>
            <a:r>
              <a:rPr lang="en-US" altLang="en-US" sz="3000" u="sng" dirty="0">
                <a:solidFill>
                  <a:srgbClr val="FFFFCC"/>
                </a:solidFill>
              </a:rPr>
              <a:t>choose</a:t>
            </a:r>
            <a:r>
              <a:rPr lang="en-US" altLang="en-US" sz="3000" dirty="0">
                <a:solidFill>
                  <a:srgbClr val="FFFFCC"/>
                </a:solidFill>
              </a:rPr>
              <a:t> something else?   [Presumption / disobedience]</a:t>
            </a:r>
          </a:p>
          <a:p>
            <a:pPr>
              <a:spcAft>
                <a:spcPts val="300"/>
              </a:spcAft>
              <a:buFont typeface="Wingdings" panose="05000000000000000000" pitchFamily="2" charset="2"/>
              <a:buChar char="§"/>
            </a:pPr>
            <a:r>
              <a:rPr lang="en-US" altLang="en-US" sz="3100" dirty="0">
                <a:solidFill>
                  <a:schemeClr val="bg1"/>
                </a:solidFill>
              </a:rPr>
              <a:t>God’s </a:t>
            </a:r>
            <a:r>
              <a:rPr lang="en-US" altLang="en-US" sz="3100" u="sng" dirty="0">
                <a:solidFill>
                  <a:schemeClr val="bg1"/>
                </a:solidFill>
              </a:rPr>
              <a:t>reaction</a:t>
            </a:r>
            <a:r>
              <a:rPr lang="en-US" altLang="en-US" sz="3100" dirty="0">
                <a:solidFill>
                  <a:schemeClr val="bg1"/>
                </a:solidFill>
              </a:rPr>
              <a:t> shows that He means what He says.  Cain learned the hard way</a:t>
            </a:r>
          </a:p>
          <a:p>
            <a:pPr marL="457200" lvl="1" indent="0">
              <a:spcAft>
                <a:spcPts val="300"/>
              </a:spcAft>
              <a:buNone/>
            </a:pPr>
            <a:endParaRPr lang="en-US" altLang="en-US" sz="3100" dirty="0">
              <a:solidFill>
                <a:schemeClr val="bg1"/>
              </a:solidFill>
            </a:endParaRPr>
          </a:p>
          <a:p>
            <a:pPr marL="744537" lvl="2" indent="0">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54882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13300</TotalTime>
  <Words>1310</Words>
  <Application>Microsoft Office PowerPoint</Application>
  <PresentationFormat>On-screen Show (4:3)</PresentationFormat>
  <Paragraphs>157</Paragraphs>
  <Slides>25</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Verdana</vt:lpstr>
      <vt:lpstr>Wingdings</vt:lpstr>
      <vt:lpstr>1_Default Design</vt:lpstr>
      <vt:lpstr>Default Design</vt:lpstr>
      <vt:lpstr>PowerPoint Presentation</vt:lpstr>
      <vt:lpstr>Hebrews 11</vt:lpstr>
      <vt:lpstr>PowerPoint Presentation</vt:lpstr>
      <vt:lpstr>1. The force of faith, Hb.11:1</vt:lpstr>
      <vt:lpstr>2. The favor of faith, Hb.11:2</vt:lpstr>
      <vt:lpstr>3. The fact of faith, Hb.11:3</vt:lpstr>
      <vt:lpstr>4. The first faith, Hb.11:4</vt:lpstr>
      <vt:lpstr>4. The first faith, Hb.11:4</vt:lpstr>
      <vt:lpstr>What does this mean?</vt:lpstr>
      <vt:lpstr>4. The first faith, Hb.11:4</vt:lpstr>
      <vt:lpstr>PowerPoint Presentation</vt:lpstr>
      <vt:lpstr>Abel offered by faith</vt:lpstr>
      <vt:lpstr>Abel offered a better sacrifice than Cain</vt:lpstr>
      <vt:lpstr>Abel is righteous because he obeyed God’s word</vt:lpstr>
      <vt:lpstr>PowerPoint Presentation</vt:lpstr>
      <vt:lpstr>PowerPoint Presentation</vt:lpstr>
      <vt:lpstr>Problem:  pride and rebellion . . . </vt:lpstr>
      <vt:lpstr>Surveys</vt:lpstr>
      <vt:lpstr>Modern attitudes assume…</vt:lpstr>
      <vt:lpstr>English Bibles show the difference – </vt:lpstr>
      <vt:lpstr>English Bibles show the difference – </vt:lpstr>
      <vt:lpstr>English Bibles show the difference – </vt:lpstr>
      <vt:lpstr>English Bibles show the difference – </vt:lpstr>
      <vt:lpstr>Real Problem:  he admires denominational writer . . .</vt:lpstr>
      <vt:lpstr>Abel’s parents disobeyed God</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1170</cp:revision>
  <dcterms:created xsi:type="dcterms:W3CDTF">2011-08-18T15:42:19Z</dcterms:created>
  <dcterms:modified xsi:type="dcterms:W3CDTF">2023-07-22T01:58:31Z</dcterms:modified>
</cp:coreProperties>
</file>