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5"/>
  </p:notesMasterIdLst>
  <p:sldIdLst>
    <p:sldId id="610" r:id="rId3"/>
    <p:sldId id="612" r:id="rId4"/>
    <p:sldId id="622" r:id="rId5"/>
    <p:sldId id="636" r:id="rId6"/>
    <p:sldId id="676" r:id="rId7"/>
    <p:sldId id="666" r:id="rId8"/>
    <p:sldId id="677" r:id="rId9"/>
    <p:sldId id="667" r:id="rId10"/>
    <p:sldId id="678" r:id="rId11"/>
    <p:sldId id="679" r:id="rId12"/>
    <p:sldId id="680" r:id="rId13"/>
    <p:sldId id="668" r:id="rId14"/>
    <p:sldId id="681" r:id="rId15"/>
    <p:sldId id="685" r:id="rId16"/>
    <p:sldId id="682" r:id="rId17"/>
    <p:sldId id="669" r:id="rId18"/>
    <p:sldId id="683" r:id="rId19"/>
    <p:sldId id="684" r:id="rId20"/>
    <p:sldId id="686" r:id="rId21"/>
    <p:sldId id="672" r:id="rId22"/>
    <p:sldId id="687" r:id="rId23"/>
    <p:sldId id="68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FFFF"/>
    <a:srgbClr val="FFFF99"/>
    <a:srgbClr val="C0C0C0"/>
    <a:srgbClr val="CCECFF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A7F3A-0EB5-E767-B791-79563A8AA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DDDDA48-D3B6-9071-C185-2D2D8F6D7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258B14E-2C7E-9179-3333-0E00F091B0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0EB007-4E32-032F-CD8C-F42EE3C139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8761E3-D496-130B-69E6-EBD34A2AF6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F9961E7-70B9-AD56-2D33-3FD99D40D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F80423-FBFB-40DB-A47A-719BF0EFC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A8A81ED-2F7E-1FCD-889F-16E2C30E6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5FC4CD1-3111-84C6-9DC2-F5329E3B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113740A-DC7D-79BD-249A-F229B8A94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B5BF6-0C99-45B3-86AB-A3150C674B06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0C77-AF47-5FF9-D71B-E8EFA14B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D6D8-5128-B2F1-F8BA-F4B99C8F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39F8-4D0D-8FAD-B327-86E600E2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7199F5-5BFA-4426-B15F-02B62E54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6253-7A85-2A99-64AF-62195FF4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E0232-4F33-EC2B-0F7E-4AEE03F0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E404-B3A9-0FB1-36CB-B88F2771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CD1BDC-CB9C-4321-B03B-CCF1E5F37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65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3194-C0BE-A38E-689C-31E734E9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868EE-9A07-C4E8-4C5A-FCC023A7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1BA01-4461-970E-5B3F-C27D2C9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7F2134-EB58-403B-9F58-0C91E9215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137EE-A04E-F31F-77E6-93368ED7B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65B921-97BD-47ED-B15D-A22BFB9BC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3D970-C5B0-0337-5B9D-AC5649C75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7783-3097-4F99-8513-F3E72001C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43D25-A916-C7C5-192A-215EFBEED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EF4EE-EAB0-57A8-BF35-144578BDB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84D2A-4BEC-D687-B5B0-0097FFF1E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D948-95F3-4E6B-96DA-D2E4A0F6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03156-617B-A114-F284-6343D1735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A9B97-88F4-A020-7361-874C3DA44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9719A-9577-9A54-5AB1-949AFB3E0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7418-A44A-4064-8AAD-4698B5B84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02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953D7-A8C4-5C95-34F3-556560AE7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82ACA-FAF9-2827-3963-2E753DB71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125D38-084D-6B76-B270-7A0A36A22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75F2-A9C4-4CEE-9495-9D8E26722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9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F5A9A7-3B0E-EFB9-3F89-E94C9D2F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113318-085F-1506-6D2D-ED18E9B07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85C7A6-7BAD-EF80-733A-6222E65D8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FA6D-C6AD-4FFC-990C-87E8702C2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2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CFBF4F-DE33-DB73-4BAD-2B076754E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4EA9A9-D2EB-8A0F-3ECA-5B834F631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BE151-319F-0F45-3EF1-61474C551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8FE9-D511-439D-BAE8-7D5A68B60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95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D2CB8C-A1F8-AFEA-731A-67335337C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190BB6-5FD3-05D9-FB5B-F35052A51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5699C9-ADA3-3CC4-17B8-2CEE80D82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FAFC-7F97-494F-AC5E-1161570F5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8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68F64-AE77-618D-B1AD-0476433B5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9BC18-6164-B947-FCA7-0878F9E74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3601C-3768-19A4-C118-1FF90CC0F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509C-A63B-469D-8DAF-4367F640B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2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5A53-2264-0D46-EC49-607326CC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4AFC-0510-72C3-D943-C1356E8E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4688A-2610-604E-CF3D-95809AB7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71584B-412C-4D7B-8ABF-54F63DDF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281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46180-0966-7F45-C7C1-909115F3D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83B75-44C0-BE97-6D52-EDDDBD8CE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4DD10-322B-A2DB-C8A7-CB497C0AC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D4D0-67AC-4BC4-B667-676711B6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21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43F6A-F3A4-14E8-A4A9-7061DCC5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141206-0969-D2C9-E032-789488590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69070-263D-0531-E636-B23351FCB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230-DA20-4A2C-AF27-DC37A410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3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B5065-D8F7-82DE-0C31-7F20C75DE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ADEA5D-FE58-D190-3BFF-7CCB90944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5A7C85-7340-FCF1-BBC4-857E7CE8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6E5-9603-4CE3-A207-F0F9BF4C4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8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4861-B37E-5ECE-94CE-E134B4B6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88136-4AEF-7244-BFCA-27C6E6E2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E9BB-A08C-E789-53BC-D3EC345D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E9A745-FFAD-4703-9A49-8F2208FAD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B915-0320-13A9-8E07-22B7E2B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5CACB-E9C2-AA36-E6E3-E3878D7D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CDC4-DFAF-D9A0-E3C3-DC5F684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66F6EF-E972-4CB3-BFF2-19621A0D6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86139-BB09-BBBF-3F3D-7EE7A608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39377-57E5-80A3-EA8C-576FC7A1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9CE3-5D03-3008-38E1-B1A8204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7C2B62-F24A-4A32-A118-CFAA9627F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1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BB6C2-3506-6C5B-B409-2FC091F1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08004-CFBE-2FE5-A930-F9D2C5B3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CE2B0-96AF-277C-A913-5DF965D5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16A224-0AC0-4AD5-BC00-2A52A879B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C951D-79DC-3E36-F26C-4BC430B2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C52A4-1E68-C111-0827-B5E19FA1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EFC87-B56F-4479-C0AE-BBE1E6FB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716960-EF8B-447F-878A-60A7EC90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7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28BB0-B3DD-2F3E-C9A4-33FC59C4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B6E7E-0B31-2CE2-D0A8-742AC0E7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38C5F-2461-4250-015E-9AB9A32B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FFADC0-E213-4275-8113-8250C782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6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8137-0FC9-8AE3-7242-CACBBD72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3FE00-CEBD-C579-E24D-AF636F4E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3607C-975E-A72B-6EB0-05D62FBE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58EC07-3E33-4C20-949E-04899C500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3644D7-49CC-63C4-EE84-400C7ED43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21763C-2058-65EF-FF28-3920C997A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AE4A9-1C68-3F08-5FA0-05BDC19FF5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B64947-482F-DDC2-BCCE-D30D35704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553EC0-0E8C-5D1B-B594-F0EC2B18B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DB0B946-ED21-4081-8DD1-5824EA47A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13DAE7-AF37-77FE-47D4-35117746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267FC4-2E2F-77E6-ECAF-CE8D1FEC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DA922D-D379-E5BF-F10E-9E98906FA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E4DC3-CF07-F8E0-62F8-2914BCC96C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02A015-0924-E293-0A75-97783BCC87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1A47D6-E9F4-4906-897E-E1E412739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0B797-A06D-F0E5-8F1E-148E283E49B7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What Does Faith Do?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Abraham waits…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13:</a:t>
            </a:r>
            <a:r>
              <a:rPr lang="en-US" altLang="en-US" sz="3000" dirty="0">
                <a:solidFill>
                  <a:schemeClr val="bg1"/>
                </a:solidFill>
              </a:rPr>
              <a:t> descendants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14: </a:t>
            </a:r>
            <a:r>
              <a:rPr lang="en-US" altLang="en-US" sz="3000" dirty="0">
                <a:solidFill>
                  <a:schemeClr val="bg1"/>
                </a:solidFill>
              </a:rPr>
              <a:t>seek homeland (not earth)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15:</a:t>
            </a:r>
            <a:r>
              <a:rPr lang="en-US" altLang="en-US" sz="3000" dirty="0">
                <a:solidFill>
                  <a:schemeClr val="bg1"/>
                </a:solidFill>
              </a:rPr>
              <a:t> could have returned to Ur…</a:t>
            </a:r>
          </a:p>
          <a:p>
            <a:pPr marL="0" indent="0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16:</a:t>
            </a:r>
            <a:r>
              <a:rPr lang="en-US" altLang="en-US" sz="3000" dirty="0">
                <a:solidFill>
                  <a:schemeClr val="bg1"/>
                </a:solidFill>
              </a:rPr>
              <a:t> desire heavenly country (v.10; Ph.3:20)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763" y="609600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419B155-84C3-4601-FF95-1FDF6184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854" y="2771481"/>
            <a:ext cx="4534475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Obey,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17-19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0FE5C80B-8993-4BE8-3530-0141840D6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854" y="1323681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9-10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C5E4B828-7C4B-02CF-849D-0916FE5F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638" y="2047973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Wait,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11-12</a:t>
            </a:r>
          </a:p>
        </p:txBody>
      </p:sp>
    </p:spTree>
    <p:extLst>
      <p:ext uri="{BB962C8B-B14F-4D97-AF65-F5344CB8AC3E}">
        <p14:creationId xmlns:p14="http://schemas.microsoft.com/office/powerpoint/2010/main" val="292252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Abraham to kill his son – Gn.22</a:t>
            </a:r>
          </a:p>
          <a:p>
            <a:pPr marL="631825" lvl="1" indent="-292100">
              <a:spcAft>
                <a:spcPts val="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Too old to have another child</a:t>
            </a:r>
          </a:p>
          <a:p>
            <a:pPr marL="631825" lvl="1" indent="-292100">
              <a:spcAft>
                <a:spcPts val="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Command contradicts promise</a:t>
            </a:r>
          </a:p>
          <a:p>
            <a:pPr marL="914400" lvl="2" indent="-227013">
              <a:spcAft>
                <a:spcPts val="400"/>
              </a:spcAft>
            </a:pPr>
            <a:r>
              <a:rPr lang="en-US" altLang="en-US" sz="2900" dirty="0">
                <a:solidFill>
                  <a:schemeClr val="bg1"/>
                </a:solidFill>
              </a:rPr>
              <a:t>Faith believed blessing will come even if Isaac is slain</a:t>
            </a:r>
          </a:p>
          <a:p>
            <a:pPr marL="914400" lvl="2" indent="-227013">
              <a:spcAft>
                <a:spcPts val="400"/>
              </a:spcAft>
            </a:pPr>
            <a:r>
              <a:rPr lang="en-US" altLang="en-US" sz="2900" dirty="0">
                <a:solidFill>
                  <a:schemeClr val="bg1"/>
                </a:solidFill>
              </a:rPr>
              <a:t>Abraham is the real sacrifice.  Gave God his best; willing to sacrifice dearest object in loyalty to God  </a:t>
            </a:r>
          </a:p>
          <a:p>
            <a:pPr marL="914400" lvl="2" indent="-227013">
              <a:spcAft>
                <a:spcPts val="600"/>
              </a:spcAft>
            </a:pPr>
            <a:r>
              <a:rPr lang="en-US" altLang="en-US" sz="2900" dirty="0">
                <a:solidFill>
                  <a:schemeClr val="bg1"/>
                </a:solidFill>
              </a:rPr>
              <a:t>Required greatest conviction, costliest surrender, highest fear.   Gn.22:12 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Ro.4:19, </a:t>
            </a:r>
            <a:r>
              <a:rPr lang="en-US" altLang="en-US" sz="3000" dirty="0">
                <a:solidFill>
                  <a:srgbClr val="FFFF99"/>
                </a:solidFill>
              </a:rPr>
              <a:t>Isaac’s </a:t>
            </a:r>
            <a:r>
              <a:rPr lang="en-US" altLang="en-US" sz="3000" u="sng" dirty="0">
                <a:solidFill>
                  <a:srgbClr val="FFFF99"/>
                </a:solidFill>
              </a:rPr>
              <a:t>birth</a:t>
            </a:r>
            <a:r>
              <a:rPr lang="en-US" altLang="en-US" sz="3000" dirty="0">
                <a:solidFill>
                  <a:srgbClr val="FFFF99"/>
                </a:solidFill>
              </a:rPr>
              <a:t> from one as good as dead; now Isaac’s </a:t>
            </a:r>
            <a:r>
              <a:rPr lang="en-US" altLang="en-US" sz="3000" u="sng" dirty="0">
                <a:solidFill>
                  <a:srgbClr val="FFFF99"/>
                </a:solidFill>
              </a:rPr>
              <a:t>life</a:t>
            </a:r>
            <a:r>
              <a:rPr lang="en-US" altLang="en-US" sz="3000" dirty="0">
                <a:solidFill>
                  <a:srgbClr val="FFFF99"/>
                </a:solidFill>
              </a:rPr>
              <a:t>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</a:pPr>
            <a:endParaRPr lang="en-US" altLang="en-US" sz="2800" dirty="0">
              <a:solidFill>
                <a:schemeClr val="bg1"/>
              </a:solidFill>
            </a:endParaRP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Abraham’s consistent obedience began with God’s command to leave Ur…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Not knowing where he was going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Believing in promise of a son at an impossible age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Killing son of promise…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Abraham’s consistent obedience began with God’s command to leave Ur…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Separation, </a:t>
            </a:r>
            <a:r>
              <a:rPr lang="en-US" altLang="en-US" sz="3000" dirty="0">
                <a:solidFill>
                  <a:schemeClr val="bg1"/>
                </a:solidFill>
              </a:rPr>
              <a:t>Gn.12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Famine, </a:t>
            </a:r>
            <a:r>
              <a:rPr lang="en-US" altLang="en-US" sz="3000" dirty="0">
                <a:solidFill>
                  <a:schemeClr val="bg1"/>
                </a:solidFill>
              </a:rPr>
              <a:t>Gn.12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FFFFCC"/>
                </a:solidFill>
              </a:rPr>
              <a:t>Wealth,</a:t>
            </a:r>
            <a:r>
              <a:rPr lang="en-US" altLang="en-US" sz="3000" dirty="0">
                <a:solidFill>
                  <a:schemeClr val="bg1"/>
                </a:solidFill>
              </a:rPr>
              <a:t> Gn.13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000" dirty="0">
                <a:solidFill>
                  <a:srgbClr val="FFFFCC"/>
                </a:solidFill>
              </a:rPr>
              <a:t>Strife,</a:t>
            </a:r>
            <a:r>
              <a:rPr lang="en-US" altLang="en-US" sz="3000" dirty="0">
                <a:solidFill>
                  <a:schemeClr val="bg1"/>
                </a:solidFill>
              </a:rPr>
              <a:t> Gn.13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sz="3000" dirty="0">
                <a:solidFill>
                  <a:srgbClr val="FFFFCC"/>
                </a:solidFill>
              </a:rPr>
              <a:t>Power,</a:t>
            </a:r>
            <a:r>
              <a:rPr lang="en-US" altLang="en-US" sz="3000" dirty="0">
                <a:solidFill>
                  <a:schemeClr val="bg1"/>
                </a:solidFill>
              </a:rPr>
              <a:t> Gn.14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6. </a:t>
            </a:r>
            <a:r>
              <a:rPr lang="en-US" altLang="en-US" sz="3000" dirty="0">
                <a:solidFill>
                  <a:srgbClr val="FFFFCC"/>
                </a:solidFill>
              </a:rPr>
              <a:t>Concern,</a:t>
            </a:r>
            <a:r>
              <a:rPr lang="en-US" altLang="en-US" sz="3000" dirty="0">
                <a:solidFill>
                  <a:schemeClr val="bg1"/>
                </a:solidFill>
              </a:rPr>
              <a:t> Gn.14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7. </a:t>
            </a:r>
            <a:r>
              <a:rPr lang="en-US" altLang="en-US" sz="3000" dirty="0">
                <a:solidFill>
                  <a:srgbClr val="FFFFCC"/>
                </a:solidFill>
              </a:rPr>
              <a:t>Thanksgiving,</a:t>
            </a:r>
            <a:r>
              <a:rPr lang="en-US" altLang="en-US" sz="3000" dirty="0">
                <a:solidFill>
                  <a:schemeClr val="bg1"/>
                </a:solidFill>
              </a:rPr>
              <a:t> Gn.14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Abraham’s consistent obedience began with God’s command to leave Ur…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8. </a:t>
            </a:r>
            <a:r>
              <a:rPr lang="en-US" altLang="en-US" sz="3000" dirty="0">
                <a:solidFill>
                  <a:srgbClr val="FFFFCC"/>
                </a:solidFill>
              </a:rPr>
              <a:t>Trust, </a:t>
            </a:r>
            <a:r>
              <a:rPr lang="en-US" altLang="en-US" sz="3000" dirty="0">
                <a:solidFill>
                  <a:schemeClr val="bg1"/>
                </a:solidFill>
              </a:rPr>
              <a:t>Gn.15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9. </a:t>
            </a:r>
            <a:r>
              <a:rPr lang="en-US" altLang="en-US" sz="3000" dirty="0">
                <a:solidFill>
                  <a:srgbClr val="FFFFCC"/>
                </a:solidFill>
              </a:rPr>
              <a:t>Delayed fulfillment, </a:t>
            </a:r>
            <a:r>
              <a:rPr lang="en-US" altLang="en-US" sz="3000" dirty="0">
                <a:solidFill>
                  <a:schemeClr val="bg1"/>
                </a:solidFill>
              </a:rPr>
              <a:t>Gn.15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10. </a:t>
            </a:r>
            <a:r>
              <a:rPr lang="en-US" altLang="en-US" sz="3000" dirty="0">
                <a:solidFill>
                  <a:srgbClr val="FFFFCC"/>
                </a:solidFill>
              </a:rPr>
              <a:t>Waiting, </a:t>
            </a:r>
            <a:r>
              <a:rPr lang="en-US" altLang="en-US" sz="3000" dirty="0">
                <a:solidFill>
                  <a:schemeClr val="bg1"/>
                </a:solidFill>
              </a:rPr>
              <a:t>Gn.16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11. </a:t>
            </a:r>
            <a:r>
              <a:rPr lang="en-US" altLang="en-US" sz="3000" dirty="0">
                <a:solidFill>
                  <a:srgbClr val="FFFFCC"/>
                </a:solidFill>
              </a:rPr>
              <a:t>Ignorance,</a:t>
            </a:r>
            <a:r>
              <a:rPr lang="en-US" altLang="en-US" sz="3000" dirty="0">
                <a:solidFill>
                  <a:schemeClr val="bg1"/>
                </a:solidFill>
              </a:rPr>
              <a:t> Gn.17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12. </a:t>
            </a:r>
            <a:r>
              <a:rPr lang="en-US" altLang="en-US" sz="3000" dirty="0">
                <a:solidFill>
                  <a:srgbClr val="FFFFCC"/>
                </a:solidFill>
              </a:rPr>
              <a:t>Hospitality,</a:t>
            </a:r>
            <a:r>
              <a:rPr lang="en-US" altLang="en-US" sz="3000" dirty="0">
                <a:solidFill>
                  <a:schemeClr val="bg1"/>
                </a:solidFill>
              </a:rPr>
              <a:t> Gn.18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13. </a:t>
            </a:r>
            <a:r>
              <a:rPr lang="en-US" altLang="en-US" sz="3000" dirty="0">
                <a:solidFill>
                  <a:srgbClr val="FFFFCC"/>
                </a:solidFill>
              </a:rPr>
              <a:t>Salvation,</a:t>
            </a:r>
            <a:r>
              <a:rPr lang="en-US" altLang="en-US" sz="3000" dirty="0">
                <a:solidFill>
                  <a:schemeClr val="bg1"/>
                </a:solidFill>
              </a:rPr>
              <a:t> Gn.18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14. </a:t>
            </a:r>
            <a:r>
              <a:rPr lang="en-US" altLang="en-US" sz="3000" dirty="0">
                <a:solidFill>
                  <a:srgbClr val="FFFFCC"/>
                </a:solidFill>
              </a:rPr>
              <a:t>Isaac,</a:t>
            </a:r>
            <a:r>
              <a:rPr lang="en-US" altLang="en-US" sz="3000" dirty="0">
                <a:solidFill>
                  <a:schemeClr val="bg1"/>
                </a:solidFill>
              </a:rPr>
              <a:t> Gn.22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Isaac</a:t>
            </a:r>
            <a:r>
              <a:rPr lang="en-US" altLang="en-US" sz="3000" dirty="0">
                <a:solidFill>
                  <a:schemeClr val="bg1"/>
                </a:solidFill>
              </a:rPr>
              <a:t> – Hb.11:17-19, </a:t>
            </a:r>
            <a:r>
              <a:rPr lang="en-US" altLang="en-US" sz="3000" u="sng" dirty="0">
                <a:solidFill>
                  <a:schemeClr val="bg1"/>
                </a:solidFill>
              </a:rPr>
              <a:t>the hardest journey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Three day journey . . . to kill promised son</a:t>
            </a:r>
          </a:p>
          <a:p>
            <a:pPr>
              <a:spcAft>
                <a:spcPts val="600"/>
              </a:spcAft>
            </a:pPr>
            <a:r>
              <a:rPr lang="en-US" altLang="en-US" sz="2900" dirty="0">
                <a:solidFill>
                  <a:srgbClr val="FFFFCC"/>
                </a:solidFill>
              </a:rPr>
              <a:t>‘The things of God seemed to fight against the things of God, and faith fought with faith, and the command fought with the promise.’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Hb.11:18, </a:t>
            </a:r>
            <a:r>
              <a:rPr lang="en-US" altLang="en-US" sz="3000" dirty="0">
                <a:solidFill>
                  <a:srgbClr val="CCFFFF"/>
                </a:solidFill>
              </a:rPr>
              <a:t>in Isaac your seed shall be called…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Abraham’s faith (11:19): God who </a:t>
            </a:r>
            <a:r>
              <a:rPr lang="en-US" altLang="en-US" sz="3000" dirty="0" err="1">
                <a:solidFill>
                  <a:schemeClr val="bg1"/>
                </a:solidFill>
              </a:rPr>
              <a:t>miracu-lously</a:t>
            </a:r>
            <a:r>
              <a:rPr lang="en-US" altLang="en-US" sz="3000" dirty="0">
                <a:solidFill>
                  <a:schemeClr val="bg1"/>
                </a:solidFill>
              </a:rPr>
              <a:t> gives a son can just as easily raise him from the dead</a:t>
            </a:r>
          </a:p>
          <a:p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Ro.4:19  </a:t>
            </a:r>
          </a:p>
          <a:p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5694D5-CA79-BEFE-0608-E53B75BB3721}"/>
              </a:ext>
            </a:extLst>
          </p:cNvPr>
          <p:cNvSpPr/>
          <p:nvPr/>
        </p:nvSpPr>
        <p:spPr>
          <a:xfrm>
            <a:off x="533400" y="4953000"/>
            <a:ext cx="8077200" cy="762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rgbClr val="CCFFCC"/>
                </a:solidFill>
              </a:rPr>
              <a:t>God gave a son to two people as good as dead</a:t>
            </a:r>
          </a:p>
        </p:txBody>
      </p:sp>
    </p:spTree>
    <p:extLst>
      <p:ext uri="{BB962C8B-B14F-4D97-AF65-F5344CB8AC3E}">
        <p14:creationId xmlns:p14="http://schemas.microsoft.com/office/powerpoint/2010/main" val="218822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935" y="152400"/>
            <a:ext cx="84582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Isaac</a:t>
            </a:r>
            <a:r>
              <a:rPr lang="en-US" altLang="en-US" sz="3000" dirty="0">
                <a:solidFill>
                  <a:schemeClr val="bg1"/>
                </a:solidFill>
              </a:rPr>
              <a:t> – Gn.22:5, the hardest journey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If Abraham </a:t>
            </a:r>
            <a:r>
              <a:rPr lang="en-US" altLang="en-US" sz="3000" dirty="0">
                <a:solidFill>
                  <a:srgbClr val="FFC000"/>
                </a:solidFill>
              </a:rPr>
              <a:t>and Isaac</a:t>
            </a:r>
            <a:r>
              <a:rPr lang="en-US" altLang="en-US" sz="3000" dirty="0">
                <a:solidFill>
                  <a:schemeClr val="bg1"/>
                </a:solidFill>
              </a:rPr>
              <a:t> do not return, then Isaac cannot not be the son of promise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Cf. Gn.21:12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Hb.11, two verbs –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17: </a:t>
            </a:r>
            <a:r>
              <a:rPr lang="en-US" altLang="en-US" dirty="0">
                <a:solidFill>
                  <a:srgbClr val="FFFFCC"/>
                </a:solidFill>
              </a:rPr>
              <a:t>By faith Abraham, when he was tested, offered up Isaac, and he who had received the promises offered up his only begotten son…</a:t>
            </a:r>
          </a:p>
          <a:p>
            <a:pPr marL="0" lvl="1" indent="0">
              <a:buNone/>
            </a:pPr>
            <a:r>
              <a:rPr lang="en-US" altLang="en-US" sz="2900" dirty="0">
                <a:solidFill>
                  <a:schemeClr val="bg1"/>
                </a:solidFill>
              </a:rPr>
              <a:t>Perfect tense: expresses permanent result of Abraham’s offering </a:t>
            </a:r>
            <a:r>
              <a:rPr lang="en-US" altLang="en-US" sz="2900" u="sng" dirty="0">
                <a:solidFill>
                  <a:srgbClr val="CCFFFF"/>
                </a:solidFill>
              </a:rPr>
              <a:t>in</a:t>
            </a:r>
            <a:r>
              <a:rPr lang="en-US" altLang="en-US" sz="2900" dirty="0">
                <a:solidFill>
                  <a:srgbClr val="CCFFFF"/>
                </a:solidFill>
              </a:rPr>
              <a:t> </a:t>
            </a:r>
            <a:r>
              <a:rPr lang="en-US" altLang="en-US" sz="2900" u="sng" dirty="0">
                <a:solidFill>
                  <a:srgbClr val="CCFFFF"/>
                </a:solidFill>
              </a:rPr>
              <a:t>will</a:t>
            </a:r>
            <a:r>
              <a:rPr lang="en-US" altLang="en-US" sz="2900" dirty="0">
                <a:solidFill>
                  <a:schemeClr val="bg1"/>
                </a:solidFill>
              </a:rPr>
              <a:t> – </a:t>
            </a:r>
            <a:r>
              <a:rPr lang="en-US" altLang="en-US" sz="2900" dirty="0">
                <a:solidFill>
                  <a:srgbClr val="FFC000"/>
                </a:solidFill>
              </a:rPr>
              <a:t>in his mind the deed was done </a:t>
            </a:r>
            <a:r>
              <a:rPr lang="en-US" altLang="en-US" sz="2900" dirty="0">
                <a:solidFill>
                  <a:schemeClr val="bg1"/>
                </a:solidFill>
              </a:rPr>
              <a:t>– in purpose and intent, Isaac was dead</a:t>
            </a: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AD2500-3CE5-521E-51FD-35858E1914B1}"/>
              </a:ext>
            </a:extLst>
          </p:cNvPr>
          <p:cNvSpPr/>
          <p:nvPr/>
        </p:nvSpPr>
        <p:spPr>
          <a:xfrm>
            <a:off x="847627" y="3581400"/>
            <a:ext cx="1752600" cy="4572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9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935" y="152400"/>
            <a:ext cx="84582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Isaac</a:t>
            </a:r>
            <a:r>
              <a:rPr lang="en-US" altLang="en-US" sz="3000" dirty="0">
                <a:solidFill>
                  <a:schemeClr val="bg1"/>
                </a:solidFill>
              </a:rPr>
              <a:t> – Gn.22:5, the hardest journey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If Abraham </a:t>
            </a:r>
            <a:r>
              <a:rPr lang="en-US" altLang="en-US" sz="3000" dirty="0">
                <a:solidFill>
                  <a:srgbClr val="FFC000"/>
                </a:solidFill>
              </a:rPr>
              <a:t>and Isaac</a:t>
            </a:r>
            <a:r>
              <a:rPr lang="en-US" altLang="en-US" sz="3000" dirty="0">
                <a:solidFill>
                  <a:schemeClr val="bg1"/>
                </a:solidFill>
              </a:rPr>
              <a:t> do not return, then Isaac cannot not be the son of promise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Cf. Gn.21:12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Hb.11, two verbs –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600" dirty="0">
                <a:solidFill>
                  <a:schemeClr val="bg1"/>
                </a:solidFill>
              </a:rPr>
              <a:t>17: </a:t>
            </a:r>
            <a:r>
              <a:rPr lang="en-US" altLang="en-US" dirty="0">
                <a:solidFill>
                  <a:srgbClr val="FFFFCC"/>
                </a:solidFill>
              </a:rPr>
              <a:t>By faith Abraham, when he was tested, offered up Isaac, and he who had received the promises offered up his only begotten son…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altLang="en-US" sz="2900" dirty="0">
                <a:solidFill>
                  <a:schemeClr val="bg1"/>
                </a:solidFill>
              </a:rPr>
              <a:t>Imperfect tense: his actual readiness in preparing the sacrifice which was not literally carried into effect – </a:t>
            </a:r>
            <a:r>
              <a:rPr lang="en-US" altLang="en-US" sz="2900" u="sng" dirty="0">
                <a:solidFill>
                  <a:srgbClr val="CCFFFF"/>
                </a:solidFill>
              </a:rPr>
              <a:t>in</a:t>
            </a:r>
            <a:r>
              <a:rPr lang="en-US" altLang="en-US" sz="2900" dirty="0">
                <a:solidFill>
                  <a:srgbClr val="CCFFFF"/>
                </a:solidFill>
              </a:rPr>
              <a:t> </a:t>
            </a:r>
            <a:r>
              <a:rPr lang="en-US" altLang="en-US" sz="2900" u="sng" dirty="0">
                <a:solidFill>
                  <a:srgbClr val="CCFFFF"/>
                </a:solidFill>
              </a:rPr>
              <a:t>fact</a:t>
            </a:r>
            <a:r>
              <a:rPr lang="en-US" altLang="en-US" sz="2900" dirty="0">
                <a:solidFill>
                  <a:schemeClr val="bg1"/>
                </a:solidFill>
              </a:rPr>
              <a:t>   [</a:t>
            </a:r>
            <a:r>
              <a:rPr lang="en-US" altLang="en-US" sz="2900" dirty="0">
                <a:solidFill>
                  <a:srgbClr val="FFC000"/>
                </a:solidFill>
              </a:rPr>
              <a:t>No questions, no debate, no stalling.</a:t>
            </a:r>
            <a:r>
              <a:rPr lang="en-US" altLang="en-US" sz="2900" dirty="0">
                <a:solidFill>
                  <a:schemeClr val="bg1"/>
                </a:solidFill>
              </a:rPr>
              <a:t>]</a:t>
            </a: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AD2500-3CE5-521E-51FD-35858E1914B1}"/>
              </a:ext>
            </a:extLst>
          </p:cNvPr>
          <p:cNvSpPr/>
          <p:nvPr/>
        </p:nvSpPr>
        <p:spPr>
          <a:xfrm>
            <a:off x="2385302" y="4010319"/>
            <a:ext cx="1720071" cy="457200"/>
          </a:xfrm>
          <a:prstGeom prst="rect">
            <a:avLst/>
          </a:prstGeom>
          <a:solidFill>
            <a:schemeClr val="accent1">
              <a:alpha val="4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0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935" y="152400"/>
            <a:ext cx="84582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Isaac</a:t>
            </a:r>
            <a:r>
              <a:rPr lang="en-US" altLang="en-US" sz="3000" dirty="0">
                <a:solidFill>
                  <a:schemeClr val="bg1"/>
                </a:solidFill>
              </a:rPr>
              <a:t> – Gn.22:5, the hardest journey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CFFCC"/>
                </a:solidFill>
              </a:rPr>
              <a:t>Abraham would give back to God what was most precious to him.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“It was as though Isaac really had died and had been raised to life again” </a:t>
            </a:r>
            <a:r>
              <a:rPr lang="en-US" altLang="en-US" sz="1800" dirty="0">
                <a:solidFill>
                  <a:schemeClr val="bg1"/>
                </a:solidFill>
              </a:rPr>
              <a:t>– Hughes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Ja.2:21, </a:t>
            </a:r>
            <a:r>
              <a:rPr lang="en-US" altLang="en-US" sz="3000" dirty="0">
                <a:solidFill>
                  <a:srgbClr val="FFFFCC"/>
                </a:solidFill>
              </a:rPr>
              <a:t>Was not Abraham our father justified by works when he offered Isaac his son on the altar</a:t>
            </a:r>
          </a:p>
        </p:txBody>
      </p:sp>
    </p:spTree>
    <p:extLst>
      <p:ext uri="{BB962C8B-B14F-4D97-AF65-F5344CB8AC3E}">
        <p14:creationId xmlns:p14="http://schemas.microsoft.com/office/powerpoint/2010/main" val="34938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EABA43D-4EFE-D930-D9C4-036192322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The faith of the </a:t>
            </a:r>
            <a:r>
              <a:rPr lang="en-US" altLang="en-US" sz="3400" i="1" dirty="0">
                <a:solidFill>
                  <a:srgbClr val="FFFF99"/>
                </a:solidFill>
              </a:rPr>
              <a:t>father of the faithful…</a:t>
            </a:r>
            <a:endParaRPr lang="en-US" altLang="en-US" sz="3400" dirty="0">
              <a:solidFill>
                <a:srgbClr val="FFFF99"/>
              </a:solidFill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ED628E1-B877-15DB-5C86-C3B438987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r>
              <a:rPr lang="en-US" altLang="en-US" sz="3000" dirty="0">
                <a:solidFill>
                  <a:schemeClr val="bg1"/>
                </a:solidFill>
              </a:rPr>
              <a:t>Hb.11:8-19 – Abraham admonishes readers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Abraham’s chronology – 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Age 75: left home in Ur of Chaldees forever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Age 86: Ishmael born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Age 100: Isaac born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Age 137: Sarah died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Age 160: Jacob born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Age 175: Abraham died</a:t>
            </a:r>
          </a:p>
          <a:p>
            <a:pPr marL="0" indent="0"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Conclusion</a:t>
            </a:r>
          </a:p>
          <a:p>
            <a:pPr>
              <a:spcBef>
                <a:spcPts val="600"/>
              </a:spcBef>
            </a:pPr>
            <a:r>
              <a:rPr lang="en-US" altLang="en-US" sz="3000" dirty="0">
                <a:solidFill>
                  <a:srgbClr val="CCFFFF"/>
                </a:solidFill>
              </a:rPr>
              <a:t>In greatest trial, Abraham trusts and obeys.   </a:t>
            </a:r>
          </a:p>
          <a:p>
            <a:pPr>
              <a:spcBef>
                <a:spcPts val="60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Gn.22:12, </a:t>
            </a:r>
            <a:r>
              <a:rPr lang="en-US" altLang="en-US" sz="3000" dirty="0">
                <a:solidFill>
                  <a:srgbClr val="FFFFCC"/>
                </a:solidFill>
              </a:rPr>
              <a:t>He said, Do not lay your hand on the boy or do anything to him, for now I know that you fear God, seeing you have not withheld your son, your only son, from me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marL="457200" lvl="1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The rest of the story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altLang="en-US" sz="2900" dirty="0">
                <a:solidFill>
                  <a:schemeClr val="bg1"/>
                </a:solidFill>
              </a:rPr>
              <a:t>Abraham was a man...with faults and blemishes</a:t>
            </a:r>
          </a:p>
          <a:p>
            <a:pPr marL="339725" indent="-339725">
              <a:spcBef>
                <a:spcPts val="600"/>
              </a:spcBef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He was subject to repeated deceptions that endangered Sarah’s virtue.   </a:t>
            </a:r>
            <a:r>
              <a:rPr lang="en-US" altLang="en-US" sz="3000" dirty="0">
                <a:solidFill>
                  <a:schemeClr val="bg1"/>
                </a:solidFill>
              </a:rPr>
              <a:t>Gn.12:10-20 [20:11-13]</a:t>
            </a:r>
          </a:p>
          <a:p>
            <a:pPr marL="739775" lvl="2" indent="-339725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Why?  Worried about his own security</a:t>
            </a:r>
          </a:p>
          <a:p>
            <a:pPr marL="339725" indent="-339725">
              <a:spcBef>
                <a:spcPts val="600"/>
              </a:spcBef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He allowed Sarah to influence him to walk by sight, not by faith  </a:t>
            </a:r>
          </a:p>
          <a:p>
            <a:pPr lvl="1">
              <a:spcBef>
                <a:spcPts val="60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He fathered a child with her maid, Hagar…</a:t>
            </a:r>
          </a:p>
          <a:p>
            <a:pPr lvl="1">
              <a:spcBef>
                <a:spcPts val="60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When Sarah acted jealously, he let her drive Hagar out of the house, Gn.16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altLang="en-US" sz="33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</a:pPr>
            <a:endParaRPr lang="en-US" altLang="en-US" sz="33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</a:pPr>
            <a:endParaRPr lang="en-US" altLang="en-US" sz="29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6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So what?</a:t>
            </a:r>
          </a:p>
          <a:p>
            <a:pPr marL="339725" indent="-339725">
              <a:spcBef>
                <a:spcPts val="60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</a:t>
            </a:r>
            <a:r>
              <a:rPr lang="en-US" altLang="en-US" sz="24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God, in His wisdom, worked with this very imperfect man until he developed strong faith that fulfilled God’s purpose in the divine plan</a:t>
            </a:r>
          </a:p>
          <a:p>
            <a:pPr marL="739775" lvl="2" indent="-339725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rgbClr val="FFFFCC"/>
                </a:solidFill>
              </a:rPr>
              <a:t>Abraham became a new man</a:t>
            </a:r>
          </a:p>
          <a:p>
            <a:pPr marL="339725" indent="-339725">
              <a:spcBef>
                <a:spcPts val="60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All of us see falls and failures in our past; may assume we are worthless in His plan for our life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sz="3000" dirty="0">
                <a:solidFill>
                  <a:srgbClr val="FFFFCC"/>
                </a:solidFill>
              </a:rPr>
              <a:t>The good news: </a:t>
            </a:r>
            <a:r>
              <a:rPr lang="en-US" altLang="en-US" sz="3000" dirty="0">
                <a:solidFill>
                  <a:schemeClr val="bg1"/>
                </a:solidFill>
              </a:rPr>
              <a:t>like Abraham, we can continue to trust and obey God, and thus become the people He wants us to be.</a:t>
            </a:r>
          </a:p>
          <a:p>
            <a:pPr lvl="1">
              <a:spcBef>
                <a:spcPts val="60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He can use me . . . He can use you</a:t>
            </a:r>
            <a:endParaRPr lang="en-US" altLang="en-US" sz="33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</a:pPr>
            <a:endParaRPr lang="en-US" altLang="en-US" sz="33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</a:pPr>
            <a:endParaRPr lang="en-US" altLang="en-US" sz="29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763" y="609600"/>
            <a:ext cx="4534475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Abraham obeyed, </a:t>
            </a:r>
            <a:r>
              <a:rPr lang="en-US" altLang="en-US" sz="3000" dirty="0">
                <a:solidFill>
                  <a:schemeClr val="bg1"/>
                </a:solidFill>
              </a:rPr>
              <a:t>8</a:t>
            </a:r>
            <a:endParaRPr lang="en-US" altLang="en-US" sz="29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Gn.12:1 (by faith, Hb.5:9)  </a:t>
            </a: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altLang="en-US" sz="3000" dirty="0">
                <a:solidFill>
                  <a:srgbClr val="FFFFCC"/>
                </a:solidFill>
              </a:rPr>
              <a:t>God called; gave Abraham no reason or directions</a:t>
            </a:r>
          </a:p>
          <a:p>
            <a:pPr marL="744538" lvl="1" indent="-344488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Abraham did not know where he was going.  How would he know when he arrived?   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An unseen destination requires faith  </a:t>
            </a:r>
          </a:p>
          <a:p>
            <a:pPr marL="744538" lvl="1" indent="-344488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Doing what God said without worry over consequences requires strong faith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763" y="609600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419B155-84C3-4601-FF95-1FDF6184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854" y="1371600"/>
            <a:ext cx="4534475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9-10</a:t>
            </a:r>
          </a:p>
        </p:txBody>
      </p:sp>
    </p:spTree>
    <p:extLst>
      <p:ext uri="{BB962C8B-B14F-4D97-AF65-F5344CB8AC3E}">
        <p14:creationId xmlns:p14="http://schemas.microsoft.com/office/powerpoint/2010/main" val="421709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Abraham sojourned: by faith.   </a:t>
            </a:r>
            <a:r>
              <a:rPr lang="en-US" altLang="en-US" sz="3000" dirty="0">
                <a:solidFill>
                  <a:schemeClr val="bg1"/>
                </a:solidFill>
              </a:rPr>
              <a:t>Gn.12:6</a:t>
            </a:r>
          </a:p>
          <a:p>
            <a:pPr marL="395288" indent="-395288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9: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he inhabited the place as foreigner; </a:t>
            </a:r>
            <a:r>
              <a:rPr lang="en-US" altLang="en-US" sz="3000" i="1" dirty="0">
                <a:solidFill>
                  <a:srgbClr val="FFFFCC"/>
                </a:solidFill>
              </a:rPr>
              <a:t>be a stranger</a:t>
            </a:r>
            <a:r>
              <a:rPr lang="en-US" altLang="en-US" sz="3000" dirty="0">
                <a:solidFill>
                  <a:srgbClr val="FFFFCC"/>
                </a:solidFill>
              </a:rPr>
              <a:t>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Ur: center of learning, wealth, luxury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Abraham left Ur for tents among strangers…  no house, electricity, water…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Gn.23:4, dress, language, manners, religion, morality…reveal strangers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Abraham never fit in; never at home in ‘promised land’  </a:t>
            </a:r>
          </a:p>
          <a:p>
            <a:pPr marL="0" indent="0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10: </a:t>
            </a:r>
            <a:r>
              <a:rPr lang="en-US" altLang="en-US" sz="3000" dirty="0">
                <a:solidFill>
                  <a:srgbClr val="FFFFCC"/>
                </a:solidFill>
              </a:rPr>
              <a:t>did not look for permanent city in Canaan…</a:t>
            </a:r>
          </a:p>
        </p:txBody>
      </p:sp>
    </p:spTree>
    <p:extLst>
      <p:ext uri="{BB962C8B-B14F-4D97-AF65-F5344CB8AC3E}">
        <p14:creationId xmlns:p14="http://schemas.microsoft.com/office/powerpoint/2010/main" val="25723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763" y="609600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419B155-84C3-4601-FF95-1FDF6184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854" y="2047973"/>
            <a:ext cx="4534475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Wait,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11-12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0FE5C80B-8993-4BE8-3530-0141840D6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4854" y="1323681"/>
            <a:ext cx="4534475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Stay,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9-10</a:t>
            </a:r>
          </a:p>
        </p:txBody>
      </p:sp>
    </p:spTree>
    <p:extLst>
      <p:ext uri="{BB962C8B-B14F-4D97-AF65-F5344CB8AC3E}">
        <p14:creationId xmlns:p14="http://schemas.microsoft.com/office/powerpoint/2010/main" val="309989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Twenty-five year wait for son</a:t>
            </a:r>
          </a:p>
          <a:p>
            <a:pPr marL="461963" indent="-461963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11:</a:t>
            </a:r>
            <a:r>
              <a:rPr lang="en-US" altLang="en-US" sz="3000" dirty="0">
                <a:solidFill>
                  <a:srgbClr val="CCFFFF"/>
                </a:solidFill>
              </a:rPr>
              <a:t> Sarah: barren; aged.   </a:t>
            </a:r>
            <a:r>
              <a:rPr lang="en-US" altLang="en-US" sz="3000" dirty="0">
                <a:solidFill>
                  <a:schemeClr val="bg1"/>
                </a:solidFill>
              </a:rPr>
              <a:t>Gn.16;  18:9-15 (21:6)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Once she realized the promise was God’s, her doubt vanished</a:t>
            </a:r>
          </a:p>
          <a:p>
            <a:pPr marL="0" indent="0"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12: Abraham: </a:t>
            </a:r>
            <a:r>
              <a:rPr lang="en-US" altLang="en-US" sz="3000" i="1" dirty="0">
                <a:solidFill>
                  <a:srgbClr val="FFFFCC"/>
                </a:solidFill>
              </a:rPr>
              <a:t>as good as dead</a:t>
            </a:r>
          </a:p>
          <a:p>
            <a:pPr lvl="1">
              <a:spcAft>
                <a:spcPts val="600"/>
              </a:spcAft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Ro.4:19-21</a:t>
            </a:r>
          </a:p>
          <a:p>
            <a:pPr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Main focus: faith of Abraham: waited for the city . . . of God (13-16)</a:t>
            </a:r>
          </a:p>
        </p:txBody>
      </p:sp>
    </p:spTree>
    <p:extLst>
      <p:ext uri="{BB962C8B-B14F-4D97-AF65-F5344CB8AC3E}">
        <p14:creationId xmlns:p14="http://schemas.microsoft.com/office/powerpoint/2010/main" val="41520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Abraham waits…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13: </a:t>
            </a:r>
            <a:r>
              <a:rPr lang="en-US" altLang="en-US" sz="3000" dirty="0">
                <a:solidFill>
                  <a:schemeClr val="bg1"/>
                </a:solidFill>
              </a:rPr>
              <a:t>he had descendants as numerous as stars / sand (12): not even death made Abraham doubt God’s promise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These all died in faith. </a:t>
            </a:r>
            <a:r>
              <a:rPr lang="en-US" altLang="en-US" sz="3000" dirty="0">
                <a:solidFill>
                  <a:schemeClr val="bg1"/>
                </a:solidFill>
              </a:rPr>
              <a:t> Jn.8:56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The moment of decision and time of fulfillment are most exciting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 time in between is when most lose hope and quit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Their faith stood test of time and death.  10:36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Strangers / pilgrims… </a:t>
            </a:r>
            <a:r>
              <a:rPr lang="en-US" altLang="en-US" sz="3000" dirty="0">
                <a:solidFill>
                  <a:schemeClr val="bg1"/>
                </a:solidFill>
              </a:rPr>
              <a:t>(temporary residents)</a:t>
            </a:r>
          </a:p>
        </p:txBody>
      </p:sp>
    </p:spTree>
    <p:extLst>
      <p:ext uri="{BB962C8B-B14F-4D97-AF65-F5344CB8AC3E}">
        <p14:creationId xmlns:p14="http://schemas.microsoft.com/office/powerpoint/2010/main" val="13881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2672</TotalTime>
  <Words>1242</Words>
  <Application>Microsoft Office PowerPoint</Application>
  <PresentationFormat>On-screen Show (4:3)</PresentationFormat>
  <Paragraphs>122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Verdana</vt:lpstr>
      <vt:lpstr>Wingdings</vt:lpstr>
      <vt:lpstr>Default Design</vt:lpstr>
      <vt:lpstr>3_Default Design</vt:lpstr>
      <vt:lpstr>PowerPoint Presentation</vt:lpstr>
      <vt:lpstr>The faith of the father of the faithful…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127</cp:revision>
  <dcterms:created xsi:type="dcterms:W3CDTF">2011-08-18T15:42:19Z</dcterms:created>
  <dcterms:modified xsi:type="dcterms:W3CDTF">2023-08-18T13:40:21Z</dcterms:modified>
</cp:coreProperties>
</file>