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7"/>
  </p:notesMasterIdLst>
  <p:sldIdLst>
    <p:sldId id="610" r:id="rId3"/>
    <p:sldId id="612" r:id="rId4"/>
    <p:sldId id="622" r:id="rId5"/>
    <p:sldId id="698" r:id="rId6"/>
    <p:sldId id="720" r:id="rId7"/>
    <p:sldId id="636" r:id="rId8"/>
    <p:sldId id="711" r:id="rId9"/>
    <p:sldId id="699" r:id="rId10"/>
    <p:sldId id="721" r:id="rId11"/>
    <p:sldId id="712" r:id="rId12"/>
    <p:sldId id="713" r:id="rId13"/>
    <p:sldId id="666" r:id="rId14"/>
    <p:sldId id="722" r:id="rId15"/>
    <p:sldId id="714" r:id="rId16"/>
    <p:sldId id="701" r:id="rId17"/>
    <p:sldId id="715" r:id="rId18"/>
    <p:sldId id="716" r:id="rId19"/>
    <p:sldId id="717" r:id="rId20"/>
    <p:sldId id="691" r:id="rId21"/>
    <p:sldId id="718" r:id="rId22"/>
    <p:sldId id="719" r:id="rId23"/>
    <p:sldId id="703" r:id="rId24"/>
    <p:sldId id="704" r:id="rId25"/>
    <p:sldId id="70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CC"/>
    <a:srgbClr val="CCECFF"/>
    <a:srgbClr val="CCFFCC"/>
    <a:srgbClr val="C0C0C0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A7F3A-0EB5-E767-B791-79563A8AA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DDDDA48-D3B6-9071-C185-2D2D8F6D7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258B14E-2C7E-9179-3333-0E00F091B0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0EB007-4E32-032F-CD8C-F42EE3C139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8761E3-D496-130B-69E6-EBD34A2AF6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F9961E7-70B9-AD56-2D33-3FD99D40D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F80423-FBFB-40DB-A47A-719BF0EFC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A8A81ED-2F7E-1FCD-889F-16E2C30E6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5FC4CD1-3111-84C6-9DC2-F5329E3B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113740A-DC7D-79BD-249A-F229B8A94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B5BF6-0C99-45B3-86AB-A3150C674B06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0C77-AF47-5FF9-D71B-E8EFA14B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D6D8-5128-B2F1-F8BA-F4B99C8F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39F8-4D0D-8FAD-B327-86E600E2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7199F5-5BFA-4426-B15F-02B62E54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6253-7A85-2A99-64AF-62195FF4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E0232-4F33-EC2B-0F7E-4AEE03F0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E404-B3A9-0FB1-36CB-B88F2771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CD1BDC-CB9C-4321-B03B-CCF1E5F37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65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3194-C0BE-A38E-689C-31E734E9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868EE-9A07-C4E8-4C5A-FCC023A7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1BA01-4461-970E-5B3F-C27D2C9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7F2134-EB58-403B-9F58-0C91E9215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137EE-A04E-F31F-77E6-93368ED7B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65B921-97BD-47ED-B15D-A22BFB9BC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3D970-C5B0-0337-5B9D-AC5649C75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7783-3097-4F99-8513-F3E72001C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43D25-A916-C7C5-192A-215EFBEED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EF4EE-EAB0-57A8-BF35-144578BDB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84D2A-4BEC-D687-B5B0-0097FFF1E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D948-95F3-4E6B-96DA-D2E4A0F6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03156-617B-A114-F284-6343D1735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A9B97-88F4-A020-7361-874C3DA44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9719A-9577-9A54-5AB1-949AFB3E0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7418-A44A-4064-8AAD-4698B5B84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02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953D7-A8C4-5C95-34F3-556560AE7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82ACA-FAF9-2827-3963-2E753DB71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125D38-084D-6B76-B270-7A0A36A22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75F2-A9C4-4CEE-9495-9D8E26722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9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F5A9A7-3B0E-EFB9-3F89-E94C9D2F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113318-085F-1506-6D2D-ED18E9B07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85C7A6-7BAD-EF80-733A-6222E65D8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FA6D-C6AD-4FFC-990C-87E8702C2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2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CFBF4F-DE33-DB73-4BAD-2B076754E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4EA9A9-D2EB-8A0F-3ECA-5B834F631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BE151-319F-0F45-3EF1-61474C551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8FE9-D511-439D-BAE8-7D5A68B60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95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D2CB8C-A1F8-AFEA-731A-67335337C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190BB6-5FD3-05D9-FB5B-F35052A51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5699C9-ADA3-3CC4-17B8-2CEE80D82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FAFC-7F97-494F-AC5E-1161570F5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8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68F64-AE77-618D-B1AD-0476433B5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9BC18-6164-B947-FCA7-0878F9E74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3601C-3768-19A4-C118-1FF90CC0F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509C-A63B-469D-8DAF-4367F640B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2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5A53-2264-0D46-EC49-607326CC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4AFC-0510-72C3-D943-C1356E8E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4688A-2610-604E-CF3D-95809AB7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71584B-412C-4D7B-8ABF-54F63DDF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281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46180-0966-7F45-C7C1-909115F3D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83B75-44C0-BE97-6D52-EDDDBD8CE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4DD10-322B-A2DB-C8A7-CB497C0AC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D4D0-67AC-4BC4-B667-676711B6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21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43F6A-F3A4-14E8-A4A9-7061DCC5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141206-0969-D2C9-E032-789488590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69070-263D-0531-E636-B23351FCB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230-DA20-4A2C-AF27-DC37A410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3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B5065-D8F7-82DE-0C31-7F20C75DE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ADEA5D-FE58-D190-3BFF-7CCB90944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5A7C85-7340-FCF1-BBC4-857E7CE8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6E5-9603-4CE3-A207-F0F9BF4C4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8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4861-B37E-5ECE-94CE-E134B4B6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88136-4AEF-7244-BFCA-27C6E6E2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E9BB-A08C-E789-53BC-D3EC345D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E9A745-FFAD-4703-9A49-8F2208FAD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B915-0320-13A9-8E07-22B7E2B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5CACB-E9C2-AA36-E6E3-E3878D7D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CDC4-DFAF-D9A0-E3C3-DC5F684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66F6EF-E972-4CB3-BFF2-19621A0D6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86139-BB09-BBBF-3F3D-7EE7A608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39377-57E5-80A3-EA8C-576FC7A1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9CE3-5D03-3008-38E1-B1A8204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7C2B62-F24A-4A32-A118-CFAA9627F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1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BB6C2-3506-6C5B-B409-2FC091F1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08004-CFBE-2FE5-A930-F9D2C5B3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CE2B0-96AF-277C-A913-5DF965D5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16A224-0AC0-4AD5-BC00-2A52A879B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C951D-79DC-3E36-F26C-4BC430B2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C52A4-1E68-C111-0827-B5E19FA1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EFC87-B56F-4479-C0AE-BBE1E6FB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716960-EF8B-447F-878A-60A7EC90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7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28BB0-B3DD-2F3E-C9A4-33FC59C4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B6E7E-0B31-2CE2-D0A8-742AC0E7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38C5F-2461-4250-015E-9AB9A32B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FFADC0-E213-4275-8113-8250C782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6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8137-0FC9-8AE3-7242-CACBBD72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3FE00-CEBD-C579-E24D-AF636F4E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3607C-975E-A72B-6EB0-05D62FBE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58EC07-3E33-4C20-949E-04899C500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3644D7-49CC-63C4-EE84-400C7ED43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21763C-2058-65EF-FF28-3920C997A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AE4A9-1C68-3F08-5FA0-05BDC19FF5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B64947-482F-DDC2-BCCE-D30D35704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553EC0-0E8C-5D1B-B594-F0EC2B18B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DB0B946-ED21-4081-8DD1-5824EA47A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13DAE7-AF37-77FE-47D4-35117746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267FC4-2E2F-77E6-ECAF-CE8D1FEC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DA922D-D379-E5BF-F10E-9E98906FA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E4DC3-CF07-F8E0-62F8-2914BCC96C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02A015-0924-E293-0A75-97783BCC87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1A47D6-E9F4-4906-897E-E1E412739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0B797-A06D-F0E5-8F1E-148E283E49B7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99"/>
                </a:solidFill>
              </a:rPr>
              <a:t>What Does Faith Do?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chemeClr val="bg1"/>
                </a:solidFill>
              </a:rPr>
              <a:t>[Hebrews 11:29-40]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718" y="152400"/>
            <a:ext cx="8442489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Walls fell after seven day march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Nothing happened after six days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Siege could last for years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460FE7-75B0-1363-2698-3A6AE6C68C6B}"/>
              </a:ext>
            </a:extLst>
          </p:cNvPr>
          <p:cNvSpPr/>
          <p:nvPr/>
        </p:nvSpPr>
        <p:spPr>
          <a:xfrm>
            <a:off x="973103" y="2016478"/>
            <a:ext cx="7207220" cy="157513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‘He who dwells in heaven must assuredly laugh at those who defiantly trust to walls and ramparts’ </a:t>
            </a:r>
            <a:r>
              <a:rPr lang="en-US" sz="2400" dirty="0"/>
              <a:t>– Starke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252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62" y="58131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Passed Through Red Sea, 29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85EEB706-F0D4-EE48-1026-B42FA6EE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66" y="1619841"/>
            <a:ext cx="6599879" cy="1274187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Rahab Did Not Perish With</a:t>
            </a:r>
            <a:b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Disobedient,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092202-E91A-4414-3263-D9E6EEBC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006" y="110136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Walls of Jericho Fell, 30</a:t>
            </a:r>
          </a:p>
        </p:txBody>
      </p:sp>
    </p:spTree>
    <p:extLst>
      <p:ext uri="{BB962C8B-B14F-4D97-AF65-F5344CB8AC3E}">
        <p14:creationId xmlns:p14="http://schemas.microsoft.com/office/powerpoint/2010/main" val="246326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12659"/>
            <a:ext cx="8382000" cy="6172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Rahab is unlike the others in three ways: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baseline="30000" dirty="0">
                <a:solidFill>
                  <a:srgbClr val="FFC000"/>
                </a:solidFill>
              </a:rPr>
              <a:t>1</a:t>
            </a:r>
            <a:r>
              <a:rPr lang="en-US" altLang="en-US" sz="3000" dirty="0">
                <a:solidFill>
                  <a:srgbClr val="CCFFFF"/>
                </a:solidFill>
              </a:rPr>
              <a:t>harlot; 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2</a:t>
            </a:r>
            <a:r>
              <a:rPr lang="en-US" altLang="en-US" sz="3000" dirty="0">
                <a:solidFill>
                  <a:srgbClr val="CCFFFF"/>
                </a:solidFill>
              </a:rPr>
              <a:t>Canaanite</a:t>
            </a:r>
            <a:r>
              <a:rPr lang="en-US" altLang="en-US" sz="3000" dirty="0">
                <a:solidFill>
                  <a:schemeClr val="bg1"/>
                </a:solidFill>
              </a:rPr>
              <a:t> (Gentile) </a:t>
            </a:r>
            <a:r>
              <a:rPr lang="en-US" altLang="en-US" sz="2900" dirty="0">
                <a:solidFill>
                  <a:schemeClr val="bg1"/>
                </a:solidFill>
              </a:rPr>
              <a:t>AND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baseline="30000" dirty="0">
                <a:solidFill>
                  <a:srgbClr val="FFC000"/>
                </a:solidFill>
              </a:rPr>
              <a:t>3</a:t>
            </a:r>
            <a:r>
              <a:rPr lang="en-US" altLang="en-US" sz="3000" dirty="0">
                <a:solidFill>
                  <a:srgbClr val="CCECFF"/>
                </a:solidFill>
              </a:rPr>
              <a:t>believer </a:t>
            </a:r>
          </a:p>
          <a:p>
            <a:pPr marL="682625" lvl="1" indent="-282575" defTabSz="461963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Josh.2:9-11 (confession)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She became much more – Mt.1:5 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Gospel is universal.    Mt.21:31-32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She had witnessed no miracles yet… 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Jn.20, Thomas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Hb.11:1, </a:t>
            </a:r>
            <a:r>
              <a:rPr lang="en-US" altLang="en-US" sz="3000" dirty="0">
                <a:solidFill>
                  <a:srgbClr val="FFFFCC"/>
                </a:solidFill>
              </a:rPr>
              <a:t>‘Now faith is the substance </a:t>
            </a:r>
            <a:r>
              <a:rPr lang="en-US" altLang="en-US" sz="3000" dirty="0">
                <a:solidFill>
                  <a:srgbClr val="FFFF99"/>
                </a:solidFill>
              </a:rPr>
              <a:t>[assurance]</a:t>
            </a:r>
            <a:r>
              <a:rPr lang="en-US" altLang="en-US" sz="3000" dirty="0">
                <a:solidFill>
                  <a:srgbClr val="FFFFCC"/>
                </a:solidFill>
              </a:rPr>
              <a:t> of things hoped for, the evidence </a:t>
            </a:r>
            <a:r>
              <a:rPr lang="en-US" altLang="en-US" sz="3000" dirty="0">
                <a:solidFill>
                  <a:srgbClr val="FFFF99"/>
                </a:solidFill>
              </a:rPr>
              <a:t>[conviction] </a:t>
            </a:r>
            <a:r>
              <a:rPr lang="en-US" altLang="en-US" sz="3000" dirty="0">
                <a:solidFill>
                  <a:srgbClr val="FFFFCC"/>
                </a:solidFill>
              </a:rPr>
              <a:t>of things not seen’</a:t>
            </a:r>
          </a:p>
        </p:txBody>
      </p:sp>
    </p:spTree>
    <p:extLst>
      <p:ext uri="{BB962C8B-B14F-4D97-AF65-F5344CB8AC3E}">
        <p14:creationId xmlns:p14="http://schemas.microsoft.com/office/powerpoint/2010/main" val="25723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71339"/>
            <a:ext cx="8382000" cy="601351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The disobedient perished; Josh.5:1  (2:10-11)  (Hb.3:18)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Received spies in peace; did not earn her salvation, but showed active faith – </a:t>
            </a:r>
          </a:p>
          <a:p>
            <a:pPr marL="0" indent="0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Ja.2:25, </a:t>
            </a:r>
            <a:r>
              <a:rPr lang="en-US" altLang="en-US" sz="3000" dirty="0">
                <a:solidFill>
                  <a:srgbClr val="FFFFCC"/>
                </a:solidFill>
              </a:rPr>
              <a:t>‘Likewise, was not Rahab the harlot also justified by works when she received the messengers and sent them out another way?’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Passover, Ex.12:13 – When I see the blood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Rahab – when they see scarlet cord… </a:t>
            </a:r>
            <a:r>
              <a:rPr lang="en-US" altLang="en-US" sz="2700" dirty="0">
                <a:solidFill>
                  <a:schemeClr val="bg1"/>
                </a:solidFill>
              </a:rPr>
              <a:t>(Josh.2:18)</a:t>
            </a:r>
          </a:p>
        </p:txBody>
      </p:sp>
    </p:spTree>
    <p:extLst>
      <p:ext uri="{BB962C8B-B14F-4D97-AF65-F5344CB8AC3E}">
        <p14:creationId xmlns:p14="http://schemas.microsoft.com/office/powerpoint/2010/main" val="41509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62" y="58131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Passed Through Red Sea, 29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85EEB706-F0D4-EE48-1026-B42FA6EE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66" y="2138314"/>
            <a:ext cx="6599879" cy="1274187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Examples of Faith,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092202-E91A-4414-3263-D9E6EEBC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006" y="110136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Walls of Jericho Fell, 30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7C52D09-D517-EC97-5B31-F7D21C1D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574" y="1621421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Rahab Did Not Perish… 31</a:t>
            </a:r>
          </a:p>
        </p:txBody>
      </p:sp>
    </p:spTree>
    <p:extLst>
      <p:ext uri="{BB962C8B-B14F-4D97-AF65-F5344CB8AC3E}">
        <p14:creationId xmlns:p14="http://schemas.microsoft.com/office/powerpoint/2010/main" val="86745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sz="3100" dirty="0">
                <a:solidFill>
                  <a:srgbClr val="CCECFF"/>
                </a:solidFill>
              </a:rPr>
              <a:t>Gideon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Jg.6, in minority.  His weakness gave him strength 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 Weakness forced reliance upon God... 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2 Co.12:9-10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000" dirty="0">
                <a:solidFill>
                  <a:srgbClr val="CCECFF"/>
                </a:solidFill>
              </a:rPr>
              <a:t>Barak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Jg.4-5, helped by two women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Deborah at beginning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Jael at end</a:t>
            </a:r>
          </a:p>
          <a:p>
            <a:pPr>
              <a:spcAft>
                <a:spcPts val="600"/>
              </a:spcAft>
            </a:pPr>
            <a:r>
              <a:rPr lang="en-US" dirty="0"/>
              <a:t>sway Bibles.</a:t>
            </a:r>
          </a:p>
          <a:p>
            <a:r>
              <a:rPr lang="en-US" dirty="0"/>
              <a:t> 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sz="3100" dirty="0">
                <a:solidFill>
                  <a:srgbClr val="CCECFF"/>
                </a:solidFill>
              </a:rPr>
              <a:t>Samson, </a:t>
            </a:r>
            <a:r>
              <a:rPr lang="en-US" sz="3100" dirty="0">
                <a:solidFill>
                  <a:schemeClr val="bg1"/>
                </a:solidFill>
              </a:rPr>
              <a:t>Jg.13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Hurt by two women: </a:t>
            </a:r>
            <a:r>
              <a:rPr lang="en-US" sz="3000" baseline="30000" dirty="0">
                <a:solidFill>
                  <a:srgbClr val="FFFF99"/>
                </a:solidFill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bride;  </a:t>
            </a:r>
            <a:r>
              <a:rPr lang="en-US" sz="3000" baseline="30000" dirty="0">
                <a:solidFill>
                  <a:srgbClr val="FFFF99"/>
                </a:solidFill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Delilah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Strong, fearless hero . . . (Jg.16:29-31)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rgbClr val="CCECFF"/>
                </a:solidFill>
              </a:rPr>
              <a:t>Jephthah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Jg.11, gained victory after rejection; trusted God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ay Bibles.</a:t>
            </a:r>
          </a:p>
          <a:p>
            <a:r>
              <a:rPr lang="en-US" dirty="0"/>
              <a:t> 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sz="3100" dirty="0">
                <a:solidFill>
                  <a:srgbClr val="CCECFF"/>
                </a:solidFill>
              </a:rPr>
              <a:t>David, 2 Sm.7:12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Not expecting promise from God; planning a promise for God.   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Ac.13:22, </a:t>
            </a:r>
            <a:r>
              <a:rPr lang="en-US" sz="3000" dirty="0">
                <a:solidFill>
                  <a:srgbClr val="FFFFCC"/>
                </a:solidFill>
              </a:rPr>
              <a:t>‘A man after My heart, who will do all My will.’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rgbClr val="CCECFF"/>
                </a:solidFill>
              </a:rPr>
              <a:t>Samuel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1 Sm.7:…12, </a:t>
            </a:r>
            <a:r>
              <a:rPr lang="en-US" sz="3000" dirty="0" err="1">
                <a:solidFill>
                  <a:schemeClr val="bg1"/>
                </a:solidFill>
              </a:rPr>
              <a:t>Eben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ꞏ</a:t>
            </a:r>
            <a:r>
              <a:rPr lang="en-US" sz="3000" dirty="0" err="1">
                <a:solidFill>
                  <a:schemeClr val="bg1"/>
                </a:solidFill>
              </a:rPr>
              <a:t>ezer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000" dirty="0">
                <a:solidFill>
                  <a:srgbClr val="CCECFF"/>
                </a:solidFill>
              </a:rPr>
              <a:t>Prophets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Stood in God’s minority, not earth’s majority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ay Bibles.</a:t>
            </a:r>
          </a:p>
          <a:p>
            <a:r>
              <a:rPr lang="en-US" dirty="0"/>
              <a:t> 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62" y="58131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Passed Through Red Sea, 29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85EEB706-F0D4-EE48-1026-B42FA6EE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66" y="2675642"/>
            <a:ext cx="6599879" cy="1274187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Deeds of Faith,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33-38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092202-E91A-4414-3263-D9E6EEBC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006" y="110136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Walls of Jericho Fell, 30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7C52D09-D517-EC97-5B31-F7D21C1D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574" y="1621421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Rahab Did Not Perish… 31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3E0CD6E-7F45-FAE0-F34C-D6B0CB7B9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144" y="2141471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Other Examples of Faith, 32</a:t>
            </a:r>
          </a:p>
        </p:txBody>
      </p:sp>
    </p:spTree>
    <p:extLst>
      <p:ext uri="{BB962C8B-B14F-4D97-AF65-F5344CB8AC3E}">
        <p14:creationId xmlns:p14="http://schemas.microsoft.com/office/powerpoint/2010/main" val="2922396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865" y="246670"/>
            <a:ext cx="8480196" cy="6172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A. </a:t>
            </a:r>
            <a:r>
              <a:rPr lang="en-US" altLang="en-US" sz="3000" dirty="0">
                <a:solidFill>
                  <a:srgbClr val="FFFF99"/>
                </a:solidFill>
              </a:rPr>
              <a:t>Subdued (conquered) kingdoms </a:t>
            </a:r>
            <a:r>
              <a:rPr lang="en-US" altLang="en-US" sz="3000" dirty="0">
                <a:solidFill>
                  <a:schemeClr val="bg1"/>
                </a:solidFill>
              </a:rPr>
              <a:t>(Joshua)</a:t>
            </a:r>
          </a:p>
          <a:p>
            <a:pPr marL="395288" indent="-395288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B. </a:t>
            </a:r>
            <a:r>
              <a:rPr lang="en-US" altLang="en-US" sz="3000" dirty="0">
                <a:solidFill>
                  <a:srgbClr val="FFFF99"/>
                </a:solidFill>
              </a:rPr>
              <a:t>Worked righteousness </a:t>
            </a:r>
            <a:r>
              <a:rPr lang="en-US" altLang="en-US" sz="3000" dirty="0">
                <a:solidFill>
                  <a:schemeClr val="bg1"/>
                </a:solidFill>
              </a:rPr>
              <a:t>[justice: judges </a:t>
            </a:r>
            <a:r>
              <a:rPr lang="en-US" altLang="en-US" sz="2800" dirty="0">
                <a:solidFill>
                  <a:schemeClr val="bg1"/>
                </a:solidFill>
              </a:rPr>
              <a:t>/</a:t>
            </a:r>
            <a:r>
              <a:rPr lang="en-US" altLang="en-US" sz="3000" dirty="0">
                <a:solidFill>
                  <a:schemeClr val="bg1"/>
                </a:solidFill>
              </a:rPr>
              <a:t> kings?]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C. </a:t>
            </a:r>
            <a:r>
              <a:rPr lang="en-US" altLang="en-US" sz="3000" dirty="0">
                <a:solidFill>
                  <a:srgbClr val="FFFF99"/>
                </a:solidFill>
              </a:rPr>
              <a:t>Obtained promises.   </a:t>
            </a:r>
            <a:r>
              <a:rPr lang="en-US" altLang="en-US" sz="3000" dirty="0">
                <a:solidFill>
                  <a:schemeClr val="bg1"/>
                </a:solidFill>
              </a:rPr>
              <a:t>Josh.21:45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D. </a:t>
            </a:r>
            <a:r>
              <a:rPr lang="en-US" altLang="en-US" sz="3000" dirty="0">
                <a:solidFill>
                  <a:srgbClr val="FFFF99"/>
                </a:solidFill>
              </a:rPr>
              <a:t>Stopped mouths of lions</a:t>
            </a:r>
          </a:p>
          <a:p>
            <a:pPr marL="400050" lvl="1" indent="0">
              <a:spcBef>
                <a:spcPts val="0"/>
              </a:spcBef>
              <a:spcAft>
                <a:spcPts val="300"/>
              </a:spcAft>
              <a:buNone/>
              <a:tabLst>
                <a:tab pos="687388" algn="l"/>
              </a:tabLst>
            </a:pPr>
            <a:r>
              <a:rPr lang="en-US" altLang="en-US" sz="2600" dirty="0">
                <a:solidFill>
                  <a:srgbClr val="FFFF99"/>
                </a:solidFill>
              </a:rPr>
              <a:t> 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CC"/>
                </a:solidFill>
              </a:rPr>
              <a:t>Samson, </a:t>
            </a:r>
            <a:r>
              <a:rPr lang="en-US" altLang="en-US" sz="3000" dirty="0">
                <a:solidFill>
                  <a:schemeClr val="bg1"/>
                </a:solidFill>
              </a:rPr>
              <a:t>Jg.14:6</a:t>
            </a:r>
          </a:p>
          <a:p>
            <a:pPr marL="400050" lvl="1" indent="0">
              <a:spcBef>
                <a:spcPts val="0"/>
              </a:spcBef>
              <a:spcAft>
                <a:spcPts val="300"/>
              </a:spcAft>
              <a:buNone/>
              <a:tabLst>
                <a:tab pos="687388" algn="l"/>
              </a:tabLst>
            </a:pPr>
            <a:r>
              <a:rPr lang="en-US" altLang="en-US" dirty="0">
                <a:solidFill>
                  <a:srgbClr val="FFFF99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David, </a:t>
            </a:r>
            <a:r>
              <a:rPr lang="en-US" altLang="en-US" sz="3000" dirty="0">
                <a:solidFill>
                  <a:schemeClr val="bg1"/>
                </a:solidFill>
              </a:rPr>
              <a:t>1 Sm.17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000" dirty="0">
                <a:solidFill>
                  <a:srgbClr val="CCFFCC"/>
                </a:solidFill>
              </a:rPr>
              <a:t>Daniel, </a:t>
            </a:r>
            <a:r>
              <a:rPr lang="en-US" altLang="en-US" sz="3000" dirty="0">
                <a:solidFill>
                  <a:schemeClr val="bg1"/>
                </a:solidFill>
              </a:rPr>
              <a:t>Dn.6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E. </a:t>
            </a:r>
            <a:r>
              <a:rPr lang="en-US" altLang="en-US" sz="3000" dirty="0">
                <a:solidFill>
                  <a:srgbClr val="FFFF99"/>
                </a:solidFill>
              </a:rPr>
              <a:t>Quenched power of fire, </a:t>
            </a:r>
            <a:r>
              <a:rPr lang="en-US" altLang="en-US" sz="3000" dirty="0">
                <a:solidFill>
                  <a:schemeClr val="bg1"/>
                </a:solidFill>
              </a:rPr>
              <a:t>34.   Dn.3:16-18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F. </a:t>
            </a:r>
            <a:r>
              <a:rPr lang="en-US" altLang="en-US" sz="3200" dirty="0">
                <a:solidFill>
                  <a:srgbClr val="FFFF99"/>
                </a:solidFill>
              </a:rPr>
              <a:t>Escaped edge of sword, </a:t>
            </a:r>
            <a:r>
              <a:rPr lang="en-US" altLang="en-US" sz="3000" dirty="0">
                <a:solidFill>
                  <a:schemeClr val="bg1"/>
                </a:solidFill>
              </a:rPr>
              <a:t>34.  1 K.19;  2 K.6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G. </a:t>
            </a:r>
            <a:r>
              <a:rPr lang="en-US" altLang="en-US" sz="3000" dirty="0">
                <a:solidFill>
                  <a:srgbClr val="FFFF99"/>
                </a:solidFill>
              </a:rPr>
              <a:t>Out of weakness were made strong.   </a:t>
            </a:r>
            <a:r>
              <a:rPr lang="en-US" altLang="en-US" sz="3000" dirty="0">
                <a:solidFill>
                  <a:schemeClr val="bg1"/>
                </a:solidFill>
              </a:rPr>
              <a:t>Jg.16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H. </a:t>
            </a:r>
            <a:r>
              <a:rPr lang="en-US" altLang="en-US" sz="3000" dirty="0">
                <a:solidFill>
                  <a:srgbClr val="FFFF99"/>
                </a:solidFill>
              </a:rPr>
              <a:t>Valiant in battle.   </a:t>
            </a:r>
            <a:r>
              <a:rPr lang="en-US" altLang="en-US" sz="3000" dirty="0">
                <a:solidFill>
                  <a:schemeClr val="bg1"/>
                </a:solidFill>
              </a:rPr>
              <a:t>Barak;  Joshua;  David</a:t>
            </a:r>
          </a:p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EABA43D-4EFE-D930-D9C4-036192322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ED628E1-B877-15DB-5C86-C3B438987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292" y="762000"/>
            <a:ext cx="8458200" cy="55626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Faith is not a sense, nor sight, nor reason, but taking God at His word </a:t>
            </a:r>
            <a:r>
              <a:rPr lang="en-US" altLang="en-US" sz="2400" dirty="0">
                <a:solidFill>
                  <a:schemeClr val="bg1"/>
                </a:solidFill>
              </a:rPr>
              <a:t>– Evans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Where there is no revelation, there is no faith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“God said it; that settles it”</a:t>
            </a:r>
          </a:p>
          <a:p>
            <a:pPr marL="0" indent="0"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865" y="256097"/>
            <a:ext cx="8480196" cy="6172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I. </a:t>
            </a:r>
            <a:r>
              <a:rPr lang="en-US" altLang="en-US" sz="3000" dirty="0">
                <a:solidFill>
                  <a:srgbClr val="FFFF99"/>
                </a:solidFill>
              </a:rPr>
              <a:t>Turned foreign armies to flight.   </a:t>
            </a:r>
            <a:r>
              <a:rPr lang="en-US" altLang="en-US" sz="3000" dirty="0">
                <a:solidFill>
                  <a:schemeClr val="bg1"/>
                </a:solidFill>
              </a:rPr>
              <a:t>Jg.7</a:t>
            </a:r>
          </a:p>
          <a:p>
            <a:pPr marL="395288" indent="-395288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J. </a:t>
            </a:r>
            <a:r>
              <a:rPr lang="en-US" altLang="en-US" sz="3000" dirty="0">
                <a:solidFill>
                  <a:srgbClr val="FFFF99"/>
                </a:solidFill>
              </a:rPr>
              <a:t>Women received dead… </a:t>
            </a:r>
            <a:r>
              <a:rPr lang="en-US" altLang="en-US" sz="3000" dirty="0">
                <a:solidFill>
                  <a:schemeClr val="bg1"/>
                </a:solidFill>
              </a:rPr>
              <a:t>Hb.11:35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000" dirty="0">
                <a:solidFill>
                  <a:srgbClr val="CCFFCC"/>
                </a:solidFill>
              </a:rPr>
              <a:t>Zarephath, </a:t>
            </a:r>
            <a:r>
              <a:rPr lang="en-US" altLang="en-US" sz="3000" dirty="0">
                <a:solidFill>
                  <a:schemeClr val="bg1"/>
                </a:solidFill>
              </a:rPr>
              <a:t>1 K.17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Shunamite, </a:t>
            </a:r>
            <a:r>
              <a:rPr lang="en-US" altLang="en-US" sz="3000" dirty="0">
                <a:solidFill>
                  <a:schemeClr val="bg1"/>
                </a:solidFill>
              </a:rPr>
              <a:t>2 K.4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K. </a:t>
            </a:r>
            <a:r>
              <a:rPr lang="en-US" altLang="en-US" sz="3000" dirty="0">
                <a:solidFill>
                  <a:srgbClr val="FFFF99"/>
                </a:solidFill>
              </a:rPr>
              <a:t>Tortured, not accepting deliverance.  </a:t>
            </a:r>
            <a:r>
              <a:rPr lang="en-US" altLang="en-US" sz="3000" dirty="0">
                <a:solidFill>
                  <a:schemeClr val="bg1"/>
                </a:solidFill>
              </a:rPr>
              <a:t>2 Macc.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L. </a:t>
            </a:r>
            <a:r>
              <a:rPr lang="en-US" altLang="en-US" sz="3000" dirty="0">
                <a:solidFill>
                  <a:srgbClr val="FFFF99"/>
                </a:solidFill>
              </a:rPr>
              <a:t>Trial of </a:t>
            </a:r>
            <a:r>
              <a:rPr lang="en-US" altLang="en-US" sz="3000" dirty="0" err="1">
                <a:solidFill>
                  <a:srgbClr val="FFFF99"/>
                </a:solidFill>
              </a:rPr>
              <a:t>mockings</a:t>
            </a:r>
            <a:r>
              <a:rPr lang="en-US" altLang="en-US" sz="3000" dirty="0">
                <a:solidFill>
                  <a:srgbClr val="FFFF99"/>
                </a:solidFill>
              </a:rPr>
              <a:t>, </a:t>
            </a:r>
            <a:r>
              <a:rPr lang="en-US" altLang="en-US" sz="3000" dirty="0" err="1">
                <a:solidFill>
                  <a:srgbClr val="FFFF99"/>
                </a:solidFill>
              </a:rPr>
              <a:t>scourgings</a:t>
            </a:r>
            <a:r>
              <a:rPr lang="en-US" altLang="en-US" sz="3000" dirty="0">
                <a:solidFill>
                  <a:srgbClr val="FFFF99"/>
                </a:solidFill>
              </a:rPr>
              <a:t>… </a:t>
            </a:r>
            <a:r>
              <a:rPr lang="en-US" altLang="en-US" sz="3000" dirty="0">
                <a:solidFill>
                  <a:schemeClr val="bg1"/>
                </a:solidFill>
              </a:rPr>
              <a:t>Hb.11:36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M. </a:t>
            </a:r>
            <a:r>
              <a:rPr lang="en-US" altLang="en-US" sz="3000" dirty="0">
                <a:solidFill>
                  <a:srgbClr val="FFFF99"/>
                </a:solidFill>
              </a:rPr>
              <a:t>Stoned, </a:t>
            </a:r>
            <a:r>
              <a:rPr lang="en-US" altLang="en-US" sz="3000" dirty="0">
                <a:solidFill>
                  <a:schemeClr val="bg1"/>
                </a:solidFill>
              </a:rPr>
              <a:t>37.  2 Chr.24:19-21, Zechariah…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N. </a:t>
            </a:r>
            <a:r>
              <a:rPr lang="en-US" altLang="en-US" sz="3200" dirty="0">
                <a:solidFill>
                  <a:srgbClr val="FFFF99"/>
                </a:solidFill>
              </a:rPr>
              <a:t>Sawn in two, </a:t>
            </a:r>
            <a:r>
              <a:rPr lang="en-US" altLang="en-US" sz="3000" dirty="0">
                <a:solidFill>
                  <a:schemeClr val="bg1"/>
                </a:solidFill>
              </a:rPr>
              <a:t>37.   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O. </a:t>
            </a:r>
            <a:r>
              <a:rPr lang="en-US" altLang="en-US" sz="3000" dirty="0">
                <a:solidFill>
                  <a:srgbClr val="FFFF99"/>
                </a:solidFill>
              </a:rPr>
              <a:t>Slain with sword.  </a:t>
            </a:r>
            <a:r>
              <a:rPr lang="en-US" altLang="en-US" sz="3000" dirty="0">
                <a:solidFill>
                  <a:schemeClr val="bg1"/>
                </a:solidFill>
              </a:rPr>
              <a:t>1 K.19:10…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P. </a:t>
            </a:r>
            <a:r>
              <a:rPr lang="en-US" altLang="en-US" sz="3000" dirty="0">
                <a:solidFill>
                  <a:srgbClr val="FFFF99"/>
                </a:solidFill>
              </a:rPr>
              <a:t>Wandered in sheepskins, goatskins…</a:t>
            </a:r>
          </a:p>
          <a:p>
            <a:pPr marL="400050" lvl="1" indent="-40005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chemeClr val="bg1"/>
                </a:solidFill>
              </a:rPr>
              <a:t>Q. </a:t>
            </a:r>
            <a:r>
              <a:rPr lang="en-US" altLang="en-US" sz="3000" dirty="0">
                <a:solidFill>
                  <a:srgbClr val="FFFF99"/>
                </a:solidFill>
              </a:rPr>
              <a:t>Wandered in deserts, mountains, dens… </a:t>
            </a:r>
            <a:r>
              <a:rPr lang="en-US" altLang="en-US" sz="3000" dirty="0">
                <a:solidFill>
                  <a:schemeClr val="bg1"/>
                </a:solidFill>
              </a:rPr>
              <a:t>38</a:t>
            </a:r>
          </a:p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62" y="58131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Passed Through Red Sea, 29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85EEB706-F0D4-EE48-1026-B42FA6EE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66" y="3222394"/>
            <a:ext cx="6599879" cy="1274187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39-40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C6092202-E91A-4414-3263-D9E6EEBC5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006" y="110136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Walls of Jericho Fell, 30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7C52D09-D517-EC97-5B31-F7D21C1D8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574" y="1621421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Rahab Did Not Perish… 31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3E0CD6E-7F45-FAE0-F34C-D6B0CB7B9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144" y="2141471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IV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Other Examples of Faith, 32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904AC4D-DB5F-8CDA-C865-53856246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712" y="267094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Deeds of Faith, 33-38</a:t>
            </a:r>
          </a:p>
        </p:txBody>
      </p:sp>
    </p:spTree>
    <p:extLst>
      <p:ext uri="{BB962C8B-B14F-4D97-AF65-F5344CB8AC3E}">
        <p14:creationId xmlns:p14="http://schemas.microsoft.com/office/powerpoint/2010/main" val="3641145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All these obtained good testimony</a:t>
            </a:r>
            <a:br>
              <a:rPr lang="en-US" altLang="en-US" sz="3000" dirty="0">
                <a:solidFill>
                  <a:srgbClr val="CCFFCC"/>
                </a:solidFill>
              </a:rPr>
            </a:br>
            <a:r>
              <a:rPr lang="en-US" altLang="en-US" sz="3000" dirty="0">
                <a:solidFill>
                  <a:srgbClr val="CCFFCC"/>
                </a:solidFill>
              </a:rPr>
              <a:t>through faith </a:t>
            </a:r>
            <a:r>
              <a:rPr lang="en-US" altLang="en-US" sz="3000" dirty="0">
                <a:solidFill>
                  <a:schemeClr val="bg1"/>
                </a:solidFill>
              </a:rPr>
              <a:t>(Hb.11:2, 4-5)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100" dirty="0">
                <a:solidFill>
                  <a:srgbClr val="FFFF99"/>
                </a:solidFill>
              </a:rPr>
              <a:t>Did not obtain fulfillment of the promise,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39</a:t>
            </a:r>
            <a:r>
              <a:rPr lang="en-US" altLang="en-US" sz="3100" dirty="0">
                <a:solidFill>
                  <a:schemeClr val="bg1"/>
                </a:solidFill>
              </a:rPr>
              <a:t> (ct. 33, obtained promises)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100" dirty="0">
                <a:solidFill>
                  <a:srgbClr val="FFFF99"/>
                </a:solidFill>
              </a:rPr>
              <a:t>Something better for us </a:t>
            </a:r>
            <a:r>
              <a:rPr lang="en-US" altLang="en-US" sz="3100" dirty="0">
                <a:solidFill>
                  <a:schemeClr val="bg1"/>
                </a:solidFill>
              </a:rPr>
              <a:t>[ultimate blessing] </a:t>
            </a:r>
            <a:r>
              <a:rPr lang="en-US" altLang="en-US" sz="3100" u="sng" dirty="0">
                <a:solidFill>
                  <a:schemeClr val="bg1"/>
                </a:solidFill>
              </a:rPr>
              <a:t>40</a:t>
            </a:r>
            <a:r>
              <a:rPr lang="en-US" altLang="en-US" sz="3100" dirty="0">
                <a:solidFill>
                  <a:schemeClr val="bg1"/>
                </a:solidFill>
              </a:rPr>
              <a:t> (‘us’ = Christians).   Hb.10:36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We receive blessings they suffered to bring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Mt.13:16-17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1 Pt.1:10-11, OT saints triumphed through faith in promises they did not see fulfilled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1 Pt.1:12, endured with only a promise…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Each example of faith was imperfect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FF"/>
                </a:solidFill>
              </a:rPr>
              <a:t>Only Christ perfectly illustrates the whole </a:t>
            </a:r>
            <a:r>
              <a:rPr lang="en-US" altLang="en-US" sz="3000" dirty="0">
                <a:solidFill>
                  <a:schemeClr val="bg1"/>
                </a:solidFill>
              </a:rPr>
              <a:t>(12:1-2)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Abel, 12:24: no one ever walked with God as Jesus did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FF"/>
                </a:solidFill>
              </a:rPr>
              <a:t>“Faith is the link that binds our nothingness to almightiness”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7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God’s plan of salvation was put into operation</a:t>
            </a:r>
            <a:br>
              <a:rPr lang="en-US" altLang="en-US" sz="3000" dirty="0">
                <a:solidFill>
                  <a:srgbClr val="FFFF99"/>
                </a:solidFill>
              </a:rPr>
            </a:br>
            <a:r>
              <a:rPr lang="en-US" altLang="en-US" sz="3000" dirty="0">
                <a:solidFill>
                  <a:srgbClr val="FFFF99"/>
                </a:solidFill>
              </a:rPr>
              <a:t>by the salvation of His Son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Faith overcomes the world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Many </a:t>
            </a:r>
            <a:r>
              <a:rPr lang="en-US" altLang="en-US" sz="3000" u="sng" dirty="0">
                <a:solidFill>
                  <a:schemeClr val="bg1"/>
                </a:solidFill>
              </a:rPr>
              <a:t>faithful</a:t>
            </a:r>
            <a:r>
              <a:rPr lang="en-US" altLang="en-US" sz="3000" dirty="0">
                <a:solidFill>
                  <a:schemeClr val="bg1"/>
                </a:solidFill>
              </a:rPr>
              <a:t> saints did not live long enough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to see the fulfillment of their desires, but their salvation did not fail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925" y="609600"/>
            <a:ext cx="6599879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Passed Through Red Sea,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‘Pass through’ </a:t>
            </a:r>
            <a:r>
              <a:rPr lang="en-US" altLang="en-US" sz="3000" dirty="0">
                <a:solidFill>
                  <a:schemeClr val="bg1"/>
                </a:solidFill>
              </a:rPr>
              <a:t>(Ex.13-14)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Lk.16:26, of something impossible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Act of God, Ex.14:14, 21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Yes, but Hb.11 emphasizes faith.   Ro.10:17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Why did Egyptian soldiers drown?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7D066-AE71-6922-5B4E-DC47AE044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06" y="2997062"/>
            <a:ext cx="4279769" cy="2051639"/>
          </a:xfrm>
          <a:prstGeom prst="rect">
            <a:avLst/>
          </a:prstGeom>
          <a:solidFill>
            <a:srgbClr val="00007D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i="0" u="sng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 panose="020B0604020202020204" pitchFamily="34" charset="0"/>
              </a:rPr>
              <a:t>Egypt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1.</a:t>
            </a:r>
            <a:r>
              <a:rPr lang="en-US" altLang="en-US" sz="3000" kern="0" dirty="0">
                <a:solidFill>
                  <a:srgbClr val="FFFFFF"/>
                </a:solidFill>
              </a:rPr>
              <a:t> 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Act of God?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2. </a:t>
            </a:r>
            <a:r>
              <a:rPr lang="en-US" altLang="en-US" sz="3000" kern="0" dirty="0">
                <a:solidFill>
                  <a:srgbClr val="FFFFFF"/>
                </a:solidFill>
              </a:rPr>
              <a:t>Subsiding E</a:t>
            </a:r>
            <a:r>
              <a:rPr kumimoji="0" lang="en-US" altLang="en-US" sz="300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ast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 wind?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3. 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Hb.11</a:t>
            </a:r>
            <a:r>
              <a:rPr kumimoji="0" lang="en-US" altLang="en-US" sz="300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29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  Unbelief</a:t>
            </a: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10AEC6-F627-3A65-1139-5859D0256870}"/>
              </a:ext>
            </a:extLst>
          </p:cNvPr>
          <p:cNvSpPr txBox="1"/>
          <p:nvPr/>
        </p:nvSpPr>
        <p:spPr>
          <a:xfrm>
            <a:off x="4685120" y="3084263"/>
            <a:ext cx="3870486" cy="1865126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What was </a:t>
            </a:r>
            <a: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  <a:t>faith</a:t>
            </a:r>
            <a:b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in Israel </a:t>
            </a:r>
            <a:b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was </a:t>
            </a:r>
            <a: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  <a:t>presumption</a:t>
            </a:r>
            <a:b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in Egyptians </a:t>
            </a:r>
          </a:p>
        </p:txBody>
      </p:sp>
    </p:spTree>
    <p:extLst>
      <p:ext uri="{BB962C8B-B14F-4D97-AF65-F5344CB8AC3E}">
        <p14:creationId xmlns:p14="http://schemas.microsoft.com/office/powerpoint/2010/main" val="9724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‘Pass through’ </a:t>
            </a:r>
            <a:r>
              <a:rPr lang="en-US" altLang="en-US" sz="3000" dirty="0">
                <a:solidFill>
                  <a:schemeClr val="bg1"/>
                </a:solidFill>
              </a:rPr>
              <a:t>(Ex.13-14)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Egyptian soldiers may have been as brave</a:t>
            </a:r>
            <a:br>
              <a:rPr lang="en-US" altLang="en-US" sz="3000" dirty="0">
                <a:solidFill>
                  <a:srgbClr val="CCFFCC"/>
                </a:solidFill>
              </a:rPr>
            </a:br>
            <a:r>
              <a:rPr lang="en-US" altLang="en-US" sz="3000" dirty="0">
                <a:solidFill>
                  <a:srgbClr val="CCFFCC"/>
                </a:solidFill>
              </a:rPr>
              <a:t>as Israel, but their crossing was not by faith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“By a daring not unlike this, many rush into eternity.  When two do the same thing, it is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not the same thing” </a:t>
            </a:r>
            <a:r>
              <a:rPr lang="en-US" altLang="en-US" sz="2000" dirty="0">
                <a:solidFill>
                  <a:schemeClr val="bg1"/>
                </a:solidFill>
              </a:rPr>
              <a:t>– </a:t>
            </a:r>
            <a:r>
              <a:rPr lang="en-US" altLang="en-US" sz="2000" dirty="0" err="1">
                <a:solidFill>
                  <a:schemeClr val="bg1"/>
                </a:solidFill>
              </a:rPr>
              <a:t>Bengel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7D066-AE71-6922-5B4E-DC47AE044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506" y="857184"/>
            <a:ext cx="4279769" cy="2051639"/>
          </a:xfrm>
          <a:prstGeom prst="rect">
            <a:avLst/>
          </a:prstGeom>
          <a:solidFill>
            <a:srgbClr val="00007D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 panose="020B0604020202020204" pitchFamily="34" charset="0"/>
              </a:rPr>
              <a:t>Egypt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1.</a:t>
            </a:r>
            <a:r>
              <a:rPr lang="en-US" altLang="en-US" sz="3000" kern="0" dirty="0">
                <a:solidFill>
                  <a:srgbClr val="FFFFFF"/>
                </a:solidFill>
              </a:rPr>
              <a:t> 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Act of God?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2. </a:t>
            </a:r>
            <a:r>
              <a:rPr lang="en-US" altLang="en-US" sz="3000" kern="0" dirty="0">
                <a:solidFill>
                  <a:srgbClr val="FFFFFF"/>
                </a:solidFill>
              </a:rPr>
              <a:t>Subsiding E</a:t>
            </a:r>
            <a:r>
              <a:rPr kumimoji="0" lang="en-US" altLang="en-US" sz="300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ast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 wind?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en-US" sz="2400" kern="0" dirty="0">
                <a:solidFill>
                  <a:srgbClr val="FFC000"/>
                </a:solidFill>
              </a:rPr>
              <a:t>3. 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Hb.11</a:t>
            </a:r>
            <a:r>
              <a:rPr kumimoji="0" lang="en-US" altLang="en-US" sz="3000" i="0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29</a:t>
            </a:r>
            <a:r>
              <a:rPr kumimoji="0" lang="en-US" altLang="en-US" sz="30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  Unbelief</a:t>
            </a: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10AEC6-F627-3A65-1139-5859D0256870}"/>
              </a:ext>
            </a:extLst>
          </p:cNvPr>
          <p:cNvSpPr txBox="1"/>
          <p:nvPr/>
        </p:nvSpPr>
        <p:spPr>
          <a:xfrm>
            <a:off x="4685120" y="944385"/>
            <a:ext cx="3870486" cy="1865126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What was </a:t>
            </a:r>
            <a: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  <a:t>faith</a:t>
            </a:r>
            <a:b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in Israel </a:t>
            </a:r>
            <a:b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was </a:t>
            </a:r>
            <a: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  <a:t>presumption</a:t>
            </a:r>
            <a:br>
              <a:rPr kumimoji="0" lang="en-US" altLang="en-US" sz="3200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uLnTx/>
                <a:uFillTx/>
                <a:latin typeface="Arial"/>
                <a:ea typeface="+mn-ea"/>
                <a:cs typeface="+mn-cs"/>
              </a:rPr>
              <a:t>in Egyptians </a:t>
            </a:r>
          </a:p>
        </p:txBody>
      </p:sp>
    </p:spTree>
    <p:extLst>
      <p:ext uri="{BB962C8B-B14F-4D97-AF65-F5344CB8AC3E}">
        <p14:creationId xmlns:p14="http://schemas.microsoft.com/office/powerpoint/2010/main" val="152819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Red Sea (Ex.13-14)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400050" lvl="1" indent="0">
              <a:spcAft>
                <a:spcPts val="3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sz="3000" dirty="0">
              <a:solidFill>
                <a:schemeClr val="bg1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sz="3000" dirty="0">
              <a:solidFill>
                <a:schemeClr val="bg1"/>
              </a:solidFill>
            </a:endParaRPr>
          </a:p>
          <a:p>
            <a:pPr marL="744538" lvl="1" indent="-344488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CCECFF"/>
                </a:solidFill>
              </a:rPr>
              <a:t>God brought them </a:t>
            </a:r>
            <a:r>
              <a:rPr lang="en-US" sz="3000" u="sng" dirty="0">
                <a:solidFill>
                  <a:srgbClr val="CCECFF"/>
                </a:solidFill>
              </a:rPr>
              <a:t>out</a:t>
            </a:r>
            <a:r>
              <a:rPr lang="en-US" sz="3000" dirty="0">
                <a:solidFill>
                  <a:srgbClr val="CCECFF"/>
                </a:solidFill>
              </a:rPr>
              <a:t> of Egypt; He would bring them </a:t>
            </a:r>
            <a:r>
              <a:rPr lang="en-US" sz="3000" u="sng" dirty="0">
                <a:solidFill>
                  <a:srgbClr val="CCECFF"/>
                </a:solidFill>
              </a:rPr>
              <a:t>into</a:t>
            </a:r>
            <a:r>
              <a:rPr lang="en-US" sz="3000" dirty="0">
                <a:solidFill>
                  <a:srgbClr val="CCECFF"/>
                </a:solidFill>
              </a:rPr>
              <a:t> Canaan, </a:t>
            </a:r>
            <a:r>
              <a:rPr lang="en-US" sz="3000" dirty="0">
                <a:solidFill>
                  <a:schemeClr val="bg1"/>
                </a:solidFill>
              </a:rPr>
              <a:t>Ex.13:3</a:t>
            </a: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Israel was between rock and hard place, Ex.14:2-3   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1E9CC0C3-C69A-97E7-18F2-4007E47E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405" y="853124"/>
            <a:ext cx="3048000" cy="2362200"/>
          </a:xfrm>
          <a:prstGeom prst="rect">
            <a:avLst/>
          </a:prstGeom>
          <a:solidFill>
            <a:schemeClr val="tx1"/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sng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  <a:t>Abraham</a:t>
            </a: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  <a:t>: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uLnTx/>
                <a:uFillTx/>
              </a:rPr>
              <a:t>Go out!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Did not 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know where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B1EE23-6B71-5EFD-D1B2-197BC4871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595" y="853124"/>
            <a:ext cx="3048000" cy="2362200"/>
          </a:xfrm>
          <a:prstGeom prst="rect">
            <a:avLst/>
          </a:prstGeom>
          <a:solidFill>
            <a:schemeClr val="tx1"/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sng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  <a:t>Israel</a:t>
            </a: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  <a:t>: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uLnTx/>
                <a:uFillTx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CCECFF"/>
                </a:solidFill>
                <a:uLnTx/>
                <a:uFillTx/>
              </a:rPr>
              <a:t>Go forward!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Did not </a:t>
            </a:r>
            <a:b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</a:b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</a:rPr>
              <a:t>know 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862" y="581319"/>
            <a:ext cx="4098005" cy="465056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Passed Through Red Sea, 29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85EEB706-F0D4-EE48-1026-B42FA6EE2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66" y="1091941"/>
            <a:ext cx="6599879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Walls of Jericho Fell,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00188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718" y="152400"/>
            <a:ext cx="8442489" cy="6342668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Nothing could seem more foolish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Grown men march around city walls for seven days, led by priests blowing rams’ horns . . . 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Faith overcame ridicule 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Josh.6:2… </a:t>
            </a:r>
            <a:r>
              <a:rPr lang="en-US" sz="3000" i="1" dirty="0">
                <a:solidFill>
                  <a:srgbClr val="CCFFFF"/>
                </a:solidFill>
              </a:rPr>
              <a:t>I have given</a:t>
            </a:r>
            <a:r>
              <a:rPr lang="en-US" sz="3000" dirty="0">
                <a:solidFill>
                  <a:srgbClr val="FFFFCC"/>
                </a:solidFill>
              </a:rPr>
              <a:t>…; </a:t>
            </a:r>
            <a:r>
              <a:rPr lang="en-US" sz="30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460FE7-75B0-1363-2698-3A6AE6C68C6B}"/>
              </a:ext>
            </a:extLst>
          </p:cNvPr>
          <p:cNvSpPr/>
          <p:nvPr/>
        </p:nvSpPr>
        <p:spPr>
          <a:xfrm>
            <a:off x="1598523" y="3025146"/>
            <a:ext cx="5956380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The fall was not natural</a:t>
            </a:r>
            <a:br>
              <a:rPr lang="en-US" sz="3000" dirty="0"/>
            </a:br>
            <a:r>
              <a:rPr lang="en-US" sz="3000" dirty="0"/>
              <a:t>(earthquake, fault line…)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79F5F-1A34-CBD7-BFEB-4EECE7206B1D}"/>
              </a:ext>
            </a:extLst>
          </p:cNvPr>
          <p:cNvSpPr/>
          <p:nvPr/>
        </p:nvSpPr>
        <p:spPr>
          <a:xfrm>
            <a:off x="1600091" y="5176028"/>
            <a:ext cx="5956380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Not cause and effect</a:t>
            </a:r>
            <a:br>
              <a:rPr lang="en-US" sz="3000" dirty="0"/>
            </a:br>
            <a:r>
              <a:rPr lang="en-US" sz="3000" dirty="0"/>
              <a:t>(rooster crowing; drum…)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38369C-7AD9-3A7A-124E-F4F4921FAAB4}"/>
              </a:ext>
            </a:extLst>
          </p:cNvPr>
          <p:cNvSpPr/>
          <p:nvPr/>
        </p:nvSpPr>
        <p:spPr>
          <a:xfrm>
            <a:off x="1600093" y="4101371"/>
            <a:ext cx="5956380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Not due to Israel’s weapons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(catapults;  rams;  artillery…)</a:t>
            </a:r>
          </a:p>
        </p:txBody>
      </p:sp>
    </p:spTree>
    <p:extLst>
      <p:ext uri="{BB962C8B-B14F-4D97-AF65-F5344CB8AC3E}">
        <p14:creationId xmlns:p14="http://schemas.microsoft.com/office/powerpoint/2010/main" val="40105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718" y="152400"/>
            <a:ext cx="8442489" cy="6342668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Nothing could seem more foolish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Grown men march around city walls for seven days, led by priests blowing rams’ horns . . . 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Faith overcame ridicule </a:t>
            </a:r>
          </a:p>
          <a:p>
            <a:pPr marL="344488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Josh.6:2</a:t>
            </a:r>
            <a:r>
              <a:rPr lang="en-US" sz="2800" dirty="0">
                <a:solidFill>
                  <a:schemeClr val="bg1"/>
                </a:solidFill>
              </a:rPr>
              <a:t>…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i="1" dirty="0">
                <a:solidFill>
                  <a:srgbClr val="CCFFFF"/>
                </a:solidFill>
              </a:rPr>
              <a:t>I have given</a:t>
            </a:r>
            <a:r>
              <a:rPr lang="en-US" sz="2800" dirty="0">
                <a:solidFill>
                  <a:srgbClr val="FFFFCC"/>
                </a:solidFill>
              </a:rPr>
              <a:t>…;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460FE7-75B0-1363-2698-3A6AE6C68C6B}"/>
              </a:ext>
            </a:extLst>
          </p:cNvPr>
          <p:cNvSpPr/>
          <p:nvPr/>
        </p:nvSpPr>
        <p:spPr>
          <a:xfrm>
            <a:off x="354184" y="3025146"/>
            <a:ext cx="5187207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The fall was not natural</a:t>
            </a:r>
            <a:br>
              <a:rPr lang="en-US" sz="3000" dirty="0"/>
            </a:br>
            <a:r>
              <a:rPr lang="en-US" sz="3000" dirty="0"/>
              <a:t>(earthquake, fault line…)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079F5F-1A34-CBD7-BFEB-4EECE7206B1D}"/>
              </a:ext>
            </a:extLst>
          </p:cNvPr>
          <p:cNvSpPr/>
          <p:nvPr/>
        </p:nvSpPr>
        <p:spPr>
          <a:xfrm>
            <a:off x="355752" y="5176028"/>
            <a:ext cx="5187207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Not cause and effect</a:t>
            </a:r>
            <a:br>
              <a:rPr lang="en-US" sz="3000" dirty="0"/>
            </a:br>
            <a:r>
              <a:rPr lang="en-US" sz="3000" dirty="0"/>
              <a:t>(rooster crowing; drum…)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38369C-7AD9-3A7A-124E-F4F4921FAAB4}"/>
              </a:ext>
            </a:extLst>
          </p:cNvPr>
          <p:cNvSpPr/>
          <p:nvPr/>
        </p:nvSpPr>
        <p:spPr>
          <a:xfrm>
            <a:off x="355754" y="4101371"/>
            <a:ext cx="5187207" cy="9255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Not due to Israel’s weapons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(catapults; rams; artillery…)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FAE978-64A8-8041-AFD6-6A490871F7D9}"/>
              </a:ext>
            </a:extLst>
          </p:cNvPr>
          <p:cNvSpPr/>
          <p:nvPr/>
        </p:nvSpPr>
        <p:spPr>
          <a:xfrm>
            <a:off x="5806911" y="2158738"/>
            <a:ext cx="3148553" cy="3952258"/>
          </a:xfrm>
          <a:prstGeom prst="rect">
            <a:avLst/>
          </a:prstGeom>
          <a:solidFill>
            <a:schemeClr val="tx1"/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900" dirty="0">
                <a:solidFill>
                  <a:srgbClr val="FFFF99"/>
                </a:solidFill>
              </a:rPr>
              <a:t>Abraham: knife, </a:t>
            </a:r>
            <a:r>
              <a:rPr lang="en-US" sz="2900" dirty="0"/>
              <a:t>Gn.22</a:t>
            </a:r>
          </a:p>
          <a:p>
            <a:pPr algn="ctr">
              <a:spcAft>
                <a:spcPts val="600"/>
              </a:spcAft>
            </a:pPr>
            <a:r>
              <a:rPr lang="en-US" sz="2900" dirty="0">
                <a:solidFill>
                  <a:srgbClr val="FFFF99"/>
                </a:solidFill>
              </a:rPr>
              <a:t>Snake:</a:t>
            </a:r>
            <a:r>
              <a:rPr lang="en-US" sz="2900" dirty="0"/>
              <a:t> Nu.21</a:t>
            </a:r>
          </a:p>
          <a:p>
            <a:pPr algn="ctr">
              <a:spcAft>
                <a:spcPts val="600"/>
              </a:spcAft>
            </a:pPr>
            <a:r>
              <a:rPr lang="en-US" sz="2900" dirty="0">
                <a:solidFill>
                  <a:srgbClr val="FFFF99"/>
                </a:solidFill>
              </a:rPr>
              <a:t>Naaman:</a:t>
            </a:r>
            <a:r>
              <a:rPr lang="en-US" sz="2900" dirty="0"/>
              <a:t> 2 K.5</a:t>
            </a:r>
          </a:p>
          <a:p>
            <a:pPr algn="ctr">
              <a:spcAft>
                <a:spcPts val="600"/>
              </a:spcAft>
            </a:pPr>
            <a:r>
              <a:rPr lang="en-US" sz="2900" dirty="0">
                <a:solidFill>
                  <a:srgbClr val="FFFF99"/>
                </a:solidFill>
              </a:rPr>
              <a:t>Blind man:</a:t>
            </a:r>
            <a:r>
              <a:rPr lang="en-US" sz="2900" dirty="0"/>
              <a:t> Jn.9</a:t>
            </a:r>
          </a:p>
          <a:p>
            <a:pPr algn="ctr">
              <a:spcAft>
                <a:spcPts val="600"/>
              </a:spcAft>
            </a:pPr>
            <a:r>
              <a:rPr lang="en-US" sz="2900" dirty="0">
                <a:solidFill>
                  <a:srgbClr val="FFFF99"/>
                </a:solidFill>
              </a:rPr>
              <a:t>Jesus’ death…</a:t>
            </a:r>
          </a:p>
          <a:p>
            <a:pPr algn="ctr"/>
            <a:r>
              <a:rPr lang="en-US" sz="2900" dirty="0">
                <a:solidFill>
                  <a:srgbClr val="CCFFFF"/>
                </a:solidFill>
              </a:rPr>
              <a:t>What is too difficult for L</a:t>
            </a:r>
            <a:r>
              <a:rPr lang="en-US" sz="2500" dirty="0">
                <a:solidFill>
                  <a:srgbClr val="CCFFFF"/>
                </a:solidFill>
              </a:rPr>
              <a:t>ORD</a:t>
            </a:r>
            <a:r>
              <a:rPr lang="en-US" sz="2900" dirty="0">
                <a:solidFill>
                  <a:srgbClr val="CCFFFF"/>
                </a:solidFill>
              </a:rPr>
              <a:t>?</a:t>
            </a:r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1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532</TotalTime>
  <Words>1352</Words>
  <Application>Microsoft Office PowerPoint</Application>
  <PresentationFormat>On-screen Show (4:3)</PresentationFormat>
  <Paragraphs>158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</cp:revision>
  <dcterms:created xsi:type="dcterms:W3CDTF">2011-08-18T15:42:19Z</dcterms:created>
  <dcterms:modified xsi:type="dcterms:W3CDTF">2023-09-09T13:48:47Z</dcterms:modified>
</cp:coreProperties>
</file>