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2"/>
  </p:notesMasterIdLst>
  <p:sldIdLst>
    <p:sldId id="372" r:id="rId2"/>
    <p:sldId id="373" r:id="rId3"/>
    <p:sldId id="375" r:id="rId4"/>
    <p:sldId id="376" r:id="rId5"/>
    <p:sldId id="379" r:id="rId6"/>
    <p:sldId id="394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8" r:id="rId15"/>
    <p:sldId id="389" r:id="rId16"/>
    <p:sldId id="390" r:id="rId17"/>
    <p:sldId id="387" r:id="rId18"/>
    <p:sldId id="391" r:id="rId19"/>
    <p:sldId id="392" r:id="rId20"/>
    <p:sldId id="39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FFCC99"/>
    <a:srgbClr val="FFFF99"/>
    <a:srgbClr val="FFFFCC"/>
    <a:srgbClr val="A50021"/>
    <a:srgbClr val="66CCFF"/>
    <a:srgbClr val="CCECFF"/>
    <a:srgbClr val="99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54-B1D3-48AF-BB9C-54306A1E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7583-2815-4140-91C0-45768C86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87EE9-DBA6-4BA4-A44D-C655D2EC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B175-D6FC-4F0C-8425-F4EABB9B8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4B625-4B04-41AF-A2D2-F6022ADF8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E8DB-A103-4EBA-B177-01561B0DD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48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339-91B3-4EA2-A3AE-80DA47DA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768E27D-6D3C-4A61-A174-8FE659C341C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3B94D-795A-4DA8-BD6D-C15B1778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3F6E9-7DF9-47E0-B4A4-C1C93F83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949FE-BB69-4B94-B00A-1B3FFE129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9E55-0041-4BF1-9C6C-C369B7B3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26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2CA-D7C9-4FEA-9604-9E45C9B4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BE9F-3740-46F4-BA0D-C9C2BD4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A70FD-AF3B-419F-BD61-788558503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51B82-EC1F-4EAA-BD27-D03498B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2F593-CC4F-42B0-BC68-3E594CF7A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A56E-C8A7-4C9E-ADC8-9EC5222A4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2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BD9-CF4B-4DEB-A668-FEA7D2F0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76B1-8B6F-4F0B-A853-A1D3FAF6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BADC-41D0-4B80-AA65-23D5C5658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718E5-23F4-422B-994B-512F64D0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F88CD-BD53-45E5-9CF6-0FFC57726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4827-1133-449F-BDAB-03364D7A0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57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20A-3C94-46D2-92B9-A8537EAE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8EA2-96D3-49F6-8E58-695ADED1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566F-0663-47BD-A5EB-39E1C6BC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C58CA-81D9-4D35-9BCA-04BB4F335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1E814-73F9-4963-A99F-B9A7B95EA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A96C-BB42-4402-B8AF-D2B3BB3E4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D88E-8E0D-4CD0-8197-EACF887ED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4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8B6-34D6-4AD3-98BE-7A475D47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53DA-A602-409E-A062-CD108713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FAA0A-7EFE-4A7D-A73F-2DC2753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19F76-ADF4-4557-8B83-EDF960148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290A-5C05-4D94-BFA6-637DE3ED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EEE64-7749-4DD5-903D-95AEAFD2E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7D87AE-4EBD-4CB6-87C6-C2EF19BF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16B40A-E341-4B1A-9E24-3B5F17C63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957E-CE23-4640-A648-368E38A5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90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7E23-D2ED-4D0F-892A-4317C93F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2207D-B62A-4041-8157-68CDB50F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44503-B457-42EF-A207-C8AAB6779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311882-23B3-4B5D-AEEB-D92B9D655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31C6-4885-4987-829E-F1BB365F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79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57B4-1A72-45B5-BD80-09573096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080E5-B923-4AD7-9188-4CA77D66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330BF-5035-4BB6-9998-CF564DFE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D34A2-4B83-4FB0-AEFE-43CD6B82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99EC5-1C19-45BB-BF33-4605F3D18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0AC72-CBA1-499B-9E8A-FAF57D64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5AA5-8CE4-4662-89E3-07787C51D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07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6D3-5342-4B08-AC5E-2F2FB42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1AF68-94F2-4358-8BE0-C156AA9C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11555B-726A-4E5B-A06C-451EA44C2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CB923-3A31-4C41-B2B6-92790C15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BA06F-0589-4C2B-92BD-7DD7ECD47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B19-AABD-4954-9D20-CC37FD44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70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AF9D-41C2-4EE7-91D2-C8E88F43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E650-D24C-44F0-AD78-24ADA9CF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8A973-CE2E-43EC-99B5-9566CD79A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AA02-5E75-48CA-ACD7-19156044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7F77F-B698-4591-90F5-72152BB32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D88D-8C14-4D85-B258-B5407E1D1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84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A053A9-733B-460F-9963-C276E05C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DC781F-FE58-43F6-A1A2-EDCEEFA4A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480E4-76EC-4BFA-845E-BCBE69A657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5D5183-9219-41D2-B7E1-502DB65AC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9C1787-CA91-4439-925D-B5C6BF8AA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A3B63C-5A0A-4DBA-B951-84DC6E4FA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59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081C6C0-FF20-45D7-2934-897F4191C622}"/>
              </a:ext>
            </a:extLst>
          </p:cNvPr>
          <p:cNvSpPr/>
          <p:nvPr/>
        </p:nvSpPr>
        <p:spPr>
          <a:xfrm>
            <a:off x="1932062" y="941070"/>
            <a:ext cx="5280660" cy="10896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Buyer’s Remorse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73605B-A9E6-57D0-EE10-D3D88C133706}"/>
              </a:ext>
            </a:extLst>
          </p:cNvPr>
          <p:cNvSpPr/>
          <p:nvPr/>
        </p:nvSpPr>
        <p:spPr>
          <a:xfrm>
            <a:off x="3055262" y="2133600"/>
            <a:ext cx="303426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</a:rPr>
              <a:t>Hebrews 12:16-17</a:t>
            </a:r>
          </a:p>
        </p:txBody>
      </p:sp>
    </p:spTree>
    <p:extLst>
      <p:ext uri="{BB962C8B-B14F-4D97-AF65-F5344CB8AC3E}">
        <p14:creationId xmlns:p14="http://schemas.microsoft.com/office/powerpoint/2010/main" val="379623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2315-B7BA-B299-E5A1-4E6219D3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612" y="304801"/>
            <a:ext cx="5451827" cy="838200"/>
          </a:xfrm>
          <a:ln>
            <a:solidFill>
              <a:srgbClr val="A50021"/>
            </a:solidFill>
          </a:ln>
        </p:spPr>
        <p:txBody>
          <a:bodyPr anchor="ctr" anchorCtr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400" dirty="0">
                <a:solidFill>
                  <a:schemeClr val="bg1"/>
                </a:solidFill>
              </a:rPr>
              <a:t> He Valued Body Over Birthright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7167856-6173-F9D6-44D9-2C8325CA3988}"/>
              </a:ext>
            </a:extLst>
          </p:cNvPr>
          <p:cNvSpPr txBox="1">
            <a:spLocks/>
          </p:cNvSpPr>
          <p:nvPr/>
        </p:nvSpPr>
        <p:spPr bwMode="auto">
          <a:xfrm>
            <a:off x="1283071" y="2276573"/>
            <a:ext cx="6596711" cy="1174359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He Lived for Present, not Future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778577-F962-F998-2FD9-EFA88AD5686A}"/>
              </a:ext>
            </a:extLst>
          </p:cNvPr>
          <p:cNvSpPr txBox="1">
            <a:spLocks/>
          </p:cNvSpPr>
          <p:nvPr/>
        </p:nvSpPr>
        <p:spPr bwMode="auto">
          <a:xfrm>
            <a:off x="1848438" y="1295400"/>
            <a:ext cx="5451827" cy="838200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400" dirty="0">
                <a:solidFill>
                  <a:schemeClr val="bg1"/>
                </a:solidFill>
              </a:rPr>
              <a:t> He Failed to Count the Cost</a:t>
            </a:r>
          </a:p>
        </p:txBody>
      </p:sp>
    </p:spTree>
    <p:extLst>
      <p:ext uri="{BB962C8B-B14F-4D97-AF65-F5344CB8AC3E}">
        <p14:creationId xmlns:p14="http://schemas.microsoft.com/office/powerpoint/2010/main" val="24405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0668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Hb.11:6, </a:t>
            </a:r>
            <a:r>
              <a:rPr lang="en-US" sz="3400" dirty="0">
                <a:solidFill>
                  <a:srgbClr val="FFC000"/>
                </a:solidFill>
              </a:rPr>
              <a:t>diligently seek </a:t>
            </a:r>
            <a:r>
              <a:rPr lang="en-US" sz="3400" i="1" u="sng" dirty="0">
                <a:solidFill>
                  <a:srgbClr val="FFC000"/>
                </a:solidFill>
              </a:rPr>
              <a:t>Him</a:t>
            </a:r>
            <a:r>
              <a:rPr lang="en-US" sz="3400" dirty="0">
                <a:solidFill>
                  <a:srgbClr val="FFC000"/>
                </a:solidFill>
              </a:rPr>
              <a:t> </a:t>
            </a:r>
            <a:endParaRPr lang="en-US" sz="3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1066800"/>
            <a:ext cx="8420493" cy="523816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Hb.12:3-4, some rejected truth to avoid persecution   </a:t>
            </a:r>
          </a:p>
          <a:p>
            <a:pPr marL="0" indent="0" defTabSz="461963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3000" dirty="0">
                <a:solidFill>
                  <a:srgbClr val="FFFFCC"/>
                </a:solidFill>
              </a:rPr>
              <a:t>Esau failed the test; lost inheritance </a:t>
            </a:r>
            <a:r>
              <a:rPr lang="en-US" sz="3000" dirty="0">
                <a:solidFill>
                  <a:schemeClr val="bg1"/>
                </a:solidFill>
              </a:rPr>
              <a:t>(1:14)</a:t>
            </a:r>
          </a:p>
          <a:p>
            <a:pPr marL="0" indent="0" defTabSz="461963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2 Pt.1:9, short-sighted</a:t>
            </a:r>
          </a:p>
          <a:p>
            <a:pPr marL="0" indent="0" defTabSz="461963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 defTabSz="461963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 defTabSz="461963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339725" lvl="1" indent="-169863" defTabSz="461963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Short-sighted = blind</a:t>
            </a:r>
          </a:p>
          <a:p>
            <a:pPr marL="339725" lvl="1" indent="-169863" defTabSz="4619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May choose sin / pleasure, but not consequences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1A6F9B-AE3E-FA87-4F7B-F0DE47C803EF}"/>
              </a:ext>
            </a:extLst>
          </p:cNvPr>
          <p:cNvSpPr/>
          <p:nvPr/>
        </p:nvSpPr>
        <p:spPr>
          <a:xfrm>
            <a:off x="674601" y="3352800"/>
            <a:ext cx="7802453" cy="1447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Readers are warned…  </a:t>
            </a:r>
            <a:r>
              <a:rPr lang="en-US" sz="3000" dirty="0">
                <a:solidFill>
                  <a:srgbClr val="FFFF99"/>
                </a:solidFill>
              </a:rPr>
              <a:t>If temporary troubles can lure them to trade Paradise for Profanity, they are worse than Esau </a:t>
            </a:r>
          </a:p>
        </p:txBody>
      </p:sp>
    </p:spTree>
    <p:extLst>
      <p:ext uri="{BB962C8B-B14F-4D97-AF65-F5344CB8AC3E}">
        <p14:creationId xmlns:p14="http://schemas.microsoft.com/office/powerpoint/2010/main" val="149149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2315-B7BA-B299-E5A1-4E6219D3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612" y="304801"/>
            <a:ext cx="5451827" cy="838200"/>
          </a:xfrm>
          <a:ln>
            <a:solidFill>
              <a:srgbClr val="A50021"/>
            </a:solidFill>
          </a:ln>
        </p:spPr>
        <p:txBody>
          <a:bodyPr anchor="ctr" anchorCtr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400" dirty="0">
                <a:solidFill>
                  <a:schemeClr val="bg1"/>
                </a:solidFill>
              </a:rPr>
              <a:t> He Valued Body Over Birthright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7167856-6173-F9D6-44D9-2C8325CA3988}"/>
              </a:ext>
            </a:extLst>
          </p:cNvPr>
          <p:cNvSpPr txBox="1">
            <a:spLocks/>
          </p:cNvSpPr>
          <p:nvPr/>
        </p:nvSpPr>
        <p:spPr bwMode="auto">
          <a:xfrm>
            <a:off x="1283071" y="3302587"/>
            <a:ext cx="6596711" cy="1174359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He Could not Undo His Decision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778577-F962-F998-2FD9-EFA88AD5686A}"/>
              </a:ext>
            </a:extLst>
          </p:cNvPr>
          <p:cNvSpPr txBox="1">
            <a:spLocks/>
          </p:cNvSpPr>
          <p:nvPr/>
        </p:nvSpPr>
        <p:spPr bwMode="auto">
          <a:xfrm>
            <a:off x="1848438" y="1295400"/>
            <a:ext cx="5451827" cy="838200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400" dirty="0">
                <a:solidFill>
                  <a:schemeClr val="bg1"/>
                </a:solidFill>
              </a:rPr>
              <a:t> He Failed to Count the Cost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B86388-1C5F-60E7-7374-C034CF3576E6}"/>
              </a:ext>
            </a:extLst>
          </p:cNvPr>
          <p:cNvSpPr txBox="1">
            <a:spLocks/>
          </p:cNvSpPr>
          <p:nvPr/>
        </p:nvSpPr>
        <p:spPr bwMode="auto">
          <a:xfrm>
            <a:off x="1848438" y="2286000"/>
            <a:ext cx="5451827" cy="838200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2400" dirty="0">
                <a:solidFill>
                  <a:schemeClr val="bg1"/>
                </a:solidFill>
              </a:rPr>
              <a:t> He Lived for Present, not Future</a:t>
            </a:r>
          </a:p>
        </p:txBody>
      </p:sp>
    </p:spTree>
    <p:extLst>
      <p:ext uri="{BB962C8B-B14F-4D97-AF65-F5344CB8AC3E}">
        <p14:creationId xmlns:p14="http://schemas.microsoft.com/office/powerpoint/2010/main" val="364827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914401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No place for repentance </a:t>
            </a:r>
            <a:r>
              <a:rPr lang="en-US" sz="2400" dirty="0">
                <a:solidFill>
                  <a:schemeClr val="bg1"/>
                </a:solidFill>
              </a:rPr>
              <a:t>(NKJV: NASB)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914400"/>
            <a:ext cx="8420493" cy="539056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No opportunity for changing a former decision 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– Westcott</a:t>
            </a:r>
            <a:endParaRPr lang="en-US" sz="2800" dirty="0">
              <a:solidFill>
                <a:schemeClr val="bg1"/>
              </a:solidFill>
            </a:endParaRP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2800" dirty="0">
                <a:solidFill>
                  <a:srgbClr val="FFFFCC"/>
                </a:solidFill>
              </a:rPr>
              <a:t>God did </a:t>
            </a:r>
            <a:r>
              <a:rPr lang="en-US" sz="2800" u="sng" dirty="0">
                <a:solidFill>
                  <a:srgbClr val="FFFFCC"/>
                </a:solidFill>
              </a:rPr>
              <a:t>not</a:t>
            </a:r>
            <a:r>
              <a:rPr lang="en-US" sz="2800" dirty="0">
                <a:solidFill>
                  <a:srgbClr val="FFFFCC"/>
                </a:solidFill>
              </a:rPr>
              <a:t> refuse to let Esau repent of sin; Esau could not change Isaac’s mind to receive the blessing, </a:t>
            </a:r>
            <a:r>
              <a:rPr lang="en-US" sz="2800" dirty="0">
                <a:solidFill>
                  <a:schemeClr val="bg1"/>
                </a:solidFill>
              </a:rPr>
              <a:t>Gn.27:38, 33-34  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sz="2800" dirty="0">
                <a:solidFill>
                  <a:srgbClr val="FFFFCC"/>
                </a:solidFill>
              </a:rPr>
              <a:t>He sold his birthright for one meal; he could not regain what he had cast aside.   </a:t>
            </a:r>
            <a:r>
              <a:rPr lang="en-US" sz="2800" dirty="0">
                <a:solidFill>
                  <a:schemeClr val="bg1"/>
                </a:solidFill>
              </a:rPr>
              <a:t>High privilege requires great responsibility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3. </a:t>
            </a:r>
            <a:r>
              <a:rPr lang="en-US" sz="2800" dirty="0">
                <a:solidFill>
                  <a:srgbClr val="FFFFCC"/>
                </a:solidFill>
              </a:rPr>
              <a:t>If readers spurn Christ and return to Judaism, they lose the greatest blessing of all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2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914401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No place for repentance </a:t>
            </a:r>
            <a:r>
              <a:rPr lang="en-US" sz="2400" dirty="0">
                <a:solidFill>
                  <a:schemeClr val="bg1"/>
                </a:solidFill>
              </a:rPr>
              <a:t>(NKJV: NASB)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1066800"/>
            <a:ext cx="8420493" cy="523816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rgbClr val="FFCC99"/>
                </a:solidFill>
              </a:rPr>
              <a:t>“These Hebrew Christians will be guilty of a much greater act of profanity if, disheartened by the difficulties of the contest, they barter not an earthly but a heavenly birthright for a short period of worldly ease and prosperity” </a:t>
            </a:r>
            <a:r>
              <a:rPr lang="en-US" sz="2400" dirty="0">
                <a:solidFill>
                  <a:schemeClr val="bg1"/>
                </a:solidFill>
              </a:rPr>
              <a:t>– Hughes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6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914401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No place for repentance </a:t>
            </a:r>
            <a:r>
              <a:rPr lang="en-US" sz="2400" dirty="0">
                <a:solidFill>
                  <a:schemeClr val="bg1"/>
                </a:solidFill>
              </a:rPr>
              <a:t>(NKJV: NASB)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914400"/>
            <a:ext cx="8420493" cy="5238162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99"/>
                </a:solidFill>
              </a:rPr>
              <a:t>Esau was trying to undo the consequences of his past worldly attitude</a:t>
            </a:r>
          </a:p>
          <a:p>
            <a:pPr marL="0" indent="0" defTabSz="687388">
              <a:spcAft>
                <a:spcPts val="4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    </a:t>
            </a: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000" dirty="0">
                <a:solidFill>
                  <a:schemeClr val="bg1"/>
                </a:solidFill>
              </a:rPr>
              <a:t>Neither historically nor biblically could he 	ever recover the lost blessing</a:t>
            </a:r>
          </a:p>
          <a:p>
            <a:pPr marL="687388" indent="-687388" defTabSz="687388">
              <a:spcAft>
                <a:spcPts val="0"/>
              </a:spcAft>
              <a:buNone/>
              <a:tabLst>
                <a:tab pos="8016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000" dirty="0">
                <a:solidFill>
                  <a:schemeClr val="bg1"/>
                </a:solidFill>
              </a:rPr>
              <a:t>Lk.13:28, after death, no more opportunity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to repent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1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45"/>
            <a:ext cx="8229600" cy="838201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No place for repentance </a:t>
            </a:r>
            <a:r>
              <a:rPr lang="en-US" sz="2400" dirty="0">
                <a:solidFill>
                  <a:schemeClr val="bg1"/>
                </a:solidFill>
              </a:rPr>
              <a:t>(NKJV: NASB)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990600"/>
            <a:ext cx="8420493" cy="5486400"/>
          </a:xfrm>
        </p:spPr>
        <p:txBody>
          <a:bodyPr/>
          <a:lstStyle/>
          <a:p>
            <a:pPr marL="282575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Past is unchangeable; consequences remain</a:t>
            </a:r>
          </a:p>
          <a:p>
            <a:pPr marL="282575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Esau </a:t>
            </a:r>
            <a:r>
              <a:rPr lang="en-US" sz="3000" u="sng" dirty="0">
                <a:solidFill>
                  <a:schemeClr val="bg1"/>
                </a:solidFill>
              </a:rPr>
              <a:t>despised</a:t>
            </a:r>
            <a:r>
              <a:rPr lang="en-US" sz="3000" dirty="0">
                <a:solidFill>
                  <a:schemeClr val="bg1"/>
                </a:solidFill>
              </a:rPr>
              <a:t> / </a:t>
            </a:r>
            <a:r>
              <a:rPr lang="en-US" sz="3000" u="sng" dirty="0">
                <a:solidFill>
                  <a:schemeClr val="bg1"/>
                </a:solidFill>
              </a:rPr>
              <a:t>sold</a:t>
            </a:r>
            <a:r>
              <a:rPr lang="en-US" sz="3000" dirty="0">
                <a:solidFill>
                  <a:schemeClr val="bg1"/>
                </a:solidFill>
              </a:rPr>
              <a:t> his birthright</a:t>
            </a:r>
          </a:p>
          <a:p>
            <a:pPr marL="282575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Tears imply change of heart (repentance?), but all begging / pleading is too little, too late</a:t>
            </a:r>
            <a:endParaRPr lang="en-US" sz="3000" dirty="0">
              <a:solidFill>
                <a:srgbClr val="CC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3000" dirty="0">
                <a:solidFill>
                  <a:srgbClr val="CCFFCC"/>
                </a:solidFill>
              </a:rPr>
              <a:t>Anger, murder ... deep regret – tears do not change facts     </a:t>
            </a:r>
          </a:p>
          <a:p>
            <a:pPr marL="282575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“In former days he might have had it without tears; afterwards he was rejected, however sorely he wept.  Let us use the time” </a:t>
            </a:r>
            <a:r>
              <a:rPr lang="en-US" sz="2400" dirty="0">
                <a:solidFill>
                  <a:schemeClr val="bg1"/>
                </a:solidFill>
              </a:rPr>
              <a:t>– </a:t>
            </a:r>
            <a:r>
              <a:rPr lang="en-US" sz="2400" dirty="0" err="1">
                <a:solidFill>
                  <a:schemeClr val="bg1"/>
                </a:solidFill>
              </a:rPr>
              <a:t>Bengel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0" indent="0" defTabSz="687388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    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3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066801"/>
          </a:xfrm>
        </p:spPr>
        <p:txBody>
          <a:bodyPr/>
          <a:lstStyle/>
          <a:p>
            <a:r>
              <a:rPr lang="en-US" sz="3200" dirty="0">
                <a:solidFill>
                  <a:srgbClr val="FFFF99"/>
                </a:solidFill>
              </a:rPr>
              <a:t>Neglect / rejection of privileges brings</a:t>
            </a:r>
            <a:br>
              <a:rPr lang="en-US" sz="3200" dirty="0">
                <a:solidFill>
                  <a:srgbClr val="FFFF99"/>
                </a:solidFill>
              </a:rPr>
            </a:br>
            <a:r>
              <a:rPr lang="en-US" sz="3200" dirty="0">
                <a:solidFill>
                  <a:srgbClr val="FFFF99"/>
                </a:solidFill>
              </a:rPr>
              <a:t>irreversible consequences</a:t>
            </a:r>
            <a:endParaRPr lang="en-US" sz="32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1066800"/>
            <a:ext cx="8420493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Eccl.11:3, the tree . . 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 reverse… no do over… no undo button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Gn.27:38, his tears could not undo the damage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Hb.12:16, preferred meal to Maker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Ship…  Verdict…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C159B7-1B90-AB91-1A41-07EA890926BC}"/>
              </a:ext>
            </a:extLst>
          </p:cNvPr>
          <p:cNvSpPr/>
          <p:nvPr/>
        </p:nvSpPr>
        <p:spPr bwMode="auto">
          <a:xfrm>
            <a:off x="457200" y="2209800"/>
            <a:ext cx="4100052" cy="762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Calibri" pitchFamily="34" charset="0"/>
              </a:rPr>
              <a:t>David could repent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3C75E6-1A69-DDC7-7355-474952FDB36B}"/>
              </a:ext>
            </a:extLst>
          </p:cNvPr>
          <p:cNvSpPr/>
          <p:nvPr/>
        </p:nvSpPr>
        <p:spPr bwMode="auto">
          <a:xfrm>
            <a:off x="4572000" y="2209800"/>
            <a:ext cx="4100052" cy="762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Not erase </a:t>
            </a:r>
            <a:r>
              <a:rPr kumimoji="0" lang="en-US" sz="3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conseq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6E4BC8-9AEE-9EA6-72A7-C5F7A65DCCF6}"/>
              </a:ext>
            </a:extLst>
          </p:cNvPr>
          <p:cNvSpPr/>
          <p:nvPr/>
        </p:nvSpPr>
        <p:spPr bwMode="auto">
          <a:xfrm>
            <a:off x="457200" y="3048000"/>
            <a:ext cx="4100052" cy="762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Calibri" pitchFamily="34" charset="0"/>
              </a:rPr>
              <a:t>Isaac preferred Esau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DD7404-D824-7678-8E81-38F9EE2F16CF}"/>
              </a:ext>
            </a:extLst>
          </p:cNvPr>
          <p:cNvSpPr/>
          <p:nvPr/>
        </p:nvSpPr>
        <p:spPr bwMode="auto">
          <a:xfrm>
            <a:off x="4572000" y="3048000"/>
            <a:ext cx="4100052" cy="762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Not restore blessing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1CD75D-3017-1E55-A70F-E0233F31F1E8}"/>
              </a:ext>
            </a:extLst>
          </p:cNvPr>
          <p:cNvSpPr/>
          <p:nvPr/>
        </p:nvSpPr>
        <p:spPr bwMode="auto">
          <a:xfrm>
            <a:off x="457200" y="3914481"/>
            <a:ext cx="4100052" cy="762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Calibri" pitchFamily="34" charset="0"/>
              </a:rPr>
              <a:t>Esau: “I take it back”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7B0CED-C70E-43D2-56EA-E9FC4F6BA59A}"/>
              </a:ext>
            </a:extLst>
          </p:cNvPr>
          <p:cNvSpPr/>
          <p:nvPr/>
        </p:nvSpPr>
        <p:spPr bwMode="auto">
          <a:xfrm>
            <a:off x="4572000" y="3914481"/>
            <a:ext cx="4100052" cy="762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He made his bed . . .</a:t>
            </a:r>
          </a:p>
        </p:txBody>
      </p:sp>
    </p:spTree>
    <p:extLst>
      <p:ext uri="{BB962C8B-B14F-4D97-AF65-F5344CB8AC3E}">
        <p14:creationId xmlns:p14="http://schemas.microsoft.com/office/powerpoint/2010/main" val="25586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2315-B7BA-B299-E5A1-4E6219D3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612" y="304801"/>
            <a:ext cx="5451827" cy="838200"/>
          </a:xfrm>
          <a:ln>
            <a:solidFill>
              <a:srgbClr val="A50021"/>
            </a:solidFill>
          </a:ln>
        </p:spPr>
        <p:txBody>
          <a:bodyPr anchor="ctr" anchorCtr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400" dirty="0">
                <a:solidFill>
                  <a:schemeClr val="bg1"/>
                </a:solidFill>
              </a:rPr>
              <a:t> He Valued Body Over Birthright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7167856-6173-F9D6-44D9-2C8325CA3988}"/>
              </a:ext>
            </a:extLst>
          </p:cNvPr>
          <p:cNvSpPr txBox="1">
            <a:spLocks/>
          </p:cNvSpPr>
          <p:nvPr/>
        </p:nvSpPr>
        <p:spPr bwMode="auto">
          <a:xfrm>
            <a:off x="1280170" y="4276627"/>
            <a:ext cx="6596711" cy="1174359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One Bad Decision Was</a:t>
            </a:r>
            <a:br>
              <a:rPr lang="en-US" dirty="0">
                <a:solidFill>
                  <a:srgbClr val="CCFFFF"/>
                </a:solidFill>
              </a:rPr>
            </a:br>
            <a:r>
              <a:rPr lang="en-US" dirty="0">
                <a:solidFill>
                  <a:srgbClr val="CCFFFF"/>
                </a:solidFill>
              </a:rPr>
              <a:t>Enough To Ruin Him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778577-F962-F998-2FD9-EFA88AD5686A}"/>
              </a:ext>
            </a:extLst>
          </p:cNvPr>
          <p:cNvSpPr txBox="1">
            <a:spLocks/>
          </p:cNvSpPr>
          <p:nvPr/>
        </p:nvSpPr>
        <p:spPr bwMode="auto">
          <a:xfrm>
            <a:off x="1848438" y="1295400"/>
            <a:ext cx="5451827" cy="838200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400" dirty="0">
                <a:solidFill>
                  <a:schemeClr val="bg1"/>
                </a:solidFill>
              </a:rPr>
              <a:t> He Failed to Count the Cost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B86388-1C5F-60E7-7374-C034CF3576E6}"/>
              </a:ext>
            </a:extLst>
          </p:cNvPr>
          <p:cNvSpPr txBox="1">
            <a:spLocks/>
          </p:cNvSpPr>
          <p:nvPr/>
        </p:nvSpPr>
        <p:spPr bwMode="auto">
          <a:xfrm>
            <a:off x="1848438" y="2286000"/>
            <a:ext cx="5451827" cy="838200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2400" dirty="0">
                <a:solidFill>
                  <a:schemeClr val="bg1"/>
                </a:solidFill>
              </a:rPr>
              <a:t> He Lived for Present, not Future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986097-019C-83C1-A6D8-71BB20D17EC9}"/>
              </a:ext>
            </a:extLst>
          </p:cNvPr>
          <p:cNvSpPr txBox="1">
            <a:spLocks/>
          </p:cNvSpPr>
          <p:nvPr/>
        </p:nvSpPr>
        <p:spPr bwMode="auto">
          <a:xfrm>
            <a:off x="1848438" y="3276600"/>
            <a:ext cx="5451827" cy="838200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en-US" sz="2400" dirty="0">
                <a:solidFill>
                  <a:schemeClr val="bg1"/>
                </a:solidFill>
              </a:rPr>
              <a:t> He Could not Undo His Decision</a:t>
            </a:r>
          </a:p>
        </p:txBody>
      </p:sp>
    </p:spTree>
    <p:extLst>
      <p:ext uri="{BB962C8B-B14F-4D97-AF65-F5344CB8AC3E}">
        <p14:creationId xmlns:p14="http://schemas.microsoft.com/office/powerpoint/2010/main" val="408927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Esau traded his birthright, not his blessing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685800"/>
            <a:ext cx="8420493" cy="5791200"/>
          </a:xfrm>
        </p:spPr>
        <p:txBody>
          <a:bodyPr/>
          <a:lstStyle/>
          <a:p>
            <a:pPr marL="282575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He lost </a:t>
            </a:r>
            <a:r>
              <a:rPr lang="en-US" sz="3000" u="sng" dirty="0">
                <a:solidFill>
                  <a:srgbClr val="FFFFCC"/>
                </a:solidFill>
              </a:rPr>
              <a:t>both</a:t>
            </a:r>
          </a:p>
          <a:p>
            <a:pPr marL="282575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Sold </a:t>
            </a:r>
            <a:r>
              <a:rPr lang="en-US" sz="3000" u="sng" dirty="0">
                <a:solidFill>
                  <a:srgbClr val="FFFFCC"/>
                </a:solidFill>
              </a:rPr>
              <a:t>birthright</a:t>
            </a:r>
            <a:r>
              <a:rPr lang="en-US" sz="3000" dirty="0">
                <a:solidFill>
                  <a:srgbClr val="FFFFCC"/>
                </a:solidFill>
              </a:rPr>
              <a:t> but wanted to keep </a:t>
            </a:r>
            <a:r>
              <a:rPr lang="en-US" sz="3000" u="sng" dirty="0">
                <a:solidFill>
                  <a:srgbClr val="FFFFCC"/>
                </a:solidFill>
              </a:rPr>
              <a:t>blessings</a:t>
            </a:r>
            <a:r>
              <a:rPr lang="en-US" sz="3000" dirty="0">
                <a:solidFill>
                  <a:srgbClr val="FFFFCC"/>
                </a:solidFill>
              </a:rPr>
              <a:t> that </a:t>
            </a:r>
            <a:r>
              <a:rPr lang="en-US" sz="3000" u="sng" dirty="0">
                <a:solidFill>
                  <a:srgbClr val="FFFFCC"/>
                </a:solidFill>
              </a:rPr>
              <a:t>belonged</a:t>
            </a:r>
            <a:r>
              <a:rPr lang="en-US" sz="3000" dirty="0">
                <a:solidFill>
                  <a:srgbClr val="FFFFCC"/>
                </a:solidFill>
              </a:rPr>
              <a:t> to it.   </a:t>
            </a:r>
            <a:r>
              <a:rPr lang="en-US" sz="3000" dirty="0">
                <a:solidFill>
                  <a:schemeClr val="bg1"/>
                </a:solidFill>
              </a:rPr>
              <a:t>Ja.2:10-11</a:t>
            </a:r>
          </a:p>
          <a:p>
            <a:pPr marL="574675" lvl="1" indent="-2921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This is not a restaurant.   We cannot…</a:t>
            </a:r>
          </a:p>
          <a:p>
            <a:pPr marL="857250" lvl="2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CC"/>
                </a:solidFill>
              </a:rPr>
              <a:t>…Reject repentance, then assume salvation because of faith</a:t>
            </a:r>
          </a:p>
          <a:p>
            <a:pPr marL="857250" lvl="2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CC99"/>
                </a:solidFill>
              </a:rPr>
              <a:t>…Hate brother, claim to love God </a:t>
            </a:r>
            <a:r>
              <a:rPr lang="en-US" sz="3000" dirty="0">
                <a:solidFill>
                  <a:schemeClr val="bg1"/>
                </a:solidFill>
              </a:rPr>
              <a:t>(1 Jn.4)</a:t>
            </a:r>
          </a:p>
          <a:p>
            <a:pPr marL="857250" lvl="2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00"/>
                </a:solidFill>
              </a:rPr>
              <a:t>…Live immorally, expect heaven because we taught the lost…?</a:t>
            </a:r>
          </a:p>
          <a:p>
            <a:pPr marL="282575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5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2A4A-045D-A8A0-6015-BEE134CD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sv-SE" sz="3400" dirty="0">
                <a:solidFill>
                  <a:schemeClr val="bg1"/>
                </a:solidFill>
              </a:rPr>
              <a:t>Antiochus IV (king of Syria)</a:t>
            </a:r>
            <a:br>
              <a:rPr lang="sv-SE" sz="3400" dirty="0">
                <a:solidFill>
                  <a:schemeClr val="bg1"/>
                </a:solidFill>
              </a:rPr>
            </a:br>
            <a:r>
              <a:rPr lang="sv-SE" sz="3000" dirty="0">
                <a:solidFill>
                  <a:schemeClr val="bg1"/>
                </a:solidFill>
              </a:rPr>
              <a:t>(175-164 BC)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2315-B7BA-B299-E5A1-4E6219D3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Called himself </a:t>
            </a:r>
            <a:r>
              <a:rPr lang="en-US" sz="3100" i="1" dirty="0">
                <a:solidFill>
                  <a:srgbClr val="CCFFFF"/>
                </a:solidFill>
              </a:rPr>
              <a:t>Epiphanes</a:t>
            </a:r>
            <a:r>
              <a:rPr lang="en-US" sz="3100" dirty="0">
                <a:solidFill>
                  <a:schemeClr val="bg1"/>
                </a:solidFill>
              </a:rPr>
              <a:t>:  “the illustrious”</a:t>
            </a:r>
          </a:p>
          <a:p>
            <a:pPr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Jews called him </a:t>
            </a:r>
            <a:r>
              <a:rPr lang="en-US" sz="3100" i="1" dirty="0" err="1">
                <a:solidFill>
                  <a:srgbClr val="CCFFFF"/>
                </a:solidFill>
              </a:rPr>
              <a:t>Epimanes</a:t>
            </a:r>
            <a:r>
              <a:rPr lang="en-US" sz="3100" dirty="0">
                <a:solidFill>
                  <a:schemeClr val="bg1"/>
                </a:solidFill>
              </a:rPr>
              <a:t>:  “the madman”</a:t>
            </a:r>
          </a:p>
          <a:p>
            <a:r>
              <a:rPr lang="en-US" sz="3100" dirty="0">
                <a:solidFill>
                  <a:schemeClr val="bg1"/>
                </a:solidFill>
              </a:rPr>
              <a:t>Antiochus’ mission in life: to Hellenize Jews </a:t>
            </a:r>
          </a:p>
          <a:p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Set his image on Temple altar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100" dirty="0">
                <a:solidFill>
                  <a:schemeClr val="bg1"/>
                </a:solidFill>
              </a:rPr>
              <a:t>Jews called it </a:t>
            </a:r>
            <a:r>
              <a:rPr lang="en-US" sz="3100" i="1" dirty="0">
                <a:solidFill>
                  <a:srgbClr val="FFC000"/>
                </a:solidFill>
              </a:rPr>
              <a:t>abomination of desolation</a:t>
            </a:r>
            <a:endParaRPr lang="en-US" sz="3100" dirty="0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725125-979B-175D-1DFE-961E9F9017CB}"/>
              </a:ext>
            </a:extLst>
          </p:cNvPr>
          <p:cNvSpPr/>
          <p:nvPr/>
        </p:nvSpPr>
        <p:spPr bwMode="auto">
          <a:xfrm>
            <a:off x="457200" y="2971800"/>
            <a:ext cx="4038600" cy="914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Gymnasium in Jerusalem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388DED-8A8D-C3B2-285D-F0CEEA84FE56}"/>
              </a:ext>
            </a:extLst>
          </p:cNvPr>
          <p:cNvSpPr/>
          <p:nvPr/>
        </p:nvSpPr>
        <p:spPr bwMode="auto">
          <a:xfrm>
            <a:off x="4633452" y="2971800"/>
            <a:ext cx="4038600" cy="914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Greek gods</a:t>
            </a:r>
            <a:b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</a:br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over Israel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6EB1E6-CEA8-A034-ED2A-AB7AFE124EB2}"/>
              </a:ext>
            </a:extLst>
          </p:cNvPr>
          <p:cNvSpPr/>
          <p:nvPr/>
        </p:nvSpPr>
        <p:spPr bwMode="auto">
          <a:xfrm>
            <a:off x="457200" y="4038600"/>
            <a:ext cx="4038600" cy="914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Athenian philosopher:</a:t>
            </a:r>
          </a:p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head of religion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D7118-3968-D8B2-F707-9D0B872F827B}"/>
              </a:ext>
            </a:extLst>
          </p:cNvPr>
          <p:cNvSpPr/>
          <p:nvPr/>
        </p:nvSpPr>
        <p:spPr bwMode="auto">
          <a:xfrm>
            <a:off x="4633452" y="4038600"/>
            <a:ext cx="4038600" cy="914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god of Israel is</a:t>
            </a:r>
            <a:b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</a:br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Zeus; swine sacrifice</a:t>
            </a:r>
          </a:p>
        </p:txBody>
      </p:sp>
    </p:spTree>
    <p:extLst>
      <p:ext uri="{BB962C8B-B14F-4D97-AF65-F5344CB8AC3E}">
        <p14:creationId xmlns:p14="http://schemas.microsoft.com/office/powerpoint/2010/main" val="344893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Esau’s desire to receive the blessing may have come many years after the ‘sale’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1371600"/>
            <a:ext cx="8420493" cy="5105400"/>
          </a:xfrm>
        </p:spPr>
        <p:txBody>
          <a:bodyPr/>
          <a:lstStyle/>
          <a:p>
            <a:pPr marL="282575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Time alone could not erase his deed</a:t>
            </a:r>
          </a:p>
          <a:p>
            <a:pPr marL="282575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Mt.16:26</a:t>
            </a:r>
          </a:p>
          <a:p>
            <a:pPr marL="282575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Esau’s porridge is no longer a ‘happy meal’</a:t>
            </a:r>
          </a:p>
          <a:p>
            <a:pPr marL="282575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Child’s “I’m sorry” = back to business as usual</a:t>
            </a:r>
          </a:p>
          <a:p>
            <a:pPr marL="282575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Others like Esau – </a:t>
            </a:r>
          </a:p>
          <a:p>
            <a:pPr marL="682625" lvl="1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 err="1">
                <a:solidFill>
                  <a:schemeClr val="bg1"/>
                </a:solidFill>
              </a:rPr>
              <a:t>Achan</a:t>
            </a:r>
            <a:r>
              <a:rPr lang="en-US" sz="3000" dirty="0">
                <a:solidFill>
                  <a:schemeClr val="bg1"/>
                </a:solidFill>
              </a:rPr>
              <a:t>, Josh.7</a:t>
            </a:r>
          </a:p>
          <a:p>
            <a:pPr marL="682625" lvl="1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Ananias and Sapphira, Ac.5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0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2A4A-045D-A8A0-6015-BEE134CD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425"/>
            <a:ext cx="8229600" cy="637020"/>
          </a:xfrm>
        </p:spPr>
        <p:txBody>
          <a:bodyPr/>
          <a:lstStyle/>
          <a:p>
            <a:r>
              <a:rPr lang="sv-SE" sz="3400" dirty="0">
                <a:solidFill>
                  <a:srgbClr val="CCFFFF"/>
                </a:solidFill>
              </a:rPr>
              <a:t>Maccabees describe what Antiochus did</a:t>
            </a:r>
            <a:endParaRPr lang="en-US" sz="3400" dirty="0">
              <a:solidFill>
                <a:srgbClr val="CC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2315-B7BA-B299-E5A1-4E6219D3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▪ </a:t>
            </a:r>
            <a:r>
              <a:rPr kumimoji="0" lang="en-US" sz="3000" i="1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Desecrate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2 Mac.8:1.   </a:t>
            </a:r>
            <a:r>
              <a:rPr kumimoji="0" lang="en-US" sz="3000" i="1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Profane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Ac.24:6</a:t>
            </a:r>
          </a:p>
          <a:p>
            <a:pPr marL="282575" marR="0" lvl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kumimoji="0" lang="en-US" sz="31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▪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Hb.12:16, like Esau – unholy, godless, unspiritual, irreverent, worldly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Esau had good traits – </a:t>
            </a:r>
          </a:p>
          <a:p>
            <a:pPr marL="0" marR="0" lvl="0" indent="0" algn="l" defTabSz="574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Hunter,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Gn.25:27</a:t>
            </a:r>
          </a:p>
          <a:p>
            <a:pPr marL="0" marR="0" lvl="0" indent="0" algn="l" defTabSz="574675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Isaac’s favorite son,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25:28 </a:t>
            </a:r>
          </a:p>
          <a:p>
            <a:pPr marL="0" marR="0" lvl="0" indent="0" algn="l" defTabSz="574675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Desired to please,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26:34-35;  28:8-9</a:t>
            </a:r>
          </a:p>
          <a:p>
            <a:pPr marL="914400" marR="0" lvl="0" indent="-914400" algn="l" defTabSz="574675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4.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Anger; threats; repented,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27:41-45; ch.33; 35:29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9EA443-68B2-BEE9-D3C8-A3B790B977C0}"/>
              </a:ext>
            </a:extLst>
          </p:cNvPr>
          <p:cNvSpPr/>
          <p:nvPr/>
        </p:nvSpPr>
        <p:spPr>
          <a:xfrm>
            <a:off x="1832634" y="5611380"/>
            <a:ext cx="5496018" cy="7894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Why is Esau ‘godless’?</a:t>
            </a:r>
          </a:p>
        </p:txBody>
      </p:sp>
    </p:spTree>
    <p:extLst>
      <p:ext uri="{BB962C8B-B14F-4D97-AF65-F5344CB8AC3E}">
        <p14:creationId xmlns:p14="http://schemas.microsoft.com/office/powerpoint/2010/main" val="18738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2315-B7BA-B299-E5A1-4E6219D3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546" y="304800"/>
            <a:ext cx="6596711" cy="1174359"/>
          </a:xfrm>
          <a:ln>
            <a:solidFill>
              <a:srgbClr val="A50021"/>
            </a:solidFill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lang="en-US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He Valued Body Over Birthright </a:t>
            </a:r>
            <a:r>
              <a:rPr lang="en-US" sz="3000" dirty="0">
                <a:solidFill>
                  <a:schemeClr val="bg1"/>
                </a:solidFill>
              </a:rPr>
              <a:t>(Gn.25:29-34)</a:t>
            </a:r>
          </a:p>
        </p:txBody>
      </p:sp>
    </p:spTree>
    <p:extLst>
      <p:ext uri="{BB962C8B-B14F-4D97-AF65-F5344CB8AC3E}">
        <p14:creationId xmlns:p14="http://schemas.microsoft.com/office/powerpoint/2010/main" val="300664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295401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Traded priceless blessing</a:t>
            </a:r>
            <a:br>
              <a:rPr lang="en-US" sz="3400" dirty="0">
                <a:solidFill>
                  <a:srgbClr val="CCFFCC"/>
                </a:solidFill>
              </a:rPr>
            </a:br>
            <a:r>
              <a:rPr lang="en-US" sz="3400" dirty="0">
                <a:solidFill>
                  <a:srgbClr val="CCFFCC"/>
                </a:solidFill>
              </a:rPr>
              <a:t>for physical pleasure</a:t>
            </a:r>
            <a:endParaRPr lang="en-US" sz="3400" dirty="0"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18707" y="1295400"/>
            <a:ext cx="8325439" cy="5238162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Birthright gave:</a:t>
            </a:r>
          </a:p>
          <a:p>
            <a:pPr marL="339725" indent="-339725" defTabSz="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000" dirty="0">
                <a:solidFill>
                  <a:schemeClr val="bg1"/>
                </a:solidFill>
              </a:rPr>
              <a:t>Right to lead Isaac’s house; priesthood; 	pass blessing to children</a:t>
            </a:r>
          </a:p>
          <a:p>
            <a:pPr marL="339725" indent="-339725" defTabSz="7445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000" dirty="0">
                <a:solidFill>
                  <a:schemeClr val="bg1"/>
                </a:solidFill>
              </a:rPr>
              <a:t>Custodian of promised ‘seed’ of Abraham  </a:t>
            </a:r>
          </a:p>
          <a:p>
            <a:pPr lvl="1" defTabSz="7445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Profane </a:t>
            </a:r>
            <a:r>
              <a:rPr lang="en-US" dirty="0">
                <a:solidFill>
                  <a:schemeClr val="bg1"/>
                </a:solidFill>
              </a:rPr>
              <a:t>(Hb.12:16):</a:t>
            </a:r>
            <a:r>
              <a:rPr lang="en-US" sz="3000" dirty="0">
                <a:solidFill>
                  <a:schemeClr val="bg1"/>
                </a:solidFill>
              </a:rPr>
              <a:t> godless, unholy, worldly</a:t>
            </a:r>
          </a:p>
          <a:p>
            <a:pPr lvl="1" defTabSz="744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Area before temple:  </a:t>
            </a:r>
            <a:r>
              <a:rPr lang="en-US" sz="3000" dirty="0" err="1">
                <a:solidFill>
                  <a:srgbClr val="CCFFCC"/>
                </a:solidFill>
              </a:rPr>
              <a:t>pro</a:t>
            </a:r>
            <a:r>
              <a:rPr lang="en-US" sz="2400" dirty="0" err="1">
                <a:solidFill>
                  <a:srgbClr val="FF0000"/>
                </a:solidFill>
              </a:rPr>
              <a:t>▪</a:t>
            </a:r>
            <a:r>
              <a:rPr lang="en-US" sz="3000" dirty="0" err="1">
                <a:solidFill>
                  <a:srgbClr val="CCFFCC"/>
                </a:solidFill>
              </a:rPr>
              <a:t>fanum</a:t>
            </a:r>
            <a:endParaRPr lang="en-US" sz="3000" dirty="0">
              <a:solidFill>
                <a:srgbClr val="CCFFCC"/>
              </a:solidFill>
            </a:endParaRPr>
          </a:p>
          <a:p>
            <a:pPr lvl="1" defTabSz="744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CCFFCC"/>
              </a:solidFill>
            </a:endParaRPr>
          </a:p>
          <a:p>
            <a:pPr lvl="1" defTabSz="744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CC"/>
                </a:solidFill>
              </a:rPr>
              <a:t>Think lightly of; despise, consider worthless</a:t>
            </a:r>
          </a:p>
          <a:p>
            <a:pPr lvl="1" defTabSz="744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CC"/>
                </a:solidFill>
              </a:rPr>
              <a:t>Innocent things may displace spiritual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417CAA-2D0B-4AAE-FB28-A3A934F9CC21}"/>
              </a:ext>
            </a:extLst>
          </p:cNvPr>
          <p:cNvSpPr/>
          <p:nvPr/>
        </p:nvSpPr>
        <p:spPr>
          <a:xfrm>
            <a:off x="619026" y="4609708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“Thus Esau despised his birthright” -Gn.25:34</a:t>
            </a:r>
          </a:p>
        </p:txBody>
      </p:sp>
    </p:spTree>
    <p:extLst>
      <p:ext uri="{BB962C8B-B14F-4D97-AF65-F5344CB8AC3E}">
        <p14:creationId xmlns:p14="http://schemas.microsoft.com/office/powerpoint/2010/main" val="252137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838201"/>
          </a:xfrm>
        </p:spPr>
        <p:txBody>
          <a:bodyPr/>
          <a:lstStyle/>
          <a:p>
            <a:r>
              <a:rPr lang="en-US" sz="3200" dirty="0">
                <a:solidFill>
                  <a:srgbClr val="CCFFCC"/>
                </a:solidFill>
              </a:rPr>
              <a:t>Esau despised his birthright </a:t>
            </a:r>
            <a:r>
              <a:rPr lang="en-US" sz="3200" dirty="0">
                <a:solidFill>
                  <a:schemeClr val="bg1"/>
                </a:solidFill>
              </a:rPr>
              <a:t>(Gn.25:34)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85946" y="838200"/>
            <a:ext cx="8572893" cy="5562600"/>
          </a:xfrm>
        </p:spPr>
        <p:txBody>
          <a:bodyPr/>
          <a:lstStyle/>
          <a:p>
            <a:pPr marL="0" indent="0" algn="ctr" defTabSz="339725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“To accord little worth to something” (blasphemy)</a:t>
            </a:r>
          </a:p>
          <a:p>
            <a:pPr marL="339725" indent="-339725" defTabSz="339725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339725" indent="-339725" defTabSz="339725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339725" indent="-339725" defTabSz="339725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339725" indent="-339725" defTabSz="339725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 algn="ctr" defTabSz="339725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rgbClr val="CCFFCC"/>
                </a:solidFill>
              </a:rPr>
              <a:t>Acted blasphemy</a:t>
            </a:r>
          </a:p>
          <a:p>
            <a:pPr defTabSz="33972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</a:rPr>
              <a:t>Earthly / material </a:t>
            </a:r>
            <a:r>
              <a:rPr lang="en-US" sz="3000" dirty="0">
                <a:solidFill>
                  <a:schemeClr val="bg1"/>
                </a:solidFill>
              </a:rPr>
              <a:t>trumps spiritual</a:t>
            </a:r>
          </a:p>
          <a:p>
            <a:pPr defTabSz="33972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</a:rPr>
              <a:t>Secular / physical </a:t>
            </a:r>
            <a:r>
              <a:rPr lang="en-US" sz="3000" dirty="0">
                <a:solidFill>
                  <a:schemeClr val="bg1"/>
                </a:solidFill>
              </a:rPr>
              <a:t>trumps all</a:t>
            </a:r>
          </a:p>
          <a:p>
            <a:pPr defTabSz="33972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</a:rPr>
              <a:t>Small item / temporal </a:t>
            </a:r>
            <a:r>
              <a:rPr lang="en-US" sz="3000" dirty="0">
                <a:solidFill>
                  <a:schemeClr val="bg1"/>
                </a:solidFill>
              </a:rPr>
              <a:t>trumps heavenly blessing</a:t>
            </a:r>
          </a:p>
          <a:p>
            <a:pPr defTabSz="33972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1CCBF7-7CF8-618A-D650-CEB29D555512}"/>
              </a:ext>
            </a:extLst>
          </p:cNvPr>
          <p:cNvSpPr/>
          <p:nvPr/>
        </p:nvSpPr>
        <p:spPr>
          <a:xfrm>
            <a:off x="738748" y="1447800"/>
            <a:ext cx="7680960" cy="2590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FFFFCC"/>
                </a:solidFill>
              </a:rPr>
              <a:t>“While this action may or may not include overt feelings of contempt or scorn, the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biblical usage indicates that the very act of undervaluing something or someone implies contempt”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/>
              <a:t>– TWOT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833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066801"/>
          </a:xfrm>
        </p:spPr>
        <p:txBody>
          <a:bodyPr/>
          <a:lstStyle/>
          <a:p>
            <a:r>
              <a:rPr lang="en-US" sz="3600" dirty="0">
                <a:solidFill>
                  <a:srgbClr val="CCFFCC"/>
                </a:solidFill>
              </a:rPr>
              <a:t>Christian’s great danger: profane</a:t>
            </a:r>
            <a:endParaRPr lang="en-US" sz="3400" dirty="0"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838200"/>
            <a:ext cx="8420493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Become godless / worldly / unholy / unspiritual  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CC"/>
                </a:solidFill>
              </a:rPr>
              <a:t>1. </a:t>
            </a:r>
            <a:r>
              <a:rPr lang="en-US" sz="3100" dirty="0">
                <a:solidFill>
                  <a:srgbClr val="CCFFCC"/>
                </a:solidFill>
              </a:rPr>
              <a:t>Esau gave so much to get so little; traded great spiritual blessings for tiny physical blessing.   </a:t>
            </a:r>
            <a:r>
              <a:rPr lang="en-US" sz="3100" dirty="0">
                <a:solidFill>
                  <a:srgbClr val="FFCC99"/>
                </a:solidFill>
              </a:rPr>
              <a:t>Readers may trade blessings in Christ for temporary physical protection. </a:t>
            </a:r>
            <a:r>
              <a:rPr lang="en-US" sz="3100" dirty="0">
                <a:solidFill>
                  <a:schemeClr val="bg1"/>
                </a:solidFill>
              </a:rPr>
              <a:t> 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FFFFCC"/>
                </a:solidFill>
              </a:rPr>
              <a:t>2. </a:t>
            </a:r>
            <a:r>
              <a:rPr lang="en-US" sz="3100" dirty="0">
                <a:solidFill>
                  <a:schemeClr val="bg1"/>
                </a:solidFill>
              </a:rPr>
              <a:t>1 T.1:9, irreligious; consider nothing sacred  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	</a:t>
            </a:r>
          </a:p>
          <a:p>
            <a:pPr marL="339725" indent="-339725">
              <a:spcAft>
                <a:spcPts val="60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CC"/>
                </a:solidFill>
              </a:rPr>
              <a:t>3. </a:t>
            </a:r>
            <a:r>
              <a:rPr lang="en-US" sz="3100" dirty="0">
                <a:solidFill>
                  <a:schemeClr val="bg1"/>
                </a:solidFill>
              </a:rPr>
              <a:t>1 T.4:7, occupied with worldly, foolish tales 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</a:rPr>
              <a:t>[Illustrated:  Lk.12:13…   Lk.15…  Lk.22:47]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1FA60D-9F77-884E-0608-267DF37CD98A}"/>
              </a:ext>
            </a:extLst>
          </p:cNvPr>
          <p:cNvSpPr/>
          <p:nvPr/>
        </p:nvSpPr>
        <p:spPr>
          <a:xfrm>
            <a:off x="800492" y="4114799"/>
            <a:ext cx="7543800" cy="106680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Abortions; school shootings . . . Society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has lost focus on God; human life is cheap</a:t>
            </a:r>
          </a:p>
        </p:txBody>
      </p:sp>
    </p:spTree>
    <p:extLst>
      <p:ext uri="{BB962C8B-B14F-4D97-AF65-F5344CB8AC3E}">
        <p14:creationId xmlns:p14="http://schemas.microsoft.com/office/powerpoint/2010/main" val="21467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2315-B7BA-B299-E5A1-4E6219D3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612" y="304801"/>
            <a:ext cx="5451827" cy="838200"/>
          </a:xfrm>
          <a:ln>
            <a:solidFill>
              <a:srgbClr val="A50021"/>
            </a:solidFill>
          </a:ln>
        </p:spPr>
        <p:txBody>
          <a:bodyPr anchor="ctr" anchorCtr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400" dirty="0">
                <a:solidFill>
                  <a:schemeClr val="bg1"/>
                </a:solidFill>
              </a:rPr>
              <a:t> He Valued Body Over Birthright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7167856-6173-F9D6-44D9-2C8325CA3988}"/>
              </a:ext>
            </a:extLst>
          </p:cNvPr>
          <p:cNvSpPr txBox="1">
            <a:spLocks/>
          </p:cNvSpPr>
          <p:nvPr/>
        </p:nvSpPr>
        <p:spPr bwMode="auto">
          <a:xfrm>
            <a:off x="1273644" y="1295400"/>
            <a:ext cx="6596711" cy="1174359"/>
          </a:xfrm>
          <a:prstGeom prst="rect">
            <a:avLst/>
          </a:prstGeom>
          <a:noFill/>
          <a:ln>
            <a:solidFill>
              <a:srgbClr val="A5002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D"/>
              </a:buClr>
              <a:buSzPct val="75000"/>
              <a:buFontTx/>
              <a:buNone/>
              <a:defRPr/>
            </a:pPr>
            <a:r>
              <a:rPr lang="en-US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He Failed to Count the Cost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4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0668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Lk.14:25-27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0788" y="990600"/>
            <a:ext cx="8420493" cy="523816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Willing to sacrifice all for Lord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Esau: gave up all for one meal, Gn.25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Animals and worldly people act impulsively –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Lv.10:10, distinguish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Mt.6:13, hypocrisy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725527-D8A4-400C-FCD8-2154CAEC19FF}"/>
              </a:ext>
            </a:extLst>
          </p:cNvPr>
          <p:cNvSpPr/>
          <p:nvPr/>
        </p:nvSpPr>
        <p:spPr>
          <a:xfrm>
            <a:off x="1066800" y="4191000"/>
            <a:ext cx="2514600" cy="8382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Sports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58DA7F8-B492-00DD-AFD5-139B40FDBB4F}"/>
              </a:ext>
            </a:extLst>
          </p:cNvPr>
          <p:cNvSpPr/>
          <p:nvPr/>
        </p:nvSpPr>
        <p:spPr>
          <a:xfrm>
            <a:off x="3315092" y="4191000"/>
            <a:ext cx="2514600" cy="8382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Job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EFF50C5-8706-2D48-F687-CEAA7DECB502}"/>
              </a:ext>
            </a:extLst>
          </p:cNvPr>
          <p:cNvSpPr/>
          <p:nvPr/>
        </p:nvSpPr>
        <p:spPr>
          <a:xfrm>
            <a:off x="5563384" y="4191000"/>
            <a:ext cx="2514600" cy="8382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Marriage</a:t>
            </a:r>
          </a:p>
        </p:txBody>
      </p:sp>
    </p:spTree>
    <p:extLst>
      <p:ext uri="{BB962C8B-B14F-4D97-AF65-F5344CB8AC3E}">
        <p14:creationId xmlns:p14="http://schemas.microsoft.com/office/powerpoint/2010/main" val="114055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8223</TotalTime>
  <Words>1149</Words>
  <Application>Microsoft Office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Antiochus IV (king of Syria) (175-164 BC)</vt:lpstr>
      <vt:lpstr>Maccabees describe what Antiochus did</vt:lpstr>
      <vt:lpstr>PowerPoint Presentation</vt:lpstr>
      <vt:lpstr>Traded priceless blessing for physical pleasure</vt:lpstr>
      <vt:lpstr>Esau despised his birthright (Gn.25:34)</vt:lpstr>
      <vt:lpstr>Christian’s great danger: profane</vt:lpstr>
      <vt:lpstr>PowerPoint Presentation</vt:lpstr>
      <vt:lpstr>Lk.14:25-27</vt:lpstr>
      <vt:lpstr>PowerPoint Presentation</vt:lpstr>
      <vt:lpstr>Hb.11:6, diligently seek Him </vt:lpstr>
      <vt:lpstr>PowerPoint Presentation</vt:lpstr>
      <vt:lpstr>No place for repentance (NKJV: NASB)</vt:lpstr>
      <vt:lpstr>No place for repentance (NKJV: NASB)</vt:lpstr>
      <vt:lpstr>No place for repentance (NKJV: NASB)</vt:lpstr>
      <vt:lpstr>No place for repentance (NKJV: NASB)</vt:lpstr>
      <vt:lpstr>Neglect / rejection of privileges brings irreversible consequences</vt:lpstr>
      <vt:lpstr>PowerPoint Presentation</vt:lpstr>
      <vt:lpstr>Esau traded his birthright, not his blessing</vt:lpstr>
      <vt:lpstr>Esau’s desire to receive the blessing may have come many years after the ‘sale’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873</cp:revision>
  <dcterms:created xsi:type="dcterms:W3CDTF">2011-08-18T15:42:19Z</dcterms:created>
  <dcterms:modified xsi:type="dcterms:W3CDTF">2023-10-14T04:32:41Z</dcterms:modified>
</cp:coreProperties>
</file>