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2"/>
  </p:notesMasterIdLst>
  <p:sldIdLst>
    <p:sldId id="610" r:id="rId3"/>
    <p:sldId id="612" r:id="rId4"/>
    <p:sldId id="622" r:id="rId5"/>
    <p:sldId id="636" r:id="rId6"/>
    <p:sldId id="659" r:id="rId7"/>
    <p:sldId id="654" r:id="rId8"/>
    <p:sldId id="655" r:id="rId9"/>
    <p:sldId id="647" r:id="rId10"/>
    <p:sldId id="661" r:id="rId11"/>
    <p:sldId id="660" r:id="rId12"/>
    <p:sldId id="663" r:id="rId13"/>
    <p:sldId id="664" r:id="rId14"/>
    <p:sldId id="665" r:id="rId15"/>
    <p:sldId id="656" r:id="rId16"/>
    <p:sldId id="648" r:id="rId17"/>
    <p:sldId id="657" r:id="rId18"/>
    <p:sldId id="658" r:id="rId19"/>
    <p:sldId id="666" r:id="rId20"/>
    <p:sldId id="61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CCECFF"/>
    <a:srgbClr val="FFFF99"/>
    <a:srgbClr val="FFFF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F7C8608-EAB3-F974-103F-B60DB369EB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10ADF4-8F4F-3446-5C7C-86D74ED257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1FDF50B-B454-F6D7-87AD-BE8EC04AEFD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8F2C9AC-53D3-CBD3-357F-93EA5367A8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6A80338-10FF-B186-5123-0CFCC6BFC1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3C913CDC-EAFB-5459-D463-B02D00829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C89FE8-1356-4D48-84D9-0072BE7D9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E937EA1F-129E-40B2-1DB5-BCA47A41F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CB72AF0-C995-1DFD-DEFD-F95AA7A08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3B2323B-B4A8-E5B9-8C0A-8F253F071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2C334F-D4DF-4EBE-8BB5-63A30C3645B0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4449-FECE-3727-A590-6E84658E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314DF-92D6-2A1B-B21E-361689EB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20C-3B7C-6FE5-4F12-8C9AD2B6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B0F6530-2636-4AB4-B599-D41D3755A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40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6F493-A30B-75AA-9C27-A176B2DD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E2893-DACB-ECC7-AF7A-A0CDAB67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38E35-3A3E-13B5-E73A-36766E1A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CCB9EE-EC96-4B25-BE13-8185E0B29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61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7D784-16BD-E4D1-62A3-6034A50A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5D364-E783-FD15-CF63-71CC7D3B1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A516B-048C-52DA-9D5C-8AFD0492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EC81E8-CCE8-448D-9C4E-E8A341DF71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5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788A2-1905-7216-2899-CE4D83CD12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F53B8F-335F-5D6D-BFF0-7D94C557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077E7-A5F8-0409-36E8-C009759A9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26E3B-0FEF-4BB4-A171-B6846B83A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11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C99511-2027-3ECE-5E51-F98BB0E4A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E253F-37F3-0D6F-366A-566CB1E3D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77FE3A-D318-A7E5-511C-77576B0AC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6A2D-D2C9-4238-83CF-31A77DE76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91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F1AF9B-065D-2D61-C1BF-0D54DA435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186AD0-3DC0-DE59-88BA-E2E1B2FC1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F496C-221C-EDD8-11FA-081F4D19A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53D03-218C-4497-8F04-974602EC9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79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91B1B-E638-612B-8BFA-BEC10A95C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7E4866-BA90-A2AD-AFC4-2DCBAE11FC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BD740-2A8B-F947-3D55-199D1B282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7D17-6EF7-44F7-A096-A152E834B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568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730157-D797-91F3-AC06-E0FA88FA5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6BA251-E376-E00A-2ED0-CE5510FFB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00BC04-874F-AE3D-3122-1DC8723970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56E20-EF3B-4C6C-82DA-D175C746F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089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89937B-8F5E-5962-82B6-A491C65D7B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F14906-78BD-70F8-F10A-E239566E4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40323F-37EF-9C1B-1485-7CF09A23A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87FD-016C-46F8-AF30-D1DEDB35F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549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A2240-E38A-9EB0-FD2E-BE2C7EAA4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EE6D93-DA9B-8A85-13FC-9492E7F55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966AC4-5720-FE1E-D907-177D10C8EA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35A2-DA0F-45AD-999B-B42AFA994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563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61FC60-90AB-96AC-8F67-2FE7BEB72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D4626-DD42-6FB5-4F23-BAEE7101F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F5A93D-9A7A-3B45-523A-FD7723D54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6CD8B-048F-4ACE-8CB7-A7BEC7833B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45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A481E-2BB1-1079-7226-6A8476E6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E60C4-4E1D-A31B-E75E-A9E1CE71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2CFDC-D35F-D23D-801A-E0E22356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E785F8-95F2-4F85-ABFD-022248D36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233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FB756-C81D-2135-3E01-0E72690A3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5C7424-E144-3F97-9545-34D31FC01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E484BD-0684-8B19-DD34-3C41526E5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2FFF-A576-4974-88B5-FF4B775D2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592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B19E8-A446-7527-FCF0-DEFDA09C3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94ECBF-9B02-82E2-E6C4-E28F0C9BE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5DF71F-0D09-C891-726F-A8B7A97A0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251F-460D-4012-BBBF-56B6F09D4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032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3BAD08-9379-A353-ADB0-594117D8A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E474CC-2679-298D-F260-B6D010A3E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028D33-3E73-CFD7-12CF-E23B42915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244E2-F1F1-4C3B-8097-85E02F82E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09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8C739-0C5A-8788-15B2-D79C2044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6F6E-C84B-EF3B-A49B-3E909750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FEDE5-1049-8005-430F-3814A948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2247E9-7358-4F4D-B476-AFB561BAA6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3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2E2CD-45C1-C2F8-1C20-C8CBEABD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FF286-54DF-DAFA-68F5-5275EED8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FA5DF-89FB-A099-D087-71AF9763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5EDF32-33D5-48E1-85AB-56333799B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6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C4C32-CD45-04F5-2C02-6D8152FE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74BB5-C77F-5526-9F7D-5F1CC09D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3CB9BC-DA8B-D40D-9A1C-15A9AE88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ACA762-CA46-41BC-8327-8E7E16E87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11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13BF8-AFF3-F813-EA0A-D09FAD22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8FFF2-A74E-74F2-9833-4B40931A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F6AD8-BBDC-9269-519D-EEC8B178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6D74C0-95E5-4E90-B619-C8A6242CD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17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9DC4C-C1FA-DBC7-90A2-9F050D97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B33BF-38B6-3341-9913-E68F08C5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FCA3C-ADCE-7AEA-84CF-64731AA3A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1E02AB-832B-45C9-85B8-2E191C95A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87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9C1F9-5230-E99B-A2A8-B46F9806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29691-F6A8-8469-C51C-E795FF5A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BF259-14EF-07EE-8886-872C6387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4E8CE3-8919-48A7-B33F-5AD148198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2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6CCF7-49A9-8E64-363F-1663C307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8D881-E653-BE08-97BB-B9A592CD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E17A0-E25B-5DA0-365C-BA5B69DD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4CFE7B-2517-4201-B57A-0B8566A3A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51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21D92C-8E41-121F-F4BB-14B4CAAE2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BC9806-2A25-FB1E-F0C2-F1BC627DE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BDCBF9-344B-184A-3A57-8FDF9329D0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335B05-F3AA-B3F3-DEDC-8493B23BB6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EC2343-5A7B-D61D-1342-38A4D8415B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CFF47506-DEF6-4D85-AF99-D66368D44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A2B43FD-471A-8AB3-EF78-D9C76DE85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E75969-A53B-CADB-507D-D6D3481C6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8C8A0D-9F58-4BF5-8B9A-30685F9F36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C5B1B3-62FA-52EB-ABB2-5EC7335C0B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67069C-B849-3EA4-7A0A-31F8CB3864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75C813-F60F-4651-A0F6-D6775753B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B6996B-7A72-0443-3E75-6E046021DB4D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>
                <a:solidFill>
                  <a:srgbClr val="FFC000"/>
                </a:solidFill>
              </a:rPr>
              <a:t>Think Little</a:t>
            </a:r>
            <a:endParaRPr lang="en-US" sz="3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3DDEEF5-763D-51A5-CDCB-976134196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Mt.10</a:t>
            </a:r>
            <a:r>
              <a:rPr lang="en-US" altLang="en-US" sz="2800">
                <a:solidFill>
                  <a:schemeClr val="bg1"/>
                </a:solidFill>
              </a:rPr>
              <a:t>, cup of cold water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Mt.25</a:t>
            </a:r>
            <a:r>
              <a:rPr lang="en-US" altLang="en-US" sz="2800">
                <a:solidFill>
                  <a:schemeClr val="bg1"/>
                </a:solidFill>
              </a:rPr>
              <a:t>, hospitality  (Lk.16:10)</a:t>
            </a:r>
          </a:p>
          <a:p>
            <a:pPr>
              <a:spcAft>
                <a:spcPts val="0"/>
              </a:spcAft>
              <a:defRPr/>
            </a:pPr>
            <a:r>
              <a:rPr lang="en-US" altLang="en-US" sz="3100" u="sng">
                <a:solidFill>
                  <a:schemeClr val="bg1"/>
                </a:solidFill>
              </a:rPr>
              <a:t>Mk.12</a:t>
            </a:r>
            <a:r>
              <a:rPr lang="en-US" altLang="en-US" sz="3100">
                <a:solidFill>
                  <a:schemeClr val="bg1"/>
                </a:solidFill>
              </a:rPr>
              <a:t>, </a:t>
            </a:r>
            <a:r>
              <a:rPr lang="en-US" altLang="en-US" sz="3100">
                <a:solidFill>
                  <a:srgbClr val="FFFFCC"/>
                </a:solidFill>
              </a:rPr>
              <a:t>contribution</a:t>
            </a:r>
          </a:p>
          <a:p>
            <a:pPr lvl="1">
              <a:spcAft>
                <a:spcPts val="400"/>
              </a:spcAft>
              <a:defRPr/>
            </a:pPr>
            <a:r>
              <a:rPr lang="en-US" altLang="en-US" sz="3000">
                <a:solidFill>
                  <a:srgbClr val="CCFFCC"/>
                </a:solidFill>
              </a:rPr>
              <a:t>Mites, two copper coins = penny (quadrans: 1/64 of a denarius)</a:t>
            </a:r>
          </a:p>
          <a:p>
            <a:pPr lvl="1">
              <a:spcAft>
                <a:spcPts val="400"/>
              </a:spcAft>
              <a:defRPr/>
            </a:pPr>
            <a:r>
              <a:rPr lang="en-US" altLang="en-US" sz="3000">
                <a:solidFill>
                  <a:srgbClr val="CCFFCC"/>
                </a:solidFill>
              </a:rPr>
              <a:t>Probably did not give as much as Ananias and Sapphira</a:t>
            </a:r>
          </a:p>
          <a:p>
            <a:pPr lvl="1">
              <a:spcAft>
                <a:spcPts val="400"/>
              </a:spcAft>
              <a:defRPr/>
            </a:pPr>
            <a:r>
              <a:rPr lang="en-US" altLang="en-US" sz="3000">
                <a:solidFill>
                  <a:srgbClr val="CCFFCC"/>
                </a:solidFill>
              </a:rPr>
              <a:t>Gave what she could: no deception </a:t>
            </a:r>
            <a:r>
              <a:rPr lang="en-US" altLang="en-US">
                <a:solidFill>
                  <a:srgbClr val="CCFFCC"/>
                </a:solidFill>
              </a:rPr>
              <a:t>/ </a:t>
            </a:r>
            <a:r>
              <a:rPr lang="en-US" altLang="en-US" sz="3000">
                <a:solidFill>
                  <a:srgbClr val="CCFFCC"/>
                </a:solidFill>
              </a:rPr>
              <a:t>excuse</a:t>
            </a:r>
          </a:p>
          <a:p>
            <a:pPr lvl="1">
              <a:spcAft>
                <a:spcPts val="400"/>
              </a:spcAft>
              <a:defRPr/>
            </a:pPr>
            <a:r>
              <a:rPr lang="en-US" altLang="en-US" sz="3000">
                <a:solidFill>
                  <a:srgbClr val="CCFFCC"/>
                </a:solidFill>
              </a:rPr>
              <a:t>Was commended above those who gave more</a:t>
            </a:r>
          </a:p>
          <a:p>
            <a:pPr marL="0" indent="0">
              <a:buFontTx/>
              <a:buNone/>
              <a:defRPr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3DDEEF5-763D-51A5-CDCB-976134196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Mt.10</a:t>
            </a:r>
            <a:r>
              <a:rPr lang="en-US" altLang="en-US" sz="2800">
                <a:solidFill>
                  <a:schemeClr val="bg1"/>
                </a:solidFill>
              </a:rPr>
              <a:t>, cup of cold water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Mt.25</a:t>
            </a:r>
            <a:r>
              <a:rPr lang="en-US" altLang="en-US" sz="2800">
                <a:solidFill>
                  <a:schemeClr val="bg1"/>
                </a:solidFill>
              </a:rPr>
              <a:t>, hospitality  (Lk.16:10)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Mk.12</a:t>
            </a:r>
            <a:r>
              <a:rPr lang="en-US" altLang="en-US" sz="2800">
                <a:solidFill>
                  <a:schemeClr val="bg1"/>
                </a:solidFill>
              </a:rPr>
              <a:t>, contribution</a:t>
            </a:r>
          </a:p>
          <a:p>
            <a:pPr>
              <a:spcAft>
                <a:spcPts val="0"/>
              </a:spcAft>
              <a:defRPr/>
            </a:pPr>
            <a:r>
              <a:rPr lang="en-US" altLang="en-US" sz="3100" u="sng">
                <a:solidFill>
                  <a:schemeClr val="bg1"/>
                </a:solidFill>
              </a:rPr>
              <a:t>Mk.14</a:t>
            </a:r>
            <a:r>
              <a:rPr lang="en-US" altLang="en-US" sz="3100">
                <a:solidFill>
                  <a:schemeClr val="bg1"/>
                </a:solidFill>
              </a:rPr>
              <a:t>, </a:t>
            </a:r>
            <a:r>
              <a:rPr lang="en-US" altLang="en-US" sz="3100">
                <a:solidFill>
                  <a:srgbClr val="FFFFCC"/>
                </a:solidFill>
              </a:rPr>
              <a:t>alabaster box of ointment</a:t>
            </a:r>
          </a:p>
          <a:p>
            <a:pPr lvl="1">
              <a:spcAft>
                <a:spcPts val="1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Not martyrdom </a:t>
            </a:r>
            <a:r>
              <a:rPr lang="en-US" altLang="en-US" sz="3000">
                <a:solidFill>
                  <a:schemeClr val="bg1"/>
                </a:solidFill>
              </a:rPr>
              <a:t>(Rv.2:13)</a:t>
            </a:r>
          </a:p>
          <a:p>
            <a:pPr marL="0" indent="0">
              <a:buFontTx/>
              <a:buNone/>
              <a:defRPr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8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3DDEEF5-763D-51A5-CDCB-976134196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Mt.10</a:t>
            </a:r>
            <a:r>
              <a:rPr lang="en-US" altLang="en-US" sz="2800">
                <a:solidFill>
                  <a:schemeClr val="bg1"/>
                </a:solidFill>
              </a:rPr>
              <a:t>, cup of cold water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Mt.25</a:t>
            </a:r>
            <a:r>
              <a:rPr lang="en-US" altLang="en-US" sz="2800">
                <a:solidFill>
                  <a:schemeClr val="bg1"/>
                </a:solidFill>
              </a:rPr>
              <a:t>, hospitality  (Lk.16:10)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Mk.12</a:t>
            </a:r>
            <a:r>
              <a:rPr lang="en-US" altLang="en-US" sz="2800">
                <a:solidFill>
                  <a:schemeClr val="bg1"/>
                </a:solidFill>
              </a:rPr>
              <a:t>, contribution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Mk.14</a:t>
            </a:r>
            <a:r>
              <a:rPr lang="en-US" altLang="en-US" sz="2800">
                <a:solidFill>
                  <a:schemeClr val="bg1"/>
                </a:solidFill>
              </a:rPr>
              <a:t>, alabaster box of ointment</a:t>
            </a:r>
          </a:p>
          <a:p>
            <a:pPr>
              <a:spcAft>
                <a:spcPts val="0"/>
              </a:spcAft>
              <a:defRPr/>
            </a:pPr>
            <a:r>
              <a:rPr lang="en-US" altLang="en-US" sz="3100" u="sng">
                <a:solidFill>
                  <a:schemeClr val="bg1"/>
                </a:solidFill>
              </a:rPr>
              <a:t>Lk.17</a:t>
            </a:r>
            <a:r>
              <a:rPr lang="en-US" altLang="en-US" sz="3100">
                <a:solidFill>
                  <a:schemeClr val="bg1"/>
                </a:solidFill>
              </a:rPr>
              <a:t>, </a:t>
            </a:r>
            <a:r>
              <a:rPr lang="en-US" altLang="en-US" sz="3100">
                <a:solidFill>
                  <a:srgbClr val="FFFFCC"/>
                </a:solidFill>
              </a:rPr>
              <a:t>thankful heart – </a:t>
            </a:r>
          </a:p>
          <a:p>
            <a:pPr lvl="1">
              <a:spcAft>
                <a:spcPts val="1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Ten lepers; one is thankful</a:t>
            </a:r>
          </a:p>
          <a:p>
            <a:pPr marL="0" indent="0">
              <a:buFontTx/>
              <a:buNone/>
              <a:defRPr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4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3DDEEF5-763D-51A5-CDCB-976134196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Mt.10</a:t>
            </a:r>
            <a:r>
              <a:rPr lang="en-US" altLang="en-US" sz="2800">
                <a:solidFill>
                  <a:schemeClr val="bg1"/>
                </a:solidFill>
              </a:rPr>
              <a:t>, cup of cold water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Mt.25</a:t>
            </a:r>
            <a:r>
              <a:rPr lang="en-US" altLang="en-US" sz="2800">
                <a:solidFill>
                  <a:schemeClr val="bg1"/>
                </a:solidFill>
              </a:rPr>
              <a:t>, hospitality  (Lk.16:10)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Mk.12</a:t>
            </a:r>
            <a:r>
              <a:rPr lang="en-US" altLang="en-US" sz="2800">
                <a:solidFill>
                  <a:schemeClr val="bg1"/>
                </a:solidFill>
              </a:rPr>
              <a:t>, contribution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Mk.14</a:t>
            </a:r>
            <a:r>
              <a:rPr lang="en-US" altLang="en-US" sz="2800">
                <a:solidFill>
                  <a:schemeClr val="bg1"/>
                </a:solidFill>
              </a:rPr>
              <a:t>, alabaster box of ointment</a:t>
            </a:r>
          </a:p>
          <a:p>
            <a:pPr>
              <a:spcAft>
                <a:spcPts val="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Lk.17</a:t>
            </a:r>
            <a:r>
              <a:rPr lang="en-US" altLang="en-US" sz="2800">
                <a:solidFill>
                  <a:schemeClr val="bg1"/>
                </a:solidFill>
              </a:rPr>
              <a:t>, thankful heart – </a:t>
            </a:r>
          </a:p>
          <a:p>
            <a:pPr>
              <a:defRPr/>
            </a:pPr>
            <a:r>
              <a:rPr lang="en-US" altLang="en-US" sz="3100" u="sng">
                <a:solidFill>
                  <a:schemeClr val="bg1"/>
                </a:solidFill>
              </a:rPr>
              <a:t>Jn.1</a:t>
            </a:r>
            <a:r>
              <a:rPr lang="en-US" altLang="en-US" sz="3100">
                <a:solidFill>
                  <a:schemeClr val="bg1"/>
                </a:solidFill>
              </a:rPr>
              <a:t>, </a:t>
            </a:r>
            <a:r>
              <a:rPr lang="en-US" altLang="en-US" sz="3100">
                <a:solidFill>
                  <a:srgbClr val="FFFFCC"/>
                </a:solidFill>
              </a:rPr>
              <a:t>sharing good news (Andrew)</a:t>
            </a:r>
          </a:p>
          <a:p>
            <a:pPr lvl="1">
              <a:defRPr/>
            </a:pPr>
            <a:r>
              <a:rPr lang="en-US" altLang="en-US" sz="3000">
                <a:solidFill>
                  <a:srgbClr val="CCFFFF"/>
                </a:solidFill>
              </a:rPr>
              <a:t>One small deed…one convert among thousands</a:t>
            </a:r>
          </a:p>
          <a:p>
            <a:pPr lvl="1">
              <a:defRPr/>
            </a:pPr>
            <a:r>
              <a:rPr lang="en-US" altLang="en-US" sz="3000">
                <a:solidFill>
                  <a:srgbClr val="CCFFFF"/>
                </a:solidFill>
              </a:rPr>
              <a:t>Peter – an apostle</a:t>
            </a:r>
          </a:p>
          <a:p>
            <a:pPr marL="0" indent="0">
              <a:buFontTx/>
              <a:buNone/>
              <a:defRPr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6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779641DC-C60D-0AB2-080C-E37A5BE92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33400"/>
            <a:ext cx="5127625" cy="685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b="1" ker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Little Things” That Condemned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AB96122A-7D75-D093-FD29-EBBFBCDDF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2228850"/>
            <a:ext cx="6991350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b="1" kern="0">
                <a:latin typeface="Calibri" panose="020F0502020204030204" pitchFamily="34" charset="0"/>
                <a:cs typeface="Calibri" panose="020F0502020204030204" pitchFamily="34" charset="0"/>
              </a:rPr>
              <a:t>. “</a:t>
            </a:r>
            <a:r>
              <a:rPr lang="en-US" altLang="en-US" sz="3600" ker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Things” Deserve</a:t>
            </a:r>
            <a:br>
              <a:rPr lang="en-US" altLang="en-US" sz="3600" ker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Attention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E88312AC-79B1-F88C-FB71-FE4EDC599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1371600"/>
            <a:ext cx="5127625" cy="685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b="1" ker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Little Things” That Commended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AB38BE3-73E4-3DF4-E521-D5E03262CC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>
                <a:solidFill>
                  <a:srgbClr val="FFC000"/>
                </a:solidFill>
              </a:rPr>
              <a:t>1. </a:t>
            </a:r>
            <a:r>
              <a:rPr lang="en-US" altLang="en-US" sz="3000">
                <a:solidFill>
                  <a:schemeClr val="bg1"/>
                </a:solidFill>
              </a:rPr>
              <a:t>Husband-wife relationship</a:t>
            </a:r>
          </a:p>
          <a:p>
            <a:pPr marL="631825" lvl="1" indent="-292100">
              <a:spcAft>
                <a:spcPts val="600"/>
              </a:spcAft>
            </a:pPr>
            <a:r>
              <a:rPr lang="en-US" altLang="en-US" sz="3000">
                <a:solidFill>
                  <a:srgbClr val="CCFFCC"/>
                </a:solidFill>
              </a:rPr>
              <a:t>Unhappiness / divorce comes from </a:t>
            </a:r>
            <a:r>
              <a:rPr lang="en-US" altLang="en-US" sz="3000" u="sng">
                <a:solidFill>
                  <a:srgbClr val="CCFFCC"/>
                </a:solidFill>
              </a:rPr>
              <a:t>little</a:t>
            </a:r>
            <a:r>
              <a:rPr lang="en-US" altLang="en-US" sz="3000">
                <a:solidFill>
                  <a:srgbClr val="CCFFCC"/>
                </a:solidFill>
              </a:rPr>
              <a:t> ‘home-breakers’</a:t>
            </a:r>
          </a:p>
          <a:p>
            <a:pPr marL="631825" lvl="1" indent="-292100"/>
            <a:r>
              <a:rPr lang="en-US" altLang="en-US" sz="3000">
                <a:solidFill>
                  <a:srgbClr val="CCFFCC"/>
                </a:solidFill>
              </a:rPr>
              <a:t>Classifieds say it all</a:t>
            </a:r>
          </a:p>
          <a:p>
            <a:pPr marL="631825" lvl="1" indent="-292100"/>
            <a:r>
              <a:rPr lang="en-US" altLang="en-US" sz="3000">
                <a:solidFill>
                  <a:srgbClr val="CCFFCC"/>
                </a:solidFill>
              </a:rPr>
              <a:t>Unstated: resentment…deception…hostility (in place of communication) build walls…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Prov.15:15-18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Lk.6:31-38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1 Co.13:4-7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016240D-5219-5A64-98BC-0819277B73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>
                <a:solidFill>
                  <a:srgbClr val="FFC000"/>
                </a:solidFill>
              </a:rPr>
              <a:t>2. </a:t>
            </a:r>
            <a:r>
              <a:rPr lang="en-US" altLang="en-US" sz="3000">
                <a:solidFill>
                  <a:schemeClr val="bg1"/>
                </a:solidFill>
              </a:rPr>
              <a:t>Parent-child relationship</a:t>
            </a:r>
          </a:p>
          <a:p>
            <a:pPr marL="631825" lvl="1" indent="-292100">
              <a:spcAft>
                <a:spcPts val="300"/>
              </a:spcAft>
            </a:pPr>
            <a:r>
              <a:rPr lang="en-US" altLang="en-US" sz="3000">
                <a:solidFill>
                  <a:schemeClr val="bg1"/>
                </a:solidFill>
              </a:rPr>
              <a:t>Congregation – responsibility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Ep.6:1-3, </a:t>
            </a:r>
            <a:r>
              <a:rPr lang="en-US" altLang="en-US" sz="3000">
                <a:solidFill>
                  <a:srgbClr val="FFFFCC"/>
                </a:solidFill>
              </a:rPr>
              <a:t>teach children to obey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Ep.6:4a,</a:t>
            </a:r>
            <a:r>
              <a:rPr lang="en-US" altLang="en-US" sz="3000">
                <a:solidFill>
                  <a:srgbClr val="FFFFCC"/>
                </a:solidFill>
              </a:rPr>
              <a:t> set right example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Ep.6:4b, </a:t>
            </a:r>
            <a:r>
              <a:rPr lang="en-US" altLang="en-US" sz="3000">
                <a:solidFill>
                  <a:srgbClr val="FFFFCC"/>
                </a:solidFill>
              </a:rPr>
              <a:t>teach, teach, teach…</a:t>
            </a:r>
          </a:p>
          <a:p>
            <a:pPr marL="1031875" lvl="2" indent="-292100">
              <a:spcAft>
                <a:spcPts val="600"/>
              </a:spcAft>
            </a:pPr>
            <a:r>
              <a:rPr lang="en-US" altLang="en-US" sz="3000">
                <a:solidFill>
                  <a:schemeClr val="bg1"/>
                </a:solidFill>
              </a:rPr>
              <a:t>Ep.6:4c,</a:t>
            </a:r>
            <a:r>
              <a:rPr lang="en-US" altLang="en-US" sz="3000">
                <a:solidFill>
                  <a:srgbClr val="FFFFCC"/>
                </a:solidFill>
              </a:rPr>
              <a:t>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7585A58-559D-5BF5-F937-61FA93D4BC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800">
                <a:solidFill>
                  <a:srgbClr val="FFC000"/>
                </a:solidFill>
              </a:rPr>
              <a:t>3. </a:t>
            </a:r>
            <a:r>
              <a:rPr lang="en-US" altLang="en-US" sz="3000">
                <a:solidFill>
                  <a:schemeClr val="bg1"/>
                </a:solidFill>
              </a:rPr>
              <a:t>Church relationships</a:t>
            </a:r>
          </a:p>
          <a:p>
            <a:pPr marL="631825" lvl="1" indent="-292100">
              <a:spcAft>
                <a:spcPts val="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Troubles arise over ‘little’ things</a:t>
            </a:r>
          </a:p>
          <a:p>
            <a:pPr marL="1031875" lvl="2" indent="-292100">
              <a:spcAft>
                <a:spcPts val="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Gn.37</a:t>
            </a:r>
          </a:p>
          <a:p>
            <a:pPr marL="1031875" lvl="2" indent="-292100">
              <a:spcAft>
                <a:spcPts val="3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2 Co.12:15</a:t>
            </a:r>
          </a:p>
          <a:p>
            <a:pPr marL="631825" lvl="1" indent="-292100">
              <a:spcAft>
                <a:spcPts val="3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Jesus – only Perfect One, yet most hated </a:t>
            </a:r>
          </a:p>
          <a:p>
            <a:pPr marL="631825" lvl="1" indent="-292100">
              <a:spcAft>
                <a:spcPts val="3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“Little things” can make church successful</a:t>
            </a:r>
          </a:p>
          <a:p>
            <a:pPr marL="1031875" lvl="2" indent="-292100">
              <a:spcAft>
                <a:spcPts val="300"/>
              </a:spcAft>
              <a:defRPr/>
            </a:pPr>
            <a:r>
              <a:rPr lang="en-US" altLang="en-US" sz="3000">
                <a:solidFill>
                  <a:srgbClr val="FFC000"/>
                </a:solidFill>
              </a:rPr>
              <a:t>Love one another.  </a:t>
            </a:r>
            <a:r>
              <a:rPr lang="en-US" altLang="en-US" sz="2900">
                <a:solidFill>
                  <a:schemeClr val="bg1"/>
                </a:solidFill>
              </a:rPr>
              <a:t>2 Chr.35:25</a:t>
            </a:r>
          </a:p>
          <a:p>
            <a:pPr marL="1031875" lvl="2" indent="-292100">
              <a:spcAft>
                <a:spcPts val="300"/>
              </a:spcAft>
              <a:defRPr/>
            </a:pPr>
            <a:r>
              <a:rPr lang="en-US" altLang="en-US" sz="3000">
                <a:solidFill>
                  <a:srgbClr val="FFC000"/>
                </a:solidFill>
              </a:rPr>
              <a:t>Each carries his part of the load.</a:t>
            </a:r>
            <a:r>
              <a:rPr lang="en-US" altLang="en-US" sz="2600">
                <a:solidFill>
                  <a:srgbClr val="FFC000"/>
                </a:solidFill>
              </a:rPr>
              <a:t>   </a:t>
            </a:r>
            <a:r>
              <a:rPr lang="en-US" altLang="en-US" sz="2900">
                <a:solidFill>
                  <a:schemeClr val="bg1"/>
                </a:solidFill>
              </a:rPr>
              <a:t>Jer.38</a:t>
            </a:r>
            <a:endParaRPr lang="en-US" altLang="en-US" sz="290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894C96-904D-0B9C-5D17-10391FD5FC58}"/>
              </a:ext>
            </a:extLst>
          </p:cNvPr>
          <p:cNvSpPr/>
          <p:nvPr/>
        </p:nvSpPr>
        <p:spPr>
          <a:xfrm>
            <a:off x="1517650" y="5105400"/>
            <a:ext cx="610870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>
                <a:solidFill>
                  <a:srgbClr val="FFFF99"/>
                </a:solidFill>
              </a:rPr>
              <a:t>“I asked why doesn’t somebody</a:t>
            </a:r>
            <a:br>
              <a:rPr lang="en-US" sz="3000">
                <a:solidFill>
                  <a:srgbClr val="FFFF99"/>
                </a:solidFill>
              </a:rPr>
            </a:br>
            <a:r>
              <a:rPr lang="en-US" sz="3000">
                <a:solidFill>
                  <a:srgbClr val="FFFF99"/>
                </a:solidFill>
              </a:rPr>
              <a:t>do something?”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7585A58-559D-5BF5-F937-61FA93D4BC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en-US" altLang="en-US" sz="2800">
                <a:solidFill>
                  <a:srgbClr val="FFC000"/>
                </a:solidFill>
              </a:rPr>
              <a:t>3. </a:t>
            </a:r>
            <a:r>
              <a:rPr lang="en-US" altLang="en-US" sz="3000">
                <a:solidFill>
                  <a:schemeClr val="bg1"/>
                </a:solidFill>
              </a:rPr>
              <a:t>Church relationships</a:t>
            </a:r>
          </a:p>
          <a:p>
            <a:pPr marL="231775" indent="-292100">
              <a:spcAft>
                <a:spcPts val="600"/>
              </a:spcAft>
              <a:defRPr/>
            </a:pPr>
            <a:r>
              <a:rPr lang="en-US" altLang="en-US" sz="3000">
                <a:solidFill>
                  <a:srgbClr val="CCECFF"/>
                </a:solidFill>
              </a:rPr>
              <a:t>Knowing and obeying truth.  </a:t>
            </a:r>
          </a:p>
          <a:p>
            <a:pPr marL="631825" lvl="1" indent="-2921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Why let little things stop us?</a:t>
            </a:r>
          </a:p>
          <a:p>
            <a:pPr marL="1031875" lvl="2" indent="-2921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“Overlooked”</a:t>
            </a:r>
          </a:p>
          <a:p>
            <a:pPr marL="1031875" lvl="2" indent="-2921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“Mistreated”</a:t>
            </a:r>
          </a:p>
          <a:p>
            <a:pPr marL="1031875" lvl="2" indent="-2921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“Ignorance”</a:t>
            </a:r>
          </a:p>
          <a:p>
            <a:pPr marL="631825" lvl="1" indent="-292100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2 Pt.2:20-22</a:t>
            </a:r>
          </a:p>
        </p:txBody>
      </p:sp>
    </p:spTree>
    <p:extLst>
      <p:ext uri="{BB962C8B-B14F-4D97-AF65-F5344CB8AC3E}">
        <p14:creationId xmlns:p14="http://schemas.microsoft.com/office/powerpoint/2010/main" val="117431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1A2EED5-08C9-E20D-BDAD-446208B15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82000" cy="586740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3000">
                <a:solidFill>
                  <a:srgbClr val="CCFFFF"/>
                </a:solidFill>
              </a:rPr>
              <a:t>“For want of a nail, the horseshoe was lost  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3000">
                <a:solidFill>
                  <a:srgbClr val="CCFFFF"/>
                </a:solidFill>
              </a:rPr>
              <a:t>for want of a horseshoe, the horse was lost  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3000">
                <a:solidFill>
                  <a:srgbClr val="CCFFFF"/>
                </a:solidFill>
              </a:rPr>
              <a:t>for want of a horse, the rider was lost  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3000">
                <a:solidFill>
                  <a:srgbClr val="CCFFFF"/>
                </a:solidFill>
              </a:rPr>
              <a:t>for want of a rider, the message was lost  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3000">
                <a:solidFill>
                  <a:srgbClr val="CCFFFF"/>
                </a:solidFill>
              </a:rPr>
              <a:t>for want of a message, the battle was lost”</a:t>
            </a:r>
            <a:r>
              <a:rPr lang="en-US" altLang="en-US" sz="3000">
                <a:solidFill>
                  <a:srgbClr val="CCFFCC"/>
                </a:solidFill>
              </a:rPr>
              <a:t> </a:t>
            </a:r>
            <a:endParaRPr lang="en-US" altLang="en-US" sz="3000">
              <a:solidFill>
                <a:srgbClr val="FFFFCC"/>
              </a:solidFill>
            </a:endParaRPr>
          </a:p>
          <a:p>
            <a:pPr marL="0" indent="0" eaLnBrk="1" hangingPunct="1">
              <a:buFontTx/>
              <a:buNone/>
            </a:pPr>
            <a:endParaRPr lang="en-US" altLang="en-US" sz="310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0CEAC7-DF7A-9FB6-FD26-55550678986F}"/>
              </a:ext>
            </a:extLst>
          </p:cNvPr>
          <p:cNvSpPr/>
          <p:nvPr/>
        </p:nvSpPr>
        <p:spPr>
          <a:xfrm>
            <a:off x="1498399" y="3886200"/>
            <a:ext cx="6165273" cy="9144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Little things mean a 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2D81E43-D419-D191-71B6-3E036BA03B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228600"/>
            <a:ext cx="8458200" cy="6172200"/>
          </a:xfrm>
        </p:spPr>
        <p:txBody>
          <a:bodyPr/>
          <a:lstStyle/>
          <a:p>
            <a:pPr>
              <a:defRPr/>
            </a:pPr>
            <a:r>
              <a:rPr lang="en-US" altLang="en-US" sz="3000">
                <a:solidFill>
                  <a:schemeClr val="bg1"/>
                </a:solidFill>
              </a:rPr>
              <a:t>If you are a member of Lord’s body, you </a:t>
            </a:r>
            <a:r>
              <a:rPr lang="en-US" altLang="en-US" sz="2800">
                <a:solidFill>
                  <a:schemeClr val="bg1"/>
                </a:solidFill>
              </a:rPr>
              <a:t>CAN</a:t>
            </a:r>
            <a:r>
              <a:rPr lang="en-US" altLang="en-US" sz="3000">
                <a:solidFill>
                  <a:schemeClr val="bg1"/>
                </a:solidFill>
              </a:rPr>
              <a:t> go to heaven…but it’s no guarantee   </a:t>
            </a:r>
          </a:p>
          <a:p>
            <a:pPr marL="744538" indent="-744538">
              <a:buFontTx/>
              <a:buNone/>
              <a:defRPr/>
            </a:pPr>
            <a:r>
              <a:rPr lang="en-US" altLang="en-US" sz="3000">
                <a:solidFill>
                  <a:schemeClr val="bg1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a.</a:t>
            </a: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Some are inactive in Lord’s service</a:t>
            </a:r>
          </a:p>
          <a:p>
            <a:pPr marL="744538" indent="-744538">
              <a:buFontTx/>
              <a:buNone/>
              <a:defRPr/>
            </a:pPr>
            <a:r>
              <a:rPr lang="en-US" altLang="en-US" sz="3000">
                <a:solidFill>
                  <a:srgbClr val="FFFFCC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b.</a:t>
            </a:r>
            <a:r>
              <a:rPr lang="en-US" altLang="en-US" sz="3000">
                <a:solidFill>
                  <a:srgbClr val="FFFFCC"/>
                </a:solidFill>
              </a:rPr>
              <a:t> Some ‘cannot’ do ‘big things’ for God, and think it’s useless to do little things</a:t>
            </a:r>
          </a:p>
          <a:p>
            <a:pPr marL="687388" indent="-687388">
              <a:buFontTx/>
              <a:buNone/>
              <a:defRPr/>
            </a:pPr>
            <a:r>
              <a:rPr lang="en-US" altLang="en-US" sz="3000">
                <a:solidFill>
                  <a:schemeClr val="bg1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c.</a:t>
            </a: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Mt.25</a:t>
            </a:r>
            <a:r>
              <a:rPr lang="en-US" altLang="en-US" sz="3000" baseline="30000">
                <a:solidFill>
                  <a:srgbClr val="FFFFCC"/>
                </a:solidFill>
              </a:rPr>
              <a:t>14</a:t>
            </a:r>
            <a:r>
              <a:rPr lang="en-US" altLang="en-US" sz="3000">
                <a:solidFill>
                  <a:srgbClr val="FFFFCC"/>
                </a:solidFill>
              </a:rPr>
              <a:t> </a:t>
            </a:r>
            <a:r>
              <a:rPr lang="en-US" sz="3000">
                <a:solidFill>
                  <a:schemeClr val="bg1"/>
                </a:solidFill>
              </a:rPr>
              <a:t>kingdom of heaven is like a man traveling to a far country, who called his own servants and delivered his goods to them… </a:t>
            </a:r>
          </a:p>
          <a:p>
            <a:pPr marL="687388" indent="-687388">
              <a:buFontTx/>
              <a:buNone/>
              <a:defRPr/>
            </a:pPr>
            <a:r>
              <a:rPr lang="en-US" sz="3000">
                <a:solidFill>
                  <a:schemeClr val="bg1"/>
                </a:solidFill>
              </a:rPr>
              <a:t>   </a:t>
            </a:r>
            <a:r>
              <a:rPr lang="en-US" sz="2400">
                <a:solidFill>
                  <a:schemeClr val="bg1"/>
                </a:solidFill>
              </a:rPr>
              <a:t>d.</a:t>
            </a:r>
            <a:r>
              <a:rPr lang="en-US" sz="3000">
                <a:solidFill>
                  <a:schemeClr val="bg1"/>
                </a:solidFill>
              </a:rPr>
              <a:t> </a:t>
            </a:r>
            <a:r>
              <a:rPr lang="en-US" sz="3000">
                <a:solidFill>
                  <a:srgbClr val="FFFFCC"/>
                </a:solidFill>
              </a:rPr>
              <a:t>Pr.30</a:t>
            </a:r>
            <a:r>
              <a:rPr lang="en-US" sz="3000" baseline="30000">
                <a:solidFill>
                  <a:srgbClr val="FFFFCC"/>
                </a:solidFill>
              </a:rPr>
              <a:t>24</a:t>
            </a:r>
            <a:r>
              <a:rPr lang="en-US" sz="3000">
                <a:solidFill>
                  <a:srgbClr val="FFFFCC"/>
                </a:solidFill>
              </a:rPr>
              <a:t> </a:t>
            </a:r>
            <a:r>
              <a:rPr lang="en-US" sz="3000">
                <a:solidFill>
                  <a:schemeClr val="bg1"/>
                </a:solidFill>
              </a:rPr>
              <a:t>There are four things which are little on the earth, But they are exceedingly wise.   Ants, conies, locusts, spiders…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B514D087-F993-0CD3-D87A-2A2083B30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685800"/>
            <a:ext cx="6915150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>
                <a:latin typeface="Calibri" panose="020F0502020204030204" pitchFamily="34" charset="0"/>
                <a:cs typeface="Calibri" panose="020F0502020204030204" pitchFamily="34" charset="0"/>
              </a:rPr>
              <a:t>. “</a:t>
            </a:r>
            <a:r>
              <a:rPr lang="en-US" altLang="en-US" sz="3600" ker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Things” That Condemned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B7F91B5-43E3-29C9-757C-684EE8955E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292" y="172038"/>
            <a:ext cx="8458200" cy="6381162"/>
          </a:xfrm>
        </p:spPr>
        <p:txBody>
          <a:bodyPr/>
          <a:lstStyle/>
          <a:p>
            <a:r>
              <a:rPr lang="en-US" altLang="en-US" sz="3000" u="sng">
                <a:solidFill>
                  <a:schemeClr val="bg1"/>
                </a:solidFill>
              </a:rPr>
              <a:t>Gn.3</a:t>
            </a:r>
            <a:r>
              <a:rPr lang="en-US" altLang="en-US" sz="3000">
                <a:solidFill>
                  <a:schemeClr val="bg1"/>
                </a:solidFill>
              </a:rPr>
              <a:t>, Eve, Adam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solidFill>
                  <a:srgbClr val="FFFFCC"/>
                </a:solidFill>
              </a:rPr>
              <a:t>What harm in one bite?  …one fruit?</a:t>
            </a:r>
          </a:p>
          <a:p>
            <a:pPr>
              <a:spcAft>
                <a:spcPts val="600"/>
              </a:spcAft>
            </a:pPr>
            <a:r>
              <a:rPr lang="en-US" altLang="en-US" sz="3000" u="sng">
                <a:solidFill>
                  <a:schemeClr val="bg1"/>
                </a:solidFill>
              </a:rPr>
              <a:t>Lv.10</a:t>
            </a:r>
            <a:r>
              <a:rPr lang="en-US" altLang="en-US" sz="3000">
                <a:solidFill>
                  <a:schemeClr val="bg1"/>
                </a:solidFill>
              </a:rPr>
              <a:t>, strange fire – fiery judgment (2) 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FFFFCC"/>
                </a:solidFill>
              </a:rPr>
              <a:t>All this over a ‘little’ thing – ‘kind’ of fire?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FFFFCC"/>
                </a:solidFill>
              </a:rPr>
              <a:t>Why recorded?  To influence us – </a:t>
            </a:r>
            <a:r>
              <a:rPr lang="en-US" altLang="en-US" sz="3000">
                <a:solidFill>
                  <a:schemeClr val="bg1"/>
                </a:solidFill>
              </a:rPr>
              <a:t>Ro.15:4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FFFFCC"/>
                </a:solidFill>
              </a:rPr>
              <a:t>Little things mean a lot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B7F91B5-43E3-29C9-757C-684EE8955E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292" y="172038"/>
            <a:ext cx="8458200" cy="6381162"/>
          </a:xfrm>
        </p:spPr>
        <p:txBody>
          <a:bodyPr/>
          <a:lstStyle/>
          <a:p>
            <a:r>
              <a:rPr lang="en-US" altLang="en-US" sz="3000" u="sng">
                <a:solidFill>
                  <a:schemeClr val="bg1"/>
                </a:solidFill>
              </a:rPr>
              <a:t>Gn.3</a:t>
            </a:r>
            <a:r>
              <a:rPr lang="en-US" altLang="en-US" sz="3000">
                <a:solidFill>
                  <a:schemeClr val="bg1"/>
                </a:solidFill>
              </a:rPr>
              <a:t>, Eve, Adam</a:t>
            </a:r>
          </a:p>
          <a:p>
            <a:pPr>
              <a:spcAft>
                <a:spcPts val="600"/>
              </a:spcAft>
            </a:pPr>
            <a:r>
              <a:rPr lang="en-US" altLang="en-US" sz="3000" u="sng">
                <a:solidFill>
                  <a:schemeClr val="bg1"/>
                </a:solidFill>
              </a:rPr>
              <a:t>Lv.10</a:t>
            </a:r>
            <a:r>
              <a:rPr lang="en-US" altLang="en-US" sz="3000">
                <a:solidFill>
                  <a:schemeClr val="bg1"/>
                </a:solidFill>
              </a:rPr>
              <a:t>, strange fire </a:t>
            </a:r>
          </a:p>
          <a:p>
            <a:pPr>
              <a:spcBef>
                <a:spcPts val="600"/>
              </a:spcBef>
            </a:pPr>
            <a:r>
              <a:rPr lang="en-US" altLang="en-US" sz="3000" u="sng">
                <a:solidFill>
                  <a:schemeClr val="bg1"/>
                </a:solidFill>
              </a:rPr>
              <a:t>Nu.15</a:t>
            </a:r>
            <a:r>
              <a:rPr lang="en-US" altLang="en-US" sz="3000">
                <a:solidFill>
                  <a:schemeClr val="bg1"/>
                </a:solidFill>
              </a:rPr>
              <a:t>, pick up sticks on sabbath</a:t>
            </a:r>
          </a:p>
          <a:p>
            <a:pPr lvl="1"/>
            <a:r>
              <a:rPr lang="en-US" altLang="en-US" sz="3000">
                <a:solidFill>
                  <a:srgbClr val="CCFFCC"/>
                </a:solidFill>
              </a:rPr>
              <a:t>New commandment.  He forgot?</a:t>
            </a:r>
          </a:p>
          <a:p>
            <a:pPr lvl="1"/>
            <a:r>
              <a:rPr lang="en-US" altLang="en-US" sz="3000">
                <a:solidFill>
                  <a:srgbClr val="CCFFCC"/>
                </a:solidFill>
              </a:rPr>
              <a:t>Unable to gather the day before?</a:t>
            </a:r>
          </a:p>
          <a:p>
            <a:pPr lvl="1"/>
            <a:r>
              <a:rPr lang="en-US" altLang="en-US" sz="3000">
                <a:solidFill>
                  <a:srgbClr val="CCFFCC"/>
                </a:solidFill>
              </a:rPr>
              <a:t>Gathered only a few?  …only one time.</a:t>
            </a:r>
          </a:p>
          <a:p>
            <a:pPr lvl="1"/>
            <a:r>
              <a:rPr lang="en-US" altLang="en-US" sz="3000">
                <a:solidFill>
                  <a:srgbClr val="CCFFCC"/>
                </a:solidFill>
              </a:rPr>
              <a:t>Good motives? </a:t>
            </a:r>
            <a:br>
              <a:rPr lang="en-US" altLang="en-US" sz="3000">
                <a:solidFill>
                  <a:schemeClr val="bg1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  </a:t>
            </a:r>
            <a:r>
              <a:rPr lang="en-US" altLang="en-US" sz="3000">
                <a:solidFill>
                  <a:srgbClr val="FFC000"/>
                </a:solidFill>
              </a:rPr>
              <a:t>[Lost his life]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41CE99-14C0-E386-8795-D82B89006138}"/>
              </a:ext>
            </a:extLst>
          </p:cNvPr>
          <p:cNvSpPr/>
          <p:nvPr/>
        </p:nvSpPr>
        <p:spPr>
          <a:xfrm>
            <a:off x="4724400" y="3657600"/>
            <a:ext cx="3962400" cy="2590800"/>
          </a:xfrm>
          <a:prstGeom prst="rect">
            <a:avLst/>
          </a:prstGeom>
          <a:solidFill>
            <a:schemeClr val="tx1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600"/>
              </a:spcAft>
              <a:defRPr/>
            </a:pPr>
            <a:r>
              <a:rPr lang="en-US" sz="2800">
                <a:solidFill>
                  <a:srgbClr val="FF0000"/>
                </a:solidFill>
              </a:rPr>
              <a:t>▪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>
                <a:solidFill>
                  <a:srgbClr val="FFFFCC"/>
                </a:solidFill>
              </a:rPr>
              <a:t>No small sins</a:t>
            </a:r>
          </a:p>
          <a:p>
            <a:pPr marL="227013" indent="-227013">
              <a:spcAft>
                <a:spcPts val="600"/>
              </a:spcAft>
              <a:defRPr/>
            </a:pPr>
            <a:r>
              <a:rPr lang="en-US" sz="2800">
                <a:solidFill>
                  <a:srgbClr val="FF0000"/>
                </a:solidFill>
              </a:rPr>
              <a:t>▪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>
                <a:solidFill>
                  <a:srgbClr val="FFFFCC"/>
                </a:solidFill>
              </a:rPr>
              <a:t>Our society: white lies, little drink… each has faults</a:t>
            </a:r>
          </a:p>
          <a:p>
            <a:pPr>
              <a:defRPr/>
            </a:pPr>
            <a:r>
              <a:rPr lang="en-US" sz="2800">
                <a:solidFill>
                  <a:srgbClr val="FF0000"/>
                </a:solidFill>
              </a:rPr>
              <a:t>▪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>
                <a:solidFill>
                  <a:srgbClr val="FFFFCC"/>
                </a:solidFill>
              </a:rPr>
              <a:t>I’m only human</a:t>
            </a:r>
          </a:p>
        </p:txBody>
      </p:sp>
    </p:spTree>
    <p:extLst>
      <p:ext uri="{BB962C8B-B14F-4D97-AF65-F5344CB8AC3E}">
        <p14:creationId xmlns:p14="http://schemas.microsoft.com/office/powerpoint/2010/main" val="215209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59851CF-3754-8845-2E4B-D66B1F1886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r>
              <a:rPr lang="en-US" altLang="en-US" sz="3000" u="sng">
                <a:solidFill>
                  <a:schemeClr val="bg1"/>
                </a:solidFill>
              </a:rPr>
              <a:t>2 Sm.6:1-7</a:t>
            </a:r>
            <a:r>
              <a:rPr lang="en-US" altLang="en-US" sz="3000">
                <a:solidFill>
                  <a:schemeClr val="bg1"/>
                </a:solidFill>
              </a:rPr>
              <a:t>, ark of God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Best of intentions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Not trying to destroy ark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Reflex effort to save it?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CCFFFF"/>
                </a:solidFill>
              </a:rPr>
              <a:t>Contrast excuse: “just be sincere and you’ll make it”??</a:t>
            </a:r>
          </a:p>
          <a:p>
            <a:r>
              <a:rPr lang="en-US" altLang="en-US" sz="3000" u="sng">
                <a:solidFill>
                  <a:schemeClr val="bg1"/>
                </a:solidFill>
              </a:rPr>
              <a:t>Ac.5</a:t>
            </a:r>
            <a:r>
              <a:rPr lang="en-US" altLang="en-US" sz="3000">
                <a:solidFill>
                  <a:schemeClr val="bg1"/>
                </a:solidFill>
              </a:rPr>
              <a:t>, charity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Gave to </a:t>
            </a:r>
            <a:r>
              <a:rPr lang="en-US" altLang="en-US" sz="3000" u="sng">
                <a:solidFill>
                  <a:srgbClr val="CCFFFF"/>
                </a:solidFill>
              </a:rPr>
              <a:t>needy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Kept back </a:t>
            </a:r>
            <a:r>
              <a:rPr lang="en-US" altLang="en-US" sz="3000" u="sng">
                <a:solidFill>
                  <a:srgbClr val="CCFFFF"/>
                </a:solidFill>
              </a:rPr>
              <a:t>small</a:t>
            </a:r>
            <a:r>
              <a:rPr lang="en-US" altLang="en-US" sz="3000">
                <a:solidFill>
                  <a:srgbClr val="CCFFFF"/>
                </a:solidFill>
              </a:rPr>
              <a:t> part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Left wrong </a:t>
            </a:r>
            <a:r>
              <a:rPr lang="en-US" altLang="en-US" sz="3000" u="sng">
                <a:solidFill>
                  <a:srgbClr val="CCFFFF"/>
                </a:solidFill>
              </a:rPr>
              <a:t>impression</a:t>
            </a:r>
          </a:p>
          <a:p>
            <a:pPr lvl="1"/>
            <a:r>
              <a:rPr lang="en-US" altLang="en-US" sz="3000">
                <a:solidFill>
                  <a:srgbClr val="CCFFFF"/>
                </a:solidFill>
              </a:rPr>
              <a:t>Swift deaths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0963AB8B-0BDA-BC39-58E6-E6E66FFC7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33400"/>
            <a:ext cx="5127625" cy="685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b="1" ker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Little Things” That Condemned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045567B6-20A8-D4D9-8222-6F3B5F033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1371600"/>
            <a:ext cx="6991350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>
                <a:latin typeface="Calibri" panose="020F0502020204030204" pitchFamily="34" charset="0"/>
                <a:cs typeface="Calibri" panose="020F0502020204030204" pitchFamily="34" charset="0"/>
              </a:rPr>
              <a:t>. “</a:t>
            </a:r>
            <a:r>
              <a:rPr lang="en-US" altLang="en-US" sz="3600" ker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Things” That Commended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3DDEEF5-763D-51A5-CDCB-976134196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altLang="en-US" sz="3100" u="sng">
                <a:solidFill>
                  <a:schemeClr val="bg1"/>
                </a:solidFill>
              </a:rPr>
              <a:t>Mt.10</a:t>
            </a:r>
            <a:r>
              <a:rPr lang="en-US" altLang="en-US" sz="3100">
                <a:solidFill>
                  <a:schemeClr val="bg1"/>
                </a:solidFill>
              </a:rPr>
              <a:t>, </a:t>
            </a:r>
            <a:r>
              <a:rPr lang="en-US" altLang="en-US" sz="3100">
                <a:solidFill>
                  <a:srgbClr val="FFFFCC"/>
                </a:solidFill>
              </a:rPr>
              <a:t>cup of cold water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FFFFCC"/>
                </a:solidFill>
              </a:rPr>
              <a:t>One of these…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FFFFCC"/>
                </a:solidFill>
              </a:rPr>
              <a:t>Little one…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FFFFCC"/>
                </a:solidFill>
              </a:rPr>
              <a:t>Only… [nothing more]</a:t>
            </a:r>
          </a:p>
          <a:p>
            <a:pPr lvl="1">
              <a:spcAft>
                <a:spcPts val="1200"/>
              </a:spcAft>
              <a:defRPr/>
            </a:pPr>
            <a:r>
              <a:rPr lang="en-US" altLang="en-US" sz="3000">
                <a:solidFill>
                  <a:srgbClr val="FFFFCC"/>
                </a:solidFill>
              </a:rPr>
              <a:t>Cup of cold [water]</a:t>
            </a:r>
          </a:p>
          <a:p>
            <a:pPr marL="0" indent="0">
              <a:buFontTx/>
              <a:buNone/>
              <a:defRPr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3DDEEF5-763D-51A5-CDCB-976134196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altLang="en-US" sz="2800" u="sng">
                <a:solidFill>
                  <a:schemeClr val="bg1"/>
                </a:solidFill>
              </a:rPr>
              <a:t>Mt.10</a:t>
            </a:r>
            <a:r>
              <a:rPr lang="en-US" altLang="en-US" sz="2800">
                <a:solidFill>
                  <a:schemeClr val="bg1"/>
                </a:solidFill>
              </a:rPr>
              <a:t>, cup of cold water</a:t>
            </a:r>
          </a:p>
          <a:p>
            <a:pPr>
              <a:spcAft>
                <a:spcPts val="0"/>
              </a:spcAft>
              <a:defRPr/>
            </a:pPr>
            <a:r>
              <a:rPr lang="en-US" altLang="en-US" sz="3100" u="sng">
                <a:solidFill>
                  <a:schemeClr val="bg1"/>
                </a:solidFill>
              </a:rPr>
              <a:t>Mt.25</a:t>
            </a:r>
            <a:r>
              <a:rPr lang="en-US" altLang="en-US" sz="3100">
                <a:solidFill>
                  <a:schemeClr val="bg1"/>
                </a:solidFill>
              </a:rPr>
              <a:t>, </a:t>
            </a:r>
            <a:r>
              <a:rPr lang="en-US" altLang="en-US" sz="3100">
                <a:solidFill>
                  <a:srgbClr val="FFFFCC"/>
                </a:solidFill>
              </a:rPr>
              <a:t>hospitality</a:t>
            </a:r>
            <a:r>
              <a:rPr lang="en-US" altLang="en-US" sz="3100">
                <a:solidFill>
                  <a:schemeClr val="bg1"/>
                </a:solidFill>
              </a:rPr>
              <a:t>  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Gave food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Gave drink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Took me in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Clothed me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Visited me</a:t>
            </a:r>
          </a:p>
          <a:p>
            <a:pPr lvl="1">
              <a:spcAft>
                <a:spcPts val="20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Came to me…</a:t>
            </a:r>
          </a:p>
          <a:p>
            <a:pPr lvl="1">
              <a:spcAft>
                <a:spcPts val="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“When?”  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3000">
                <a:solidFill>
                  <a:srgbClr val="CCFFFF"/>
                </a:solidFill>
              </a:rPr>
              <a:t>One…least…Me</a:t>
            </a:r>
            <a:r>
              <a:rPr lang="en-US" altLang="en-US" sz="3100">
                <a:solidFill>
                  <a:schemeClr val="bg1"/>
                </a:solidFill>
              </a:rPr>
              <a:t>	</a:t>
            </a:r>
          </a:p>
          <a:p>
            <a:pPr lvl="2">
              <a:spcAft>
                <a:spcPts val="200"/>
              </a:spcAft>
              <a:defRPr/>
            </a:pPr>
            <a:r>
              <a:rPr lang="en-US" altLang="en-US" sz="3000">
                <a:solidFill>
                  <a:schemeClr val="bg1"/>
                </a:solidFill>
              </a:rPr>
              <a:t>Lk.16:10</a:t>
            </a:r>
          </a:p>
          <a:p>
            <a:pPr marL="0" indent="0">
              <a:buFontTx/>
              <a:buNone/>
              <a:defRPr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</TotalTime>
  <Words>858</Words>
  <Application>Microsoft Office PowerPoint</Application>
  <PresentationFormat>On-screen Show (4:3)</PresentationFormat>
  <Paragraphs>116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</cp:revision>
  <dcterms:created xsi:type="dcterms:W3CDTF">2011-08-18T15:42:19Z</dcterms:created>
  <dcterms:modified xsi:type="dcterms:W3CDTF">2023-10-14T04:44:00Z</dcterms:modified>
</cp:coreProperties>
</file>