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3"/>
  </p:notesMasterIdLst>
  <p:sldIdLst>
    <p:sldId id="305" r:id="rId3"/>
    <p:sldId id="447" r:id="rId4"/>
    <p:sldId id="373" r:id="rId5"/>
    <p:sldId id="501" r:id="rId6"/>
    <p:sldId id="490" r:id="rId7"/>
    <p:sldId id="491" r:id="rId8"/>
    <p:sldId id="492" r:id="rId9"/>
    <p:sldId id="493" r:id="rId10"/>
    <p:sldId id="473" r:id="rId11"/>
    <p:sldId id="495" r:id="rId12"/>
    <p:sldId id="496" r:id="rId13"/>
    <p:sldId id="497" r:id="rId14"/>
    <p:sldId id="503" r:id="rId15"/>
    <p:sldId id="502" r:id="rId16"/>
    <p:sldId id="498" r:id="rId17"/>
    <p:sldId id="489" r:id="rId18"/>
    <p:sldId id="499" r:id="rId19"/>
    <p:sldId id="500" r:id="rId20"/>
    <p:sldId id="474" r:id="rId21"/>
    <p:sldId id="480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CC"/>
    <a:srgbClr val="CCFFCC"/>
    <a:srgbClr val="99FFCC"/>
    <a:srgbClr val="FFFF99"/>
    <a:srgbClr val="CCECFF"/>
    <a:srgbClr val="A50021"/>
    <a:srgbClr val="CC0066"/>
    <a:srgbClr val="800000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0CC0D9-8107-425D-887C-96E34C4873C7}" v="2776" dt="2023-10-07T19:10:30.2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067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2486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71438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59828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70647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96971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14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1884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0058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5863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5828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6323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6837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2289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4216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2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9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5586" y="1447800"/>
            <a:ext cx="6477000" cy="12192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Patience of Jesus with The Patients of Jesus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914400"/>
          </a:xfrm>
        </p:spPr>
        <p:txBody>
          <a:bodyPr/>
          <a:lstStyle/>
          <a:p>
            <a:r>
              <a:rPr lang="en-US" altLang="en-US" sz="3200" dirty="0">
                <a:solidFill>
                  <a:srgbClr val="CCFFFF"/>
                </a:solidFill>
              </a:rPr>
              <a:t>Luke 5:27-32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Pharisees would not admit their own sickness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FF"/>
                </a:solidFill>
              </a:rPr>
              <a:t>Jesus: </a:t>
            </a:r>
          </a:p>
          <a:p>
            <a:pPr marL="457200" lvl="1" indent="0">
              <a:spcBef>
                <a:spcPts val="300"/>
              </a:spcBef>
              <a:spcAft>
                <a:spcPts val="0"/>
              </a:spcAft>
              <a:buNone/>
            </a:pPr>
            <a:r>
              <a:rPr lang="en-US" altLang="en-US" sz="2000" dirty="0">
                <a:solidFill>
                  <a:srgbClr val="FFFF00"/>
                </a:solidFill>
              </a:rPr>
              <a:t>1. </a:t>
            </a:r>
            <a:r>
              <a:rPr lang="en-US" altLang="en-US" sz="3000" dirty="0">
                <a:solidFill>
                  <a:schemeClr val="bg1"/>
                </a:solidFill>
              </a:rPr>
              <a:t>They must realize their need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altLang="en-US" sz="2000" dirty="0">
                <a:solidFill>
                  <a:srgbClr val="FFFF00"/>
                </a:solidFill>
              </a:rPr>
              <a:t>2. </a:t>
            </a:r>
            <a:r>
              <a:rPr lang="en-US" altLang="en-US" sz="3000" dirty="0">
                <a:solidFill>
                  <a:schemeClr val="bg1"/>
                </a:solidFill>
              </a:rPr>
              <a:t>Repent of sins</a:t>
            </a:r>
          </a:p>
          <a:p>
            <a:pPr marL="339725" lvl="1" indent="-339725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FF"/>
                </a:solidFill>
              </a:rPr>
              <a:t>Requires . . . 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altLang="en-US" sz="2000" dirty="0">
                <a:solidFill>
                  <a:srgbClr val="FFFF00"/>
                </a:solidFill>
              </a:rPr>
              <a:t>1. </a:t>
            </a:r>
            <a:r>
              <a:rPr lang="en-US" altLang="en-US" sz="3000" dirty="0">
                <a:solidFill>
                  <a:schemeClr val="bg1"/>
                </a:solidFill>
              </a:rPr>
              <a:t>Humility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altLang="en-US" sz="2000" dirty="0">
                <a:solidFill>
                  <a:srgbClr val="FFFF00"/>
                </a:solidFill>
              </a:rPr>
              <a:t>2. </a:t>
            </a:r>
            <a:r>
              <a:rPr lang="en-US" altLang="en-US" sz="3000" dirty="0">
                <a:solidFill>
                  <a:schemeClr val="bg1"/>
                </a:solidFill>
              </a:rPr>
              <a:t>Desire to learn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altLang="en-US" sz="2000" dirty="0">
                <a:solidFill>
                  <a:srgbClr val="FFFF00"/>
                </a:solidFill>
              </a:rPr>
              <a:t>3. </a:t>
            </a:r>
            <a:r>
              <a:rPr lang="en-US" altLang="en-US" sz="3000" dirty="0">
                <a:solidFill>
                  <a:schemeClr val="bg1"/>
                </a:solidFill>
              </a:rPr>
              <a:t>Honesty</a:t>
            </a:r>
          </a:p>
        </p:txBody>
      </p:sp>
    </p:spTree>
    <p:extLst>
      <p:ext uri="{BB962C8B-B14F-4D97-AF65-F5344CB8AC3E}">
        <p14:creationId xmlns:p14="http://schemas.microsoft.com/office/powerpoint/2010/main" val="285715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n-US" sz="3200" dirty="0">
                <a:solidFill>
                  <a:srgbClr val="CCFFFF"/>
                </a:solidFill>
              </a:rPr>
              <a:t>Physical healing = signs; </a:t>
            </a:r>
            <a:br>
              <a:rPr lang="en-US" altLang="en-US" sz="3200" dirty="0">
                <a:solidFill>
                  <a:srgbClr val="CCFFFF"/>
                </a:solidFill>
              </a:rPr>
            </a:br>
            <a:r>
              <a:rPr lang="en-US" altLang="en-US" sz="3200" dirty="0">
                <a:solidFill>
                  <a:srgbClr val="CCFFFF"/>
                </a:solidFill>
              </a:rPr>
              <a:t>prove His divine mission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Mt.4:23-24, heal </a:t>
            </a:r>
            <a:r>
              <a:rPr lang="en-US" altLang="en-US" sz="3000" i="1" dirty="0">
                <a:solidFill>
                  <a:srgbClr val="FFFFCC"/>
                </a:solidFill>
              </a:rPr>
              <a:t>all</a:t>
            </a:r>
            <a:r>
              <a:rPr lang="en-US" altLang="en-US" sz="3000" i="1" dirty="0">
                <a:solidFill>
                  <a:schemeClr val="bg1"/>
                </a:solidFill>
              </a:rPr>
              <a:t>  </a:t>
            </a:r>
            <a:r>
              <a:rPr lang="en-US" altLang="en-US" sz="3000" dirty="0">
                <a:solidFill>
                  <a:schemeClr val="bg1"/>
                </a:solidFill>
              </a:rPr>
              <a:t>(General practitioner)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Mt.8:7-8…13,</a:t>
            </a:r>
            <a:r>
              <a:rPr lang="en-US" altLang="en-US" sz="3000" i="1" dirty="0">
                <a:solidFill>
                  <a:schemeClr val="bg1"/>
                </a:solidFill>
              </a:rPr>
              <a:t> </a:t>
            </a:r>
            <a:r>
              <a:rPr lang="en-US" altLang="en-US" sz="3000" i="1" dirty="0">
                <a:solidFill>
                  <a:srgbClr val="FFFFCC"/>
                </a:solidFill>
              </a:rPr>
              <a:t>distance</a:t>
            </a:r>
            <a:r>
              <a:rPr lang="en-US" altLang="en-US" sz="3000" dirty="0">
                <a:solidFill>
                  <a:schemeClr val="bg1"/>
                </a:solidFill>
              </a:rPr>
              <a:t>; house calls</a:t>
            </a:r>
            <a:r>
              <a:rPr lang="en-US" altLang="en-US" sz="3000" i="1" dirty="0">
                <a:solidFill>
                  <a:schemeClr val="bg1"/>
                </a:solidFill>
              </a:rPr>
              <a:t>   </a:t>
            </a:r>
            <a:r>
              <a:rPr lang="en-US" altLang="en-US" sz="3000" dirty="0">
                <a:solidFill>
                  <a:schemeClr val="bg1"/>
                </a:solidFill>
              </a:rPr>
              <a:t>[Lk.15]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Mt.8:14-16, </a:t>
            </a:r>
            <a:r>
              <a:rPr lang="en-US" altLang="en-US" sz="3000" i="1" dirty="0">
                <a:solidFill>
                  <a:srgbClr val="FFFFCC"/>
                </a:solidFill>
              </a:rPr>
              <a:t>with a word </a:t>
            </a:r>
            <a:r>
              <a:rPr lang="en-US" altLang="en-US" sz="3000" i="1" dirty="0">
                <a:solidFill>
                  <a:schemeClr val="bg1"/>
                </a:solidFill>
              </a:rPr>
              <a:t>– bedside manner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Mt.10:8, helpers </a:t>
            </a:r>
            <a:r>
              <a:rPr lang="en-US" altLang="en-US" sz="3000" i="1" dirty="0">
                <a:solidFill>
                  <a:schemeClr val="bg1"/>
                </a:solidFill>
              </a:rPr>
              <a:t>– </a:t>
            </a:r>
            <a:r>
              <a:rPr lang="en-US" altLang="en-US" sz="3000" i="1" dirty="0">
                <a:solidFill>
                  <a:srgbClr val="FFFFCC"/>
                </a:solidFill>
              </a:rPr>
              <a:t>physician’s assistants</a:t>
            </a:r>
            <a:endParaRPr lang="en-US" altLang="en-US" sz="30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79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en-US" sz="3200" dirty="0">
                <a:solidFill>
                  <a:srgbClr val="CCFFFF"/>
                </a:solidFill>
              </a:rPr>
              <a:t>Spiritual healing: salvation (primary mission)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4102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Mt.13:15, healed  (= Mk.4:12, forgiven)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Lk.4:18, brokenhearted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000" dirty="0">
                <a:solidFill>
                  <a:srgbClr val="FFFFCC"/>
                </a:solidFill>
              </a:rPr>
              <a:t>1 Pt.2:24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Sin: universal disease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Jesus: the Great Physician –</a:t>
            </a:r>
          </a:p>
        </p:txBody>
      </p:sp>
    </p:spTree>
    <p:extLst>
      <p:ext uri="{BB962C8B-B14F-4D97-AF65-F5344CB8AC3E}">
        <p14:creationId xmlns:p14="http://schemas.microsoft.com/office/powerpoint/2010/main" val="425940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en-US" sz="3200" dirty="0">
                <a:solidFill>
                  <a:srgbClr val="CCFFFF"/>
                </a:solidFill>
              </a:rPr>
              <a:t>Paradoxes of Jesus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4102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Without His tears, there is no comfort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Without His death, there is no life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Without His blood, there is no pardon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Without His cross, there is no crown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Without His shame, there is no glory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Without His grief, there is no joy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Without His stripes, there is no healing</a:t>
            </a:r>
          </a:p>
        </p:txBody>
      </p:sp>
    </p:spTree>
    <p:extLst>
      <p:ext uri="{BB962C8B-B14F-4D97-AF65-F5344CB8AC3E}">
        <p14:creationId xmlns:p14="http://schemas.microsoft.com/office/powerpoint/2010/main" val="285092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en-US" sz="3200" dirty="0">
                <a:solidFill>
                  <a:srgbClr val="CCFFFF"/>
                </a:solidFill>
              </a:rPr>
              <a:t>Spiritual healing: salvation (primary mission)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410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000" dirty="0">
                <a:solidFill>
                  <a:srgbClr val="FFFFCC"/>
                </a:solidFill>
              </a:rPr>
              <a:t>1 Pt.2:24</a:t>
            </a:r>
          </a:p>
          <a:p>
            <a:pPr marL="631825" lvl="1" indent="-3492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Jesus: the Great Physician – </a:t>
            </a:r>
          </a:p>
          <a:p>
            <a:pPr marL="914400" lvl="2" indent="-282575">
              <a:spcAft>
                <a:spcPts val="600"/>
              </a:spcAft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1. </a:t>
            </a:r>
            <a:r>
              <a:rPr lang="en-US" altLang="en-US" sz="3000" dirty="0">
                <a:solidFill>
                  <a:srgbClr val="CCFFFF"/>
                </a:solidFill>
              </a:rPr>
              <a:t>Diagnoses sin, </a:t>
            </a:r>
            <a:r>
              <a:rPr lang="en-US" altLang="en-US" sz="3000" dirty="0">
                <a:solidFill>
                  <a:schemeClr val="bg1"/>
                </a:solidFill>
              </a:rPr>
              <a:t>24.   Mt.22:29</a:t>
            </a:r>
          </a:p>
          <a:p>
            <a:pPr marL="914400" lvl="2" indent="-282575">
              <a:spcAft>
                <a:spcPts val="600"/>
              </a:spcAft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2. </a:t>
            </a:r>
            <a:r>
              <a:rPr lang="en-US" altLang="en-US" sz="3000" dirty="0">
                <a:solidFill>
                  <a:srgbClr val="CCFFFF"/>
                </a:solidFill>
              </a:rPr>
              <a:t>Doctors our wounds, </a:t>
            </a:r>
            <a:r>
              <a:rPr lang="en-US" altLang="en-US" sz="3000" dirty="0">
                <a:solidFill>
                  <a:schemeClr val="bg1"/>
                </a:solidFill>
              </a:rPr>
              <a:t>24   [Acts 2]</a:t>
            </a:r>
          </a:p>
          <a:p>
            <a:pPr marL="914400" lvl="2" indent="-282575">
              <a:spcAft>
                <a:spcPts val="600"/>
              </a:spcAft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3. </a:t>
            </a:r>
            <a:r>
              <a:rPr lang="en-US" altLang="en-US" sz="3000" dirty="0">
                <a:solidFill>
                  <a:srgbClr val="CCFFFF"/>
                </a:solidFill>
              </a:rPr>
              <a:t>Delivers from disease,</a:t>
            </a:r>
            <a:r>
              <a:rPr lang="en-US" altLang="en-US" sz="3000" dirty="0">
                <a:solidFill>
                  <a:schemeClr val="bg1"/>
                </a:solidFill>
              </a:rPr>
              <a:t> 24  [if we follow doctor’s orders]: Judas</a:t>
            </a:r>
            <a:r>
              <a:rPr lang="en-US" altLang="en-US" dirty="0">
                <a:solidFill>
                  <a:schemeClr val="bg1"/>
                </a:solidFill>
              </a:rPr>
              <a:t>…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chemeClr val="bg1"/>
                </a:solidFill>
              </a:rPr>
              <a:t>Peter</a:t>
            </a:r>
            <a:r>
              <a:rPr lang="en-US" altLang="en-US" dirty="0">
                <a:solidFill>
                  <a:schemeClr val="bg1"/>
                </a:solidFill>
              </a:rPr>
              <a:t>…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chemeClr val="bg1"/>
                </a:solidFill>
              </a:rPr>
              <a:t>Ac.2</a:t>
            </a:r>
            <a:r>
              <a:rPr lang="en-US" altLang="en-US" dirty="0">
                <a:solidFill>
                  <a:schemeClr val="bg1"/>
                </a:solidFill>
              </a:rPr>
              <a:t>…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chemeClr val="bg1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60723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896377" y="304800"/>
            <a:ext cx="5352893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Ancient Medicine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A8337F4D-7ADC-C99E-6FCC-6D029A0FC43C}"/>
              </a:ext>
            </a:extLst>
          </p:cNvPr>
          <p:cNvSpPr/>
          <p:nvPr/>
        </p:nvSpPr>
        <p:spPr bwMode="auto">
          <a:xfrm>
            <a:off x="1018881" y="1705465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500" kern="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Patience of Jesus With the Patients of Jesus</a:t>
            </a:r>
            <a:endParaRPr kumimoji="0" lang="en-US" sz="3500" i="0" u="none" strike="noStrike" kern="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5F52B83-F937-BB4E-32BA-0B39675FB3B4}"/>
              </a:ext>
            </a:extLst>
          </p:cNvPr>
          <p:cNvSpPr/>
          <p:nvPr/>
        </p:nvSpPr>
        <p:spPr bwMode="auto">
          <a:xfrm>
            <a:off x="1896910" y="990600"/>
            <a:ext cx="5352893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The Doctor Will See You Now</a:t>
            </a:r>
          </a:p>
        </p:txBody>
      </p:sp>
    </p:spTree>
    <p:extLst>
      <p:ext uri="{BB962C8B-B14F-4D97-AF65-F5344CB8AC3E}">
        <p14:creationId xmlns:p14="http://schemas.microsoft.com/office/powerpoint/2010/main" val="3522943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914400"/>
          </a:xfrm>
        </p:spPr>
        <p:txBody>
          <a:bodyPr/>
          <a:lstStyle/>
          <a:p>
            <a:r>
              <a:rPr lang="en-US" altLang="en-US" sz="3200" dirty="0">
                <a:solidFill>
                  <a:srgbClr val="CCFFFF"/>
                </a:solidFill>
              </a:rPr>
              <a:t>Mt.12:20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410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A bruised reed cannot stand upright; useless</a:t>
            </a:r>
          </a:p>
          <a:p>
            <a:pPr>
              <a:spcAft>
                <a:spcPts val="3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Imperfect flax fibers make wicks smoke. Irritating.  Most throw them away </a:t>
            </a:r>
          </a:p>
          <a:p>
            <a:pPr lvl="1">
              <a:spcAft>
                <a:spcPts val="3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Jesus patiently fans it into a flame </a:t>
            </a:r>
          </a:p>
          <a:p>
            <a:pPr lvl="1">
              <a:spcAft>
                <a:spcPts val="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He is patient with . . .</a:t>
            </a:r>
          </a:p>
          <a:p>
            <a:pPr lvl="2">
              <a:spcAft>
                <a:spcPts val="300"/>
              </a:spcAft>
            </a:pPr>
            <a:r>
              <a:rPr lang="en-US" altLang="en-US" sz="3000" dirty="0">
                <a:solidFill>
                  <a:srgbClr val="CCFFCC"/>
                </a:solidFill>
              </a:rPr>
              <a:t>the weak </a:t>
            </a:r>
          </a:p>
          <a:p>
            <a:pPr lvl="2">
              <a:spcAft>
                <a:spcPts val="300"/>
              </a:spcAft>
            </a:pPr>
            <a:r>
              <a:rPr lang="en-US" altLang="en-US" sz="3000" dirty="0">
                <a:solidFill>
                  <a:srgbClr val="CCFFCC"/>
                </a:solidFill>
              </a:rPr>
              <a:t>the useless </a:t>
            </a:r>
          </a:p>
          <a:p>
            <a:pPr lvl="2">
              <a:spcAft>
                <a:spcPts val="600"/>
              </a:spcAft>
            </a:pPr>
            <a:r>
              <a:rPr lang="en-US" altLang="en-US" sz="3000" dirty="0">
                <a:solidFill>
                  <a:srgbClr val="CCFFCC"/>
                </a:solidFill>
              </a:rPr>
              <a:t>the irritating</a:t>
            </a:r>
          </a:p>
        </p:txBody>
      </p:sp>
    </p:spTree>
    <p:extLst>
      <p:ext uri="{BB962C8B-B14F-4D97-AF65-F5344CB8AC3E}">
        <p14:creationId xmlns:p14="http://schemas.microsoft.com/office/powerpoint/2010/main" val="306070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914400"/>
          </a:xfrm>
        </p:spPr>
        <p:txBody>
          <a:bodyPr/>
          <a:lstStyle/>
          <a:p>
            <a:r>
              <a:rPr lang="en-US" altLang="en-US" sz="3200" dirty="0">
                <a:solidFill>
                  <a:schemeClr val="bg1"/>
                </a:solidFill>
              </a:rPr>
              <a:t>Mt.12:20, </a:t>
            </a:r>
            <a:r>
              <a:rPr lang="en-US" altLang="en-US" sz="3200" dirty="0">
                <a:solidFill>
                  <a:srgbClr val="CCFFFF"/>
                </a:solidFill>
              </a:rPr>
              <a:t>Examples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4102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sz="3000" dirty="0">
                <a:solidFill>
                  <a:srgbClr val="FFFF99"/>
                </a:solidFill>
              </a:rPr>
              <a:t>Clueless saints.  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James / John, Mt.20, seek promotions</a:t>
            </a:r>
          </a:p>
          <a:p>
            <a:pPr lvl="1"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Peter, Mt.16;  …26   [Jn.21;   Ac.2]</a:t>
            </a:r>
          </a:p>
          <a:p>
            <a:pPr lvl="1">
              <a:spcAft>
                <a:spcPts val="8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Philip, Jn.14:…8-9</a:t>
            </a:r>
          </a:p>
          <a:p>
            <a:pPr>
              <a:spcAft>
                <a:spcPts val="800"/>
              </a:spcAft>
            </a:pPr>
            <a:r>
              <a:rPr lang="en-US" altLang="en-US" sz="3000" dirty="0">
                <a:solidFill>
                  <a:srgbClr val="FFFF99"/>
                </a:solidFill>
              </a:rPr>
              <a:t>Corrupt sinners.</a:t>
            </a:r>
            <a:r>
              <a:rPr lang="en-US" altLang="en-US" sz="3000" dirty="0">
                <a:solidFill>
                  <a:schemeClr val="bg1"/>
                </a:solidFill>
              </a:rPr>
              <a:t>   Lk.15, prodigal – unworthy </a:t>
            </a:r>
          </a:p>
          <a:p>
            <a:pPr>
              <a:spcAft>
                <a:spcPts val="600"/>
              </a:spcAft>
            </a:pPr>
            <a:r>
              <a:rPr lang="en-US" altLang="en-US" sz="3000" dirty="0">
                <a:solidFill>
                  <a:srgbClr val="FFFF99"/>
                </a:solidFill>
              </a:rPr>
              <a:t>Cynical snobs.</a:t>
            </a:r>
            <a:r>
              <a:rPr lang="en-US" altLang="en-US" sz="3000" dirty="0">
                <a:solidFill>
                  <a:schemeClr val="bg1"/>
                </a:solidFill>
              </a:rPr>
              <a:t>   Lk.15, older brother – hateful </a:t>
            </a:r>
          </a:p>
        </p:txBody>
      </p:sp>
    </p:spTree>
    <p:extLst>
      <p:ext uri="{BB962C8B-B14F-4D97-AF65-F5344CB8AC3E}">
        <p14:creationId xmlns:p14="http://schemas.microsoft.com/office/powerpoint/2010/main" val="223659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896377" y="304800"/>
            <a:ext cx="5352893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Ancient Medicine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A8337F4D-7ADC-C99E-6FCC-6D029A0FC43C}"/>
              </a:ext>
            </a:extLst>
          </p:cNvPr>
          <p:cNvSpPr/>
          <p:nvPr/>
        </p:nvSpPr>
        <p:spPr bwMode="auto">
          <a:xfrm>
            <a:off x="1018881" y="2362200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5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We Need The </a:t>
            </a:r>
            <a:r>
              <a:rPr lang="en-US" sz="3500" kern="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Patience of Jesus With the Patients of Jesus</a:t>
            </a:r>
            <a:endParaRPr kumimoji="0" lang="en-US" sz="3500" i="0" u="none" strike="noStrike" kern="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5F52B83-F937-BB4E-32BA-0B39675FB3B4}"/>
              </a:ext>
            </a:extLst>
          </p:cNvPr>
          <p:cNvSpPr/>
          <p:nvPr/>
        </p:nvSpPr>
        <p:spPr bwMode="auto">
          <a:xfrm>
            <a:off x="1896910" y="990600"/>
            <a:ext cx="5352893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The Doctor Will See You Now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86ABCBBA-FC9D-44BC-FF80-6812371DD406}"/>
              </a:ext>
            </a:extLst>
          </p:cNvPr>
          <p:cNvSpPr/>
          <p:nvPr/>
        </p:nvSpPr>
        <p:spPr bwMode="auto">
          <a:xfrm>
            <a:off x="1896910" y="1676400"/>
            <a:ext cx="5352893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The Patience of Jesus With …</a:t>
            </a:r>
          </a:p>
        </p:txBody>
      </p:sp>
    </p:spTree>
    <p:extLst>
      <p:ext uri="{BB962C8B-B14F-4D97-AF65-F5344CB8AC3E}">
        <p14:creationId xmlns:p14="http://schemas.microsoft.com/office/powerpoint/2010/main" val="21792789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85800"/>
          </a:xfrm>
        </p:spPr>
        <p:txBody>
          <a:bodyPr/>
          <a:lstStyle/>
          <a:p>
            <a:r>
              <a:rPr lang="en-US" altLang="en-US" sz="3200" dirty="0">
                <a:solidFill>
                  <a:schemeClr val="bg1"/>
                </a:solidFill>
              </a:rPr>
              <a:t>What would Jesus do?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410200"/>
          </a:xfrm>
        </p:spPr>
        <p:txBody>
          <a:bodyPr/>
          <a:lstStyle/>
          <a:p>
            <a:pPr marL="282575" indent="-282575">
              <a:spcAft>
                <a:spcPts val="8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Mt.18:26, </a:t>
            </a:r>
            <a:r>
              <a:rPr lang="en-US" altLang="en-US" sz="3000" dirty="0">
                <a:solidFill>
                  <a:srgbClr val="CCFFFF"/>
                </a:solidFill>
              </a:rPr>
              <a:t>forgive</a:t>
            </a:r>
          </a:p>
          <a:p>
            <a:pPr marL="282575" indent="-282575">
              <a:spcAft>
                <a:spcPts val="8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1 Th.5:14, </a:t>
            </a:r>
            <a:r>
              <a:rPr lang="en-US" altLang="en-US" sz="3000" dirty="0">
                <a:solidFill>
                  <a:srgbClr val="CCFFFF"/>
                </a:solidFill>
              </a:rPr>
              <a:t>patient …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CCFFFF"/>
                </a:solidFill>
              </a:rPr>
              <a:t>with all</a:t>
            </a:r>
          </a:p>
          <a:p>
            <a:pPr marL="282575" indent="-282575">
              <a:spcAft>
                <a:spcPts val="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2 Th.1:4, </a:t>
            </a:r>
            <a:r>
              <a:rPr lang="en-US" altLang="en-US" sz="3000" dirty="0">
                <a:solidFill>
                  <a:srgbClr val="CCFFFF"/>
                </a:solidFill>
              </a:rPr>
              <a:t>steadfast endurance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br>
              <a:rPr lang="en-US" altLang="en-US" sz="3000" dirty="0">
                <a:solidFill>
                  <a:schemeClr val="bg1"/>
                </a:solidFill>
              </a:rPr>
            </a:br>
            <a:r>
              <a:rPr lang="en-US" altLang="en-US" sz="3000" dirty="0">
                <a:solidFill>
                  <a:schemeClr val="bg1"/>
                </a:solidFill>
              </a:rPr>
              <a:t>    </a:t>
            </a:r>
            <a:r>
              <a:rPr lang="en-US" altLang="en-US" sz="3000" dirty="0">
                <a:solidFill>
                  <a:srgbClr val="FFFFCC"/>
                </a:solidFill>
              </a:rPr>
              <a:t>[‘masculine constancy under trial’</a:t>
            </a:r>
            <a:r>
              <a:rPr lang="en-US" altLang="en-US" sz="3000" dirty="0">
                <a:solidFill>
                  <a:schemeClr val="bg1"/>
                </a:solidFill>
              </a:rPr>
              <a:t>]</a:t>
            </a:r>
          </a:p>
          <a:p>
            <a:pPr marL="682625" lvl="1" indent="-282575">
              <a:spcAft>
                <a:spcPts val="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Don’t just </a:t>
            </a:r>
            <a:r>
              <a:rPr lang="en-US" altLang="en-US" sz="3000" dirty="0" err="1">
                <a:solidFill>
                  <a:schemeClr val="bg1"/>
                </a:solidFill>
              </a:rPr>
              <a:t>surive</a:t>
            </a:r>
            <a:r>
              <a:rPr lang="en-US" altLang="en-US" sz="3000" dirty="0">
                <a:solidFill>
                  <a:schemeClr val="bg1"/>
                </a:solidFill>
              </a:rPr>
              <a:t>, but benefit from it</a:t>
            </a:r>
          </a:p>
          <a:p>
            <a:pPr marL="682625" lvl="1" indent="-282575">
              <a:spcAft>
                <a:spcPts val="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This patience works and lasts</a:t>
            </a:r>
          </a:p>
          <a:p>
            <a:pPr marL="682625" lvl="1" indent="-282575">
              <a:spcAft>
                <a:spcPts val="8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Jesus makes patience a blessing</a:t>
            </a:r>
          </a:p>
          <a:p>
            <a:pPr marL="282575" indent="-282575">
              <a:spcAft>
                <a:spcPts val="8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2 Tim.2:24, </a:t>
            </a:r>
            <a:r>
              <a:rPr lang="en-US" altLang="en-US" sz="3000" dirty="0">
                <a:solidFill>
                  <a:srgbClr val="CCFFFF"/>
                </a:solidFill>
              </a:rPr>
              <a:t>teaching</a:t>
            </a:r>
            <a:r>
              <a:rPr lang="en-US" altLang="en-US" sz="3000" dirty="0">
                <a:solidFill>
                  <a:schemeClr val="bg1"/>
                </a:solidFill>
              </a:rPr>
              <a:t>   </a:t>
            </a:r>
          </a:p>
          <a:p>
            <a:pPr marL="282575" indent="-282575">
              <a:spcAft>
                <a:spcPts val="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Ja.1:4, </a:t>
            </a:r>
            <a:r>
              <a:rPr lang="en-US" altLang="en-US" sz="3000" dirty="0">
                <a:solidFill>
                  <a:srgbClr val="CCFFFF"/>
                </a:solidFill>
              </a:rPr>
              <a:t>perfect work</a:t>
            </a:r>
            <a:r>
              <a:rPr lang="en-US" altLang="en-US" sz="3000" dirty="0">
                <a:solidFill>
                  <a:schemeClr val="bg1"/>
                </a:solidFill>
              </a:rPr>
              <a:t> – endures to the end</a:t>
            </a:r>
            <a:endParaRPr lang="en-US" altLang="en-US" sz="30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56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CCFFFF"/>
                </a:solidFill>
              </a:rPr>
              <a:t>2 Chron.16:12 </a:t>
            </a:r>
            <a:r>
              <a:rPr lang="en-US" altLang="en-US" sz="3100" dirty="0">
                <a:solidFill>
                  <a:schemeClr val="bg1"/>
                </a:solidFill>
              </a:rPr>
              <a:t>(Asa)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2" y="685800"/>
            <a:ext cx="8610599" cy="57912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1. </a:t>
            </a:r>
            <a:r>
              <a:rPr lang="en-US" altLang="en-US" sz="3000" dirty="0">
                <a:solidFill>
                  <a:schemeClr val="bg1"/>
                </a:solidFill>
              </a:rPr>
              <a:t>Severe disease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2. </a:t>
            </a:r>
            <a:r>
              <a:rPr lang="en-US" altLang="en-US" sz="3000" dirty="0">
                <a:solidFill>
                  <a:schemeClr val="bg1"/>
                </a:solidFill>
              </a:rPr>
              <a:t>Did not seek L</a:t>
            </a:r>
            <a:r>
              <a:rPr lang="en-US" altLang="en-US" sz="2600" dirty="0">
                <a:solidFill>
                  <a:schemeClr val="bg1"/>
                </a:solidFill>
              </a:rPr>
              <a:t>ORD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3. </a:t>
            </a:r>
            <a:r>
              <a:rPr lang="en-US" altLang="en-US" sz="3000" dirty="0">
                <a:solidFill>
                  <a:schemeClr val="bg1"/>
                </a:solidFill>
              </a:rPr>
              <a:t>Sought doctors</a:t>
            </a:r>
          </a:p>
          <a:p>
            <a:pPr marL="282575" lvl="1" indent="0">
              <a:spcAft>
                <a:spcPts val="3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a. </a:t>
            </a:r>
            <a:r>
              <a:rPr lang="en-US" altLang="en-US" sz="2900" dirty="0">
                <a:solidFill>
                  <a:srgbClr val="CCFFCC"/>
                </a:solidFill>
              </a:rPr>
              <a:t>Timing:</a:t>
            </a:r>
            <a:r>
              <a:rPr lang="en-US" altLang="en-US" sz="2900" dirty="0">
                <a:solidFill>
                  <a:schemeClr val="bg1"/>
                </a:solidFill>
              </a:rPr>
              <a:t> after he refused to hear Word from God</a:t>
            </a:r>
          </a:p>
          <a:p>
            <a:pPr marL="631825" lvl="1" indent="-349250">
              <a:spcAft>
                <a:spcPts val="3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b.</a:t>
            </a:r>
            <a:r>
              <a:rPr lang="en-US" altLang="en-US" sz="3000" dirty="0">
                <a:solidFill>
                  <a:srgbClr val="FFC000"/>
                </a:solidFill>
              </a:rPr>
              <a:t> </a:t>
            </a:r>
            <a:r>
              <a:rPr lang="en-US" altLang="en-US" sz="2900" dirty="0">
                <a:solidFill>
                  <a:srgbClr val="CCFFCC"/>
                </a:solidFill>
              </a:rPr>
              <a:t>Severity:</a:t>
            </a:r>
            <a:r>
              <a:rPr lang="en-US" altLang="en-US" sz="2900" dirty="0">
                <a:solidFill>
                  <a:schemeClr val="bg1"/>
                </a:solidFill>
              </a:rPr>
              <a:t> ‘maybe a peripheral destructive vascular disease with ensuing gangrene’</a:t>
            </a:r>
          </a:p>
          <a:p>
            <a:pPr marL="574675" lvl="1" indent="-292100">
              <a:spcAft>
                <a:spcPts val="3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c.</a:t>
            </a:r>
            <a:r>
              <a:rPr lang="en-US" altLang="en-US" sz="2900" dirty="0">
                <a:solidFill>
                  <a:srgbClr val="FFC000"/>
                </a:solidFill>
              </a:rPr>
              <a:t> </a:t>
            </a:r>
            <a:r>
              <a:rPr lang="en-US" altLang="en-US" sz="2900" dirty="0">
                <a:solidFill>
                  <a:srgbClr val="CCFFCC"/>
                </a:solidFill>
              </a:rPr>
              <a:t>Pride: </a:t>
            </a:r>
            <a:r>
              <a:rPr lang="en-US" altLang="en-US" sz="3000" dirty="0">
                <a:solidFill>
                  <a:schemeClr val="bg1"/>
                </a:solidFill>
              </a:rPr>
              <a:t>did not seek the prophet (v.10)</a:t>
            </a:r>
          </a:p>
          <a:p>
            <a:pPr marL="574675" lvl="1" indent="-29210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d.</a:t>
            </a:r>
            <a:r>
              <a:rPr lang="en-US" altLang="en-US" sz="3000" dirty="0">
                <a:solidFill>
                  <a:srgbClr val="FFC000"/>
                </a:solidFill>
              </a:rPr>
              <a:t> </a:t>
            </a:r>
            <a:r>
              <a:rPr lang="en-US" altLang="en-US" sz="3000" dirty="0">
                <a:solidFill>
                  <a:srgbClr val="CCFFCC"/>
                </a:solidFill>
              </a:rPr>
              <a:t>Question:</a:t>
            </a:r>
            <a:r>
              <a:rPr lang="en-US" altLang="en-US" sz="3000" dirty="0">
                <a:solidFill>
                  <a:schemeClr val="bg1"/>
                </a:solidFill>
              </a:rPr>
              <a:t> is it wrong to seek physicians?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8C75BCB-9408-BA06-A65A-E2CC549D5DAA}"/>
              </a:ext>
            </a:extLst>
          </p:cNvPr>
          <p:cNvSpPr/>
          <p:nvPr/>
        </p:nvSpPr>
        <p:spPr>
          <a:xfrm>
            <a:off x="362146" y="5410200"/>
            <a:ext cx="8419708" cy="6096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Jesus’ patience with His patients teaches patience</a:t>
            </a:r>
          </a:p>
        </p:txBody>
      </p:sp>
    </p:spTree>
    <p:extLst>
      <p:ext uri="{BB962C8B-B14F-4D97-AF65-F5344CB8AC3E}">
        <p14:creationId xmlns:p14="http://schemas.microsoft.com/office/powerpoint/2010/main" val="90823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-76200"/>
            <a:ext cx="8610600" cy="914400"/>
          </a:xfrm>
        </p:spPr>
        <p:txBody>
          <a:bodyPr/>
          <a:lstStyle/>
          <a:p>
            <a:r>
              <a:rPr lang="en-US" altLang="en-US" sz="3100" dirty="0">
                <a:solidFill>
                  <a:srgbClr val="CCFFCC"/>
                </a:solidFill>
              </a:rPr>
              <a:t>“The best among doctors deserves Gehenna”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410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[</a:t>
            </a:r>
            <a:r>
              <a:rPr lang="en-US" altLang="en-US" sz="3000" dirty="0">
                <a:solidFill>
                  <a:srgbClr val="CCFFCC"/>
                </a:solidFill>
              </a:rPr>
              <a:t>for bad treatment of some, neglect of others</a:t>
            </a:r>
            <a:r>
              <a:rPr lang="en-US" altLang="en-US" sz="3000" dirty="0">
                <a:solidFill>
                  <a:schemeClr val="bg1"/>
                </a:solidFill>
              </a:rPr>
              <a:t>]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Jesus never failed a patient – Intensive Care</a:t>
            </a:r>
          </a:p>
          <a:p>
            <a:pPr lvl="1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altLang="en-US" sz="3000" dirty="0">
                <a:solidFill>
                  <a:schemeClr val="bg1"/>
                </a:solidFill>
              </a:rPr>
              <a:t>Jn.10:13-15</a:t>
            </a:r>
          </a:p>
          <a:p>
            <a:pPr lvl="1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altLang="en-US" sz="3000" dirty="0">
                <a:solidFill>
                  <a:schemeClr val="bg1"/>
                </a:solidFill>
              </a:rPr>
              <a:t>1 Pt.5:7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Something to live for . . 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Ps.116:15</a:t>
            </a:r>
          </a:p>
          <a:p>
            <a:pPr marL="0" indent="0">
              <a:buNone/>
            </a:pPr>
            <a:endParaRPr lang="en-US" altLang="en-US" sz="3000" dirty="0">
              <a:solidFill>
                <a:srgbClr val="CCFFCC"/>
              </a:solidFill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52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001046" y="609600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5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Ancient Medicine</a:t>
            </a:r>
          </a:p>
        </p:txBody>
      </p:sp>
    </p:spTree>
    <p:extLst>
      <p:ext uri="{BB962C8B-B14F-4D97-AF65-F5344CB8AC3E}">
        <p14:creationId xmlns:p14="http://schemas.microsoft.com/office/powerpoint/2010/main" val="1567718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914400"/>
          </a:xfrm>
        </p:spPr>
        <p:txBody>
          <a:bodyPr/>
          <a:lstStyle/>
          <a:p>
            <a:r>
              <a:rPr lang="en-US" altLang="en-US" sz="3100" dirty="0">
                <a:solidFill>
                  <a:schemeClr val="bg1"/>
                </a:solidFill>
              </a:rPr>
              <a:t>Ex.1:15: </a:t>
            </a:r>
            <a:r>
              <a:rPr lang="en-US" altLang="en-US" sz="3100" dirty="0">
                <a:solidFill>
                  <a:srgbClr val="CCFFFF"/>
                </a:solidFill>
              </a:rPr>
              <a:t>midwives . . .  </a:t>
            </a:r>
            <a:r>
              <a:rPr lang="en-US" altLang="en-US" sz="3100" dirty="0">
                <a:solidFill>
                  <a:schemeClr val="bg1"/>
                </a:solidFill>
              </a:rPr>
              <a:t>Ex.15:26 –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838200"/>
            <a:ext cx="8418944" cy="5410200"/>
          </a:xfrm>
        </p:spPr>
        <p:txBody>
          <a:bodyPr/>
          <a:lstStyle/>
          <a:p>
            <a:pPr marL="0" indent="0" algn="ctr">
              <a:spcAft>
                <a:spcPts val="800"/>
              </a:spcAft>
              <a:buNone/>
            </a:pPr>
            <a:r>
              <a:rPr lang="en-US" altLang="en-US" sz="3000" dirty="0">
                <a:solidFill>
                  <a:srgbClr val="CCFFFF"/>
                </a:solidFill>
              </a:rPr>
              <a:t>Obedience gave health: regular rest, healthy food, happy marriage, quarantines, peace, etc.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000" dirty="0">
                <a:solidFill>
                  <a:srgbClr val="CCFFCC"/>
                </a:solidFill>
              </a:rPr>
              <a:t>Code of Hammurabi:</a:t>
            </a:r>
          </a:p>
          <a:p>
            <a:pPr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Dr. operates on eye using copper lancet; loses the eye; dr. has to lose his  (</a:t>
            </a:r>
            <a:r>
              <a:rPr lang="en-US" altLang="en-US" sz="3000" i="1" dirty="0">
                <a:solidFill>
                  <a:srgbClr val="CCFFCC"/>
                </a:solidFill>
              </a:rPr>
              <a:t>eye for eye</a:t>
            </a:r>
            <a:r>
              <a:rPr lang="en-US" altLang="en-US" sz="3000" dirty="0">
                <a:solidFill>
                  <a:srgbClr val="CCFFCC"/>
                </a:solidFill>
              </a:rPr>
              <a:t>)   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Jewish doctors </a:t>
            </a:r>
            <a:r>
              <a:rPr lang="en-US" altLang="en-US" sz="3000" dirty="0">
                <a:solidFill>
                  <a:schemeClr val="bg1"/>
                </a:solidFill>
              </a:rPr>
              <a:t>operated on cataracts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C000"/>
                </a:solidFill>
              </a:rPr>
              <a:t>Egyptians:</a:t>
            </a:r>
            <a:r>
              <a:rPr lang="en-US" altLang="en-US" sz="3000" dirty="0">
                <a:solidFill>
                  <a:schemeClr val="bg1"/>
                </a:solidFill>
              </a:rPr>
              <a:t>  brain surgery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C000"/>
                </a:solidFill>
              </a:rPr>
              <a:t>Egyptians:  </a:t>
            </a:r>
            <a:r>
              <a:rPr lang="en-US" altLang="en-US" sz="3000" dirty="0">
                <a:solidFill>
                  <a:schemeClr val="bg1"/>
                </a:solidFill>
              </a:rPr>
              <a:t>practiced dentistry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Some Phoenicians had gold teeth</a:t>
            </a:r>
          </a:p>
        </p:txBody>
      </p:sp>
    </p:spTree>
    <p:extLst>
      <p:ext uri="{BB962C8B-B14F-4D97-AF65-F5344CB8AC3E}">
        <p14:creationId xmlns:p14="http://schemas.microsoft.com/office/powerpoint/2010/main" val="91629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914400"/>
          </a:xfrm>
        </p:spPr>
        <p:txBody>
          <a:bodyPr/>
          <a:lstStyle/>
          <a:p>
            <a:r>
              <a:rPr lang="en-US" altLang="en-US" sz="3100" dirty="0">
                <a:solidFill>
                  <a:schemeClr val="bg1"/>
                </a:solidFill>
              </a:rPr>
              <a:t>Isa.1:6, </a:t>
            </a:r>
            <a:r>
              <a:rPr lang="en-US" altLang="en-US" sz="3100" dirty="0">
                <a:solidFill>
                  <a:srgbClr val="CCFFFF"/>
                </a:solidFill>
              </a:rPr>
              <a:t>a ‘totaled’ body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410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Lk.10:34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A common traveler provided bandages, ointment, cleansing  </a:t>
            </a:r>
            <a:r>
              <a:rPr lang="en-US" altLang="en-US" sz="2800" dirty="0">
                <a:solidFill>
                  <a:schemeClr val="bg1"/>
                </a:solidFill>
              </a:rPr>
              <a:t>[reverse order]</a:t>
            </a: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Jer.8:22, </a:t>
            </a:r>
            <a:r>
              <a:rPr lang="en-US" altLang="en-US" sz="3000" dirty="0">
                <a:solidFill>
                  <a:srgbClr val="FFFFCC"/>
                </a:solidFill>
              </a:rPr>
              <a:t>Is there no balm in Gilead, Is there no physician there?  Why then is there no recovery for the health of the daughter of my people?  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Gilead was known for its balm (medical ointment)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30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914400"/>
          </a:xfrm>
        </p:spPr>
        <p:txBody>
          <a:bodyPr/>
          <a:lstStyle/>
          <a:p>
            <a:r>
              <a:rPr lang="en-US" altLang="en-US" sz="3100" dirty="0">
                <a:solidFill>
                  <a:srgbClr val="CCFFFF"/>
                </a:solidFill>
              </a:rPr>
              <a:t>Mt.27:34, </a:t>
            </a:r>
            <a:r>
              <a:rPr lang="en-US" altLang="en-US" sz="3100" dirty="0">
                <a:solidFill>
                  <a:schemeClr val="bg1"/>
                </a:solidFill>
              </a:rPr>
              <a:t>crucifixion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Wine mixed with myrrh:</a:t>
            </a:r>
            <a:r>
              <a:rPr lang="en-US" altLang="en-US" sz="3000" dirty="0">
                <a:solidFill>
                  <a:schemeClr val="bg1"/>
                </a:solidFill>
              </a:rPr>
              <a:t> pain-killer.  </a:t>
            </a:r>
            <a:br>
              <a:rPr lang="en-US" altLang="en-US" sz="3000" dirty="0">
                <a:solidFill>
                  <a:schemeClr val="bg1"/>
                </a:solidFill>
              </a:rPr>
            </a:br>
            <a:r>
              <a:rPr lang="en-US" altLang="en-US" sz="3000" dirty="0">
                <a:solidFill>
                  <a:schemeClr val="bg1"/>
                </a:solidFill>
              </a:rPr>
              <a:t>He refused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1 T.5:23, </a:t>
            </a:r>
            <a:r>
              <a:rPr lang="en-US" altLang="en-US" sz="3000" dirty="0">
                <a:solidFill>
                  <a:srgbClr val="FFFFCC"/>
                </a:solidFill>
              </a:rPr>
              <a:t>No longer drink only water, but use a little wine for your stomach’s sake and your frequent infirmities   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30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914400"/>
          </a:xfrm>
        </p:spPr>
        <p:txBody>
          <a:bodyPr/>
          <a:lstStyle/>
          <a:p>
            <a:r>
              <a:rPr lang="en-US" altLang="en-US" sz="3100" dirty="0">
                <a:solidFill>
                  <a:srgbClr val="CCFFFF"/>
                </a:solidFill>
              </a:rPr>
              <a:t>Every Jewish town required to have physician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Mk.5</a:t>
            </a:r>
            <a:r>
              <a:rPr lang="en-US" altLang="en-US" sz="3000" baseline="30000" dirty="0">
                <a:solidFill>
                  <a:srgbClr val="CCFFCC"/>
                </a:solidFill>
              </a:rPr>
              <a:t>25</a:t>
            </a:r>
            <a:r>
              <a:rPr lang="en-US" altLang="en-US" sz="3000" dirty="0">
                <a:solidFill>
                  <a:schemeClr val="bg1"/>
                </a:solidFill>
              </a:rPr>
              <a:t> woman had a flow of blood for 12 yrs.  </a:t>
            </a:r>
            <a:r>
              <a:rPr lang="en-US" altLang="en-US" sz="3000" baseline="30000" dirty="0">
                <a:solidFill>
                  <a:srgbClr val="CCFFCC"/>
                </a:solidFill>
              </a:rPr>
              <a:t>26</a:t>
            </a:r>
            <a:r>
              <a:rPr lang="en-US" altLang="en-US" sz="3000" dirty="0">
                <a:solidFill>
                  <a:schemeClr val="bg1"/>
                </a:solidFill>
              </a:rPr>
              <a:t> and had suffered many things from many physicians.  She had spent all that she had and was no better, but rather grew worse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Col.4</a:t>
            </a:r>
            <a:r>
              <a:rPr lang="en-US" altLang="en-US" sz="3000" baseline="30000" dirty="0">
                <a:solidFill>
                  <a:srgbClr val="CCFFCC"/>
                </a:solidFill>
              </a:rPr>
              <a:t>14</a:t>
            </a:r>
            <a:r>
              <a:rPr lang="en-US" altLang="en-US" sz="3000" dirty="0">
                <a:solidFill>
                  <a:schemeClr val="bg1"/>
                </a:solidFill>
              </a:rPr>
              <a:t> Luke the beloved physician… 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Because of Hippocrates </a:t>
            </a:r>
            <a:r>
              <a:rPr lang="en-US" altLang="en-US" sz="2800" dirty="0">
                <a:solidFill>
                  <a:schemeClr val="bg1"/>
                </a:solidFill>
              </a:rPr>
              <a:t>(d. 375 BC), </a:t>
            </a:r>
            <a:r>
              <a:rPr lang="en-US" altLang="en-US" sz="3000" dirty="0">
                <a:solidFill>
                  <a:srgbClr val="FFFFCC"/>
                </a:solidFill>
              </a:rPr>
              <a:t>medicine was advanced in Greece  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Doctors took oath:  </a:t>
            </a:r>
            <a:r>
              <a:rPr lang="en-US" altLang="en-US" sz="3000" dirty="0">
                <a:solidFill>
                  <a:schemeClr val="bg1"/>
                </a:solidFill>
              </a:rPr>
              <a:t>life of a patient should come first; they would never take advantage of women,  procure abortions,  or reveal confidential information </a:t>
            </a:r>
          </a:p>
        </p:txBody>
      </p:sp>
    </p:spTree>
    <p:extLst>
      <p:ext uri="{BB962C8B-B14F-4D97-AF65-F5344CB8AC3E}">
        <p14:creationId xmlns:p14="http://schemas.microsoft.com/office/powerpoint/2010/main" val="254080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896377" y="304800"/>
            <a:ext cx="5352893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Ancient Medicine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A8337F4D-7ADC-C99E-6FCC-6D029A0FC43C}"/>
              </a:ext>
            </a:extLst>
          </p:cNvPr>
          <p:cNvSpPr/>
          <p:nvPr/>
        </p:nvSpPr>
        <p:spPr bwMode="auto">
          <a:xfrm>
            <a:off x="1018881" y="990600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500" kern="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Doctor Will See You Now</a:t>
            </a:r>
            <a:endParaRPr kumimoji="0" lang="en-US" sz="3500" i="0" u="none" strike="noStrike" kern="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864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914400"/>
          </a:xfrm>
        </p:spPr>
        <p:txBody>
          <a:bodyPr/>
          <a:lstStyle/>
          <a:p>
            <a:r>
              <a:rPr lang="en-US" altLang="en-US" sz="3200" dirty="0">
                <a:solidFill>
                  <a:srgbClr val="CCFFFF"/>
                </a:solidFill>
              </a:rPr>
              <a:t>Luke 4:16-23:</a:t>
            </a:r>
            <a:r>
              <a:rPr lang="en-US" altLang="en-US" sz="3200" dirty="0">
                <a:solidFill>
                  <a:schemeClr val="bg1"/>
                </a:solidFill>
              </a:rPr>
              <a:t> hearers demand proof…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99708"/>
            <a:ext cx="8229600" cy="5410200"/>
          </a:xfrm>
        </p:spPr>
        <p:txBody>
          <a:bodyPr/>
          <a:lstStyle/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Has he Improved His own circumstances?  </a:t>
            </a:r>
            <a:br>
              <a:rPr lang="en-US" altLang="en-US" sz="3000" dirty="0">
                <a:solidFill>
                  <a:schemeClr val="bg1"/>
                </a:solidFill>
              </a:rPr>
            </a:br>
            <a:r>
              <a:rPr lang="en-US" altLang="en-US" sz="3000" dirty="0">
                <a:solidFill>
                  <a:schemeClr val="bg1"/>
                </a:solidFill>
              </a:rPr>
              <a:t>Is He different?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Proverbs:  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‘A physician for others, but himself teeming with sores’ </a:t>
            </a:r>
            <a:r>
              <a:rPr lang="en-US" altLang="en-US" sz="3000" dirty="0">
                <a:solidFill>
                  <a:schemeClr val="bg1"/>
                </a:solidFill>
              </a:rPr>
              <a:t>– </a:t>
            </a:r>
            <a:r>
              <a:rPr lang="en-US" altLang="en-US" sz="2700" dirty="0">
                <a:solidFill>
                  <a:schemeClr val="bg1"/>
                </a:solidFill>
              </a:rPr>
              <a:t>Euripides, Fragments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‘Physician, heal thine own limp’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‘Physician, heal thyself’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Why He refused: </a:t>
            </a:r>
            <a:r>
              <a:rPr lang="en-US" altLang="en-US" sz="3000" dirty="0">
                <a:solidFill>
                  <a:srgbClr val="CCFFFF"/>
                </a:solidFill>
              </a:rPr>
              <a:t>24-27</a:t>
            </a:r>
          </a:p>
        </p:txBody>
      </p:sp>
    </p:spTree>
    <p:extLst>
      <p:ext uri="{BB962C8B-B14F-4D97-AF65-F5344CB8AC3E}">
        <p14:creationId xmlns:p14="http://schemas.microsoft.com/office/powerpoint/2010/main" val="272478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11929</TotalTime>
  <Words>981</Words>
  <Application>Microsoft Office PowerPoint</Application>
  <PresentationFormat>On-screen Show (4:3)</PresentationFormat>
  <Paragraphs>128</Paragraphs>
  <Slides>20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Courier New</vt:lpstr>
      <vt:lpstr>Verdana</vt:lpstr>
      <vt:lpstr>Wingdings</vt:lpstr>
      <vt:lpstr>1_Default Design</vt:lpstr>
      <vt:lpstr>Default Design</vt:lpstr>
      <vt:lpstr>PowerPoint Presentation</vt:lpstr>
      <vt:lpstr>2 Chron.16:12 (Asa)</vt:lpstr>
      <vt:lpstr>PowerPoint Presentation</vt:lpstr>
      <vt:lpstr>Ex.1:15: midwives . . .  Ex.15:26 – </vt:lpstr>
      <vt:lpstr>Isa.1:6, a ‘totaled’ body</vt:lpstr>
      <vt:lpstr>Mt.27:34, crucifixion</vt:lpstr>
      <vt:lpstr>Every Jewish town required to have physician</vt:lpstr>
      <vt:lpstr>PowerPoint Presentation</vt:lpstr>
      <vt:lpstr>Luke 4:16-23: hearers demand proof…</vt:lpstr>
      <vt:lpstr>Luke 5:27-32</vt:lpstr>
      <vt:lpstr>Physical healing = signs;  prove His divine mission</vt:lpstr>
      <vt:lpstr>Spiritual healing: salvation (primary mission)</vt:lpstr>
      <vt:lpstr>Paradoxes of Jesus</vt:lpstr>
      <vt:lpstr>Spiritual healing: salvation (primary mission)</vt:lpstr>
      <vt:lpstr>PowerPoint Presentation</vt:lpstr>
      <vt:lpstr>Mt.12:20</vt:lpstr>
      <vt:lpstr>Mt.12:20, Examples</vt:lpstr>
      <vt:lpstr>PowerPoint Presentation</vt:lpstr>
      <vt:lpstr>What would Jesus do?</vt:lpstr>
      <vt:lpstr>“The best among doctors deserves Gehenna”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1145</cp:revision>
  <dcterms:created xsi:type="dcterms:W3CDTF">2011-08-18T15:42:19Z</dcterms:created>
  <dcterms:modified xsi:type="dcterms:W3CDTF">2023-10-14T04:52:55Z</dcterms:modified>
</cp:coreProperties>
</file>