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9"/>
  </p:notesMasterIdLst>
  <p:sldIdLst>
    <p:sldId id="305" r:id="rId3"/>
    <p:sldId id="504" r:id="rId4"/>
    <p:sldId id="505" r:id="rId5"/>
    <p:sldId id="506" r:id="rId6"/>
    <p:sldId id="373" r:id="rId7"/>
    <p:sldId id="501" r:id="rId8"/>
    <p:sldId id="524" r:id="rId9"/>
    <p:sldId id="523" r:id="rId10"/>
    <p:sldId id="507" r:id="rId11"/>
    <p:sldId id="508" r:id="rId12"/>
    <p:sldId id="509" r:id="rId13"/>
    <p:sldId id="510" r:id="rId14"/>
    <p:sldId id="511" r:id="rId15"/>
    <p:sldId id="522" r:id="rId16"/>
    <p:sldId id="512" r:id="rId17"/>
    <p:sldId id="490" r:id="rId18"/>
    <p:sldId id="513" r:id="rId19"/>
    <p:sldId id="514" r:id="rId20"/>
    <p:sldId id="515" r:id="rId21"/>
    <p:sldId id="516" r:id="rId22"/>
    <p:sldId id="517" r:id="rId23"/>
    <p:sldId id="518" r:id="rId24"/>
    <p:sldId id="519" r:id="rId25"/>
    <p:sldId id="520" r:id="rId26"/>
    <p:sldId id="521" r:id="rId27"/>
    <p:sldId id="491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CCFFCC"/>
    <a:srgbClr val="CCFFFF"/>
    <a:srgbClr val="800000"/>
    <a:srgbClr val="99FFCC"/>
    <a:srgbClr val="CCECFF"/>
    <a:srgbClr val="FFCCCC"/>
    <a:srgbClr val="A50021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5860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58140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34210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67840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00585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0444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9534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06948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5857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35733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7227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45262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5265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91984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90504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5863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6935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884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5888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4659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5533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0728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0544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447800"/>
            <a:ext cx="6477000" cy="12192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Baffled About Baptism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2400" dirty="0">
                <a:solidFill>
                  <a:srgbClr val="FFFF00"/>
                </a:solidFill>
              </a:rPr>
              <a:t>29: </a:t>
            </a:r>
            <a:r>
              <a:rPr lang="en-US" altLang="en-US" sz="3100" dirty="0">
                <a:solidFill>
                  <a:srgbClr val="CCFFCC"/>
                </a:solidFill>
              </a:rPr>
              <a:t>Spirit connects preacher with sinner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838200"/>
            <a:ext cx="8418944" cy="5638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30:</a:t>
            </a:r>
            <a:r>
              <a:rPr lang="en-US" altLang="en-US" sz="3000" dirty="0">
                <a:solidFill>
                  <a:srgbClr val="CCFFFF"/>
                </a:solidFill>
              </a:rPr>
              <a:t> Philip’s questions show him where to begin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31:</a:t>
            </a:r>
            <a:r>
              <a:rPr lang="en-US" altLang="en-US" sz="3000" dirty="0">
                <a:solidFill>
                  <a:schemeClr val="bg1"/>
                </a:solidFill>
              </a:rPr>
              <a:t> Guide me…  (admits need for help)</a:t>
            </a:r>
          </a:p>
          <a:p>
            <a:pPr lvl="1">
              <a:spcBef>
                <a:spcPts val="30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Wrong </a:t>
            </a:r>
            <a:r>
              <a:rPr lang="en-US" altLang="en-US" sz="3000" dirty="0">
                <a:solidFill>
                  <a:srgbClr val="CCFFCC"/>
                </a:solidFill>
              </a:rPr>
              <a:t>guide</a:t>
            </a:r>
            <a:r>
              <a:rPr lang="en-US" altLang="en-US" sz="3000" dirty="0">
                <a:solidFill>
                  <a:schemeClr val="bg1"/>
                </a:solidFill>
              </a:rPr>
              <a:t> → wrong </a:t>
            </a:r>
            <a:r>
              <a:rPr lang="en-US" altLang="en-US" sz="3000" dirty="0">
                <a:solidFill>
                  <a:srgbClr val="CCFFCC"/>
                </a:solidFill>
              </a:rPr>
              <a:t>destination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914400" lvl="2" indent="0">
              <a:spcAft>
                <a:spcPts val="0"/>
              </a:spcAft>
              <a:buNone/>
            </a:pPr>
            <a:endParaRPr lang="en-US" altLang="en-US" sz="2600" dirty="0">
              <a:solidFill>
                <a:schemeClr val="bg1"/>
              </a:solidFill>
            </a:endParaRPr>
          </a:p>
          <a:p>
            <a:pPr marL="914400" lvl="2" indent="0">
              <a:spcAft>
                <a:spcPts val="0"/>
              </a:spcAft>
              <a:buNone/>
            </a:pPr>
            <a:endParaRPr lang="en-US" altLang="en-US" sz="2600" dirty="0">
              <a:solidFill>
                <a:schemeClr val="bg1"/>
              </a:solidFill>
            </a:endParaRPr>
          </a:p>
          <a:p>
            <a:pPr marL="914400" lvl="2" indent="0">
              <a:spcAft>
                <a:spcPts val="0"/>
              </a:spcAft>
              <a:buNone/>
            </a:pPr>
            <a:endParaRPr lang="en-US" altLang="en-US" sz="2600" dirty="0">
              <a:solidFill>
                <a:schemeClr val="bg1"/>
              </a:solidFill>
            </a:endParaRPr>
          </a:p>
          <a:p>
            <a:pPr lvl="1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Philip:  </a:t>
            </a:r>
            <a:r>
              <a:rPr lang="en-US" altLang="en-US" sz="3000" u="sng" dirty="0">
                <a:solidFill>
                  <a:schemeClr val="bg1"/>
                </a:solidFill>
              </a:rPr>
              <a:t>God’s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u="sng" dirty="0">
                <a:solidFill>
                  <a:schemeClr val="bg1"/>
                </a:solidFill>
              </a:rPr>
              <a:t>guide</a:t>
            </a:r>
          </a:p>
          <a:p>
            <a:pPr marL="687388" lvl="1" indent="-347663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4735D3-CA66-1F78-EB72-EE5DDBBAE43F}"/>
              </a:ext>
            </a:extLst>
          </p:cNvPr>
          <p:cNvSpPr/>
          <p:nvPr/>
        </p:nvSpPr>
        <p:spPr>
          <a:xfrm>
            <a:off x="533400" y="2667000"/>
            <a:ext cx="8077200" cy="2667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Ro.2</a:t>
            </a:r>
            <a:r>
              <a:rPr lang="en-US" sz="2800" baseline="30000" dirty="0"/>
              <a:t>19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FFCC"/>
                </a:solidFill>
              </a:rPr>
              <a:t>confident that you yourself are a </a:t>
            </a:r>
            <a:r>
              <a:rPr lang="en-US" sz="2800" u="sng" dirty="0">
                <a:solidFill>
                  <a:srgbClr val="FFFFCC"/>
                </a:solidFill>
              </a:rPr>
              <a:t>guide</a:t>
            </a:r>
            <a:r>
              <a:rPr lang="en-US" sz="2800" dirty="0">
                <a:solidFill>
                  <a:srgbClr val="FFFFCC"/>
                </a:solidFill>
              </a:rPr>
              <a:t> to</a:t>
            </a:r>
            <a:br>
              <a:rPr lang="en-US" sz="2800" dirty="0">
                <a:solidFill>
                  <a:srgbClr val="FFFFCC"/>
                </a:solidFill>
              </a:rPr>
            </a:br>
            <a:r>
              <a:rPr lang="en-US" sz="2800" dirty="0">
                <a:solidFill>
                  <a:srgbClr val="FFFFCC"/>
                </a:solidFill>
              </a:rPr>
              <a:t>the blind, a </a:t>
            </a:r>
            <a:r>
              <a:rPr lang="en-US" sz="2800" u="sng" dirty="0">
                <a:solidFill>
                  <a:srgbClr val="FFFFCC"/>
                </a:solidFill>
              </a:rPr>
              <a:t>light</a:t>
            </a:r>
            <a:r>
              <a:rPr lang="en-US" sz="2800" dirty="0">
                <a:solidFill>
                  <a:srgbClr val="FFFFCC"/>
                </a:solidFill>
              </a:rPr>
              <a:t> to those who are in darkness, </a:t>
            </a:r>
            <a:br>
              <a:rPr lang="en-US" sz="2800" dirty="0">
                <a:solidFill>
                  <a:srgbClr val="FFFFCC"/>
                </a:solidFill>
              </a:rPr>
            </a:br>
            <a:r>
              <a:rPr lang="en-US" sz="2800" baseline="30000" dirty="0"/>
              <a:t>20</a:t>
            </a:r>
            <a:r>
              <a:rPr lang="en-US" sz="2800" dirty="0"/>
              <a:t> </a:t>
            </a:r>
            <a:r>
              <a:rPr lang="en-US" sz="2800" dirty="0">
                <a:solidFill>
                  <a:srgbClr val="FFFFCC"/>
                </a:solidFill>
              </a:rPr>
              <a:t>an </a:t>
            </a:r>
            <a:r>
              <a:rPr lang="en-US" sz="2800" u="sng" dirty="0">
                <a:solidFill>
                  <a:srgbClr val="FFFFCC"/>
                </a:solidFill>
              </a:rPr>
              <a:t>instructor</a:t>
            </a:r>
            <a:r>
              <a:rPr lang="en-US" sz="2800" dirty="0">
                <a:solidFill>
                  <a:srgbClr val="FFFFCC"/>
                </a:solidFill>
              </a:rPr>
              <a:t> of the foolish, a </a:t>
            </a:r>
            <a:r>
              <a:rPr lang="en-US" sz="2800" u="sng" dirty="0">
                <a:solidFill>
                  <a:srgbClr val="FFFFCC"/>
                </a:solidFill>
              </a:rPr>
              <a:t>teacher</a:t>
            </a:r>
            <a:r>
              <a:rPr lang="en-US" sz="2800" dirty="0">
                <a:solidFill>
                  <a:srgbClr val="FFFFCC"/>
                </a:solidFill>
              </a:rPr>
              <a:t> of babes, having the form of knowledge and truth in the law.</a:t>
            </a:r>
            <a:r>
              <a:rPr lang="en-US" sz="2800" dirty="0"/>
              <a:t> </a:t>
            </a:r>
            <a:r>
              <a:rPr lang="en-US" sz="2800" baseline="30000" dirty="0"/>
              <a:t>21</a:t>
            </a:r>
            <a:r>
              <a:rPr lang="en-US" sz="2800" dirty="0"/>
              <a:t> </a:t>
            </a:r>
            <a:r>
              <a:rPr lang="en-US" sz="2800" dirty="0">
                <a:solidFill>
                  <a:srgbClr val="FFFFCC"/>
                </a:solidFill>
              </a:rPr>
              <a:t>You, therefore, who teach another, do you not teach yourself</a:t>
            </a:r>
          </a:p>
        </p:txBody>
      </p:sp>
    </p:spTree>
    <p:extLst>
      <p:ext uri="{BB962C8B-B14F-4D97-AF65-F5344CB8AC3E}">
        <p14:creationId xmlns:p14="http://schemas.microsoft.com/office/powerpoint/2010/main" val="261398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000" dirty="0">
                <a:solidFill>
                  <a:schemeClr val="bg1"/>
                </a:solidFill>
              </a:rPr>
              <a:t>Understanding is Essential</a:t>
            </a:r>
            <a:r>
              <a:rPr lang="en-US" altLang="en-US" sz="280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838200"/>
            <a:ext cx="8418944" cy="5638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32-34: </a:t>
            </a:r>
            <a:r>
              <a:rPr lang="en-US" altLang="en-US" sz="3000" dirty="0">
                <a:solidFill>
                  <a:srgbClr val="CCFFFF"/>
                </a:solidFill>
              </a:rPr>
              <a:t>As most Jews, eunuch does not under-stand Jesus … especially His sacrificial death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35: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CC"/>
                </a:solidFill>
              </a:rPr>
              <a:t>Philip explains “Jesus” with O.T.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Jesus fulfills </a:t>
            </a:r>
            <a:r>
              <a:rPr lang="en-US" altLang="en-US" sz="3000" dirty="0">
                <a:solidFill>
                  <a:schemeClr val="bg1"/>
                </a:solidFill>
              </a:rPr>
              <a:t>Isaiah 53 </a:t>
            </a:r>
            <a:r>
              <a:rPr lang="en-US" altLang="en-US" sz="3000" dirty="0">
                <a:solidFill>
                  <a:srgbClr val="FFFFCC"/>
                </a:solidFill>
              </a:rPr>
              <a:t>– </a:t>
            </a:r>
            <a:r>
              <a:rPr lang="en-US" altLang="en-US" sz="3000" dirty="0">
                <a:solidFill>
                  <a:schemeClr val="bg1"/>
                </a:solidFill>
              </a:rPr>
              <a:t>(Ac.8:32-33) </a:t>
            </a:r>
            <a:r>
              <a:rPr lang="en-US" altLang="en-US" sz="3000" dirty="0">
                <a:solidFill>
                  <a:srgbClr val="FFFFCC"/>
                </a:solidFill>
              </a:rPr>
              <a:t>– a concept lost to Jews in their own Scriptures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3000" dirty="0">
              <a:solidFill>
                <a:srgbClr val="FFFFCC"/>
              </a:solidFill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914400" lvl="2" indent="0">
              <a:spcAft>
                <a:spcPts val="0"/>
              </a:spcAft>
              <a:buNone/>
            </a:pPr>
            <a:endParaRPr lang="en-US" altLang="en-US" sz="2600" dirty="0">
              <a:solidFill>
                <a:schemeClr val="bg1"/>
              </a:solidFill>
            </a:endParaRPr>
          </a:p>
          <a:p>
            <a:pPr marL="914400" lvl="2" indent="0">
              <a:spcAft>
                <a:spcPts val="0"/>
              </a:spcAft>
              <a:buNone/>
            </a:pPr>
            <a:endParaRPr lang="en-US" altLang="en-US" sz="2600" dirty="0">
              <a:solidFill>
                <a:schemeClr val="bg1"/>
              </a:solidFill>
            </a:endParaRPr>
          </a:p>
          <a:p>
            <a:pPr marL="914400" lvl="2" indent="0">
              <a:spcAft>
                <a:spcPts val="0"/>
              </a:spcAft>
              <a:buNone/>
            </a:pPr>
            <a:endParaRPr lang="en-US" altLang="en-US" sz="26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56137FD-61D4-64E2-6E60-31824378E4D4}"/>
              </a:ext>
            </a:extLst>
          </p:cNvPr>
          <p:cNvSpPr/>
          <p:nvPr/>
        </p:nvSpPr>
        <p:spPr>
          <a:xfrm>
            <a:off x="1368908" y="3733800"/>
            <a:ext cx="6423471" cy="2286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000" u="sng" dirty="0">
                <a:solidFill>
                  <a:srgbClr val="CCFFCC"/>
                </a:solidFill>
              </a:rPr>
              <a:t>Philip (Acts 8)</a:t>
            </a:r>
          </a:p>
          <a:p>
            <a:pPr algn="ctr">
              <a:spcAft>
                <a:spcPts val="500"/>
              </a:spcAft>
            </a:pPr>
            <a:r>
              <a:rPr lang="en-US" sz="2000" dirty="0">
                <a:solidFill>
                  <a:srgbClr val="FFC000"/>
                </a:solidFill>
              </a:rPr>
              <a:t>1. </a:t>
            </a:r>
            <a:r>
              <a:rPr lang="en-US" sz="3000" dirty="0"/>
              <a:t>Explains text – </a:t>
            </a:r>
            <a:r>
              <a:rPr lang="en-US" sz="2900" dirty="0">
                <a:solidFill>
                  <a:srgbClr val="FFC000"/>
                </a:solidFill>
              </a:rPr>
              <a:t>what?</a:t>
            </a:r>
          </a:p>
          <a:p>
            <a:pPr algn="ctr">
              <a:spcAft>
                <a:spcPts val="500"/>
              </a:spcAft>
            </a:pPr>
            <a:r>
              <a:rPr lang="en-US" sz="2000" dirty="0">
                <a:solidFill>
                  <a:srgbClr val="FFC000"/>
                </a:solidFill>
              </a:rPr>
              <a:t>2. </a:t>
            </a:r>
            <a:r>
              <a:rPr lang="en-US" sz="3000" dirty="0"/>
              <a:t>Applies text to reader – </a:t>
            </a:r>
            <a:r>
              <a:rPr lang="en-US" sz="2900" dirty="0">
                <a:solidFill>
                  <a:srgbClr val="FFC000"/>
                </a:solidFill>
              </a:rPr>
              <a:t>so what?</a:t>
            </a:r>
          </a:p>
          <a:p>
            <a:pPr algn="ctr"/>
            <a:r>
              <a:rPr lang="en-US" sz="2000" dirty="0">
                <a:solidFill>
                  <a:srgbClr val="FFC000"/>
                </a:solidFill>
              </a:rPr>
              <a:t>3. </a:t>
            </a:r>
            <a:r>
              <a:rPr lang="en-US" sz="3000" dirty="0"/>
              <a:t>Training – </a:t>
            </a:r>
            <a:r>
              <a:rPr lang="en-US" sz="2900" dirty="0">
                <a:solidFill>
                  <a:srgbClr val="FFC000"/>
                </a:solidFill>
              </a:rPr>
              <a:t>who else?</a:t>
            </a:r>
          </a:p>
        </p:txBody>
      </p:sp>
    </p:spTree>
    <p:extLst>
      <p:ext uri="{BB962C8B-B14F-4D97-AF65-F5344CB8AC3E}">
        <p14:creationId xmlns:p14="http://schemas.microsoft.com/office/powerpoint/2010/main" val="65597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36:</a:t>
            </a:r>
            <a:r>
              <a:rPr lang="en-US" altLang="en-US" sz="3100" dirty="0">
                <a:solidFill>
                  <a:schemeClr val="bg1"/>
                </a:solidFill>
              </a:rPr>
              <a:t> water baptism? 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838200"/>
            <a:ext cx="8418944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“I thought Philip was preaching </a:t>
            </a:r>
            <a:r>
              <a:rPr lang="en-US" altLang="en-US" sz="2900" dirty="0">
                <a:solidFill>
                  <a:srgbClr val="CCFFFF"/>
                </a:solidFill>
              </a:rPr>
              <a:t>JESUS</a:t>
            </a:r>
            <a:r>
              <a:rPr lang="en-US" altLang="en-US" sz="3000" dirty="0">
                <a:solidFill>
                  <a:srgbClr val="CCFFFF"/>
                </a:solidFill>
              </a:rPr>
              <a:t>”  </a:t>
            </a:r>
            <a:r>
              <a:rPr lang="en-US" altLang="en-US" sz="2400" dirty="0">
                <a:solidFill>
                  <a:srgbClr val="FFFF00"/>
                </a:solidFill>
              </a:rPr>
              <a:t>(35)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Preaching Jesus includes His gospel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Philip’s response </a:t>
            </a:r>
            <a:r>
              <a:rPr lang="en-US" altLang="en-US" sz="3000" dirty="0">
                <a:solidFill>
                  <a:schemeClr val="bg1"/>
                </a:solidFill>
              </a:rPr>
              <a:t>= Ac.2:</a:t>
            </a:r>
            <a:r>
              <a:rPr lang="en-US" altLang="en-US" sz="3000" u="sng" dirty="0">
                <a:solidFill>
                  <a:srgbClr val="FFC000"/>
                </a:solidFill>
              </a:rPr>
              <a:t>40</a:t>
            </a:r>
            <a:r>
              <a:rPr lang="en-US" altLang="en-US" sz="3000" dirty="0">
                <a:solidFill>
                  <a:schemeClr val="bg1"/>
                </a:solidFill>
              </a:rPr>
              <a:t> (same as preaching of Acts 2)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Eunuch’s response </a:t>
            </a:r>
            <a:r>
              <a:rPr lang="en-US" altLang="en-US" sz="3000" dirty="0">
                <a:solidFill>
                  <a:schemeClr val="bg1"/>
                </a:solidFill>
              </a:rPr>
              <a:t>= Ac.2:</a:t>
            </a:r>
            <a:r>
              <a:rPr lang="en-US" altLang="en-US" sz="3000" u="sng" dirty="0">
                <a:solidFill>
                  <a:srgbClr val="FFC000"/>
                </a:solidFill>
              </a:rPr>
              <a:t>41</a:t>
            </a:r>
            <a:r>
              <a:rPr lang="en-US" altLang="en-US" sz="3000" dirty="0">
                <a:solidFill>
                  <a:schemeClr val="bg1"/>
                </a:solidFill>
              </a:rPr>
              <a:t> (those who received the word…)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914400" lvl="2" indent="0">
              <a:spcAft>
                <a:spcPts val="0"/>
              </a:spcAft>
              <a:buNone/>
            </a:pPr>
            <a:endParaRPr lang="en-US" altLang="en-US" sz="2600" dirty="0">
              <a:solidFill>
                <a:schemeClr val="bg1"/>
              </a:solidFill>
            </a:endParaRPr>
          </a:p>
          <a:p>
            <a:pPr marL="914400" lvl="2" indent="0">
              <a:spcAft>
                <a:spcPts val="0"/>
              </a:spcAft>
              <a:buNone/>
            </a:pPr>
            <a:endParaRPr lang="en-US" altLang="en-US" sz="2600" dirty="0">
              <a:solidFill>
                <a:schemeClr val="bg1"/>
              </a:solidFill>
            </a:endParaRPr>
          </a:p>
          <a:p>
            <a:pPr marL="914400" lvl="2" indent="0">
              <a:spcAft>
                <a:spcPts val="0"/>
              </a:spcAft>
              <a:buNone/>
            </a:pPr>
            <a:endParaRPr lang="en-US" alt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95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</a:rPr>
              <a:t>37-39:</a:t>
            </a:r>
            <a:r>
              <a:rPr lang="en-US" altLang="en-US" sz="3100" dirty="0">
                <a:solidFill>
                  <a:schemeClr val="bg1"/>
                </a:solidFill>
              </a:rPr>
              <a:t>  when does the eunuch rejoice? 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609600"/>
            <a:ext cx="8418944" cy="5791200"/>
          </a:xfrm>
        </p:spPr>
        <p:txBody>
          <a:bodyPr/>
          <a:lstStyle/>
          <a:p>
            <a:pPr marL="339725" indent="-339725" algn="ctr">
              <a:spcAft>
                <a:spcPts val="3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Four facts – </a:t>
            </a:r>
          </a:p>
          <a:p>
            <a:pPr marL="339725" indent="-339725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sz="3000" dirty="0">
                <a:solidFill>
                  <a:srgbClr val="FFFFCC"/>
                </a:solidFill>
              </a:rPr>
              <a:t>Lord’s preachers taught same thing every-where.   </a:t>
            </a:r>
            <a:r>
              <a:rPr lang="en-US" altLang="en-US" sz="3000" dirty="0">
                <a:solidFill>
                  <a:schemeClr val="bg1"/>
                </a:solidFill>
              </a:rPr>
              <a:t>Cf. 1 Co.4:17</a:t>
            </a:r>
          </a:p>
          <a:p>
            <a:pPr marL="339725" indent="-339725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</a:t>
            </a:r>
            <a:r>
              <a:rPr lang="en-US" altLang="en-US" sz="3000" dirty="0">
                <a:solidFill>
                  <a:srgbClr val="FFFFCC"/>
                </a:solidFill>
              </a:rPr>
              <a:t>Preaching Jesus includes preaching baptism.   </a:t>
            </a:r>
            <a:r>
              <a:rPr lang="en-US" altLang="en-US" sz="3000" dirty="0">
                <a:solidFill>
                  <a:schemeClr val="bg1"/>
                </a:solidFill>
              </a:rPr>
              <a:t>Contrast denominations. </a:t>
            </a:r>
          </a:p>
          <a:p>
            <a:pPr marL="339725" indent="-339725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3. </a:t>
            </a:r>
            <a:r>
              <a:rPr lang="en-US" altLang="en-US" sz="3000" dirty="0">
                <a:solidFill>
                  <a:srgbClr val="FFFFCC"/>
                </a:solidFill>
              </a:rPr>
              <a:t>Baptism requires going </a:t>
            </a:r>
            <a:r>
              <a:rPr lang="en-US" altLang="en-US" sz="3000" u="sng" dirty="0">
                <a:solidFill>
                  <a:srgbClr val="FFFFCC"/>
                </a:solidFill>
              </a:rPr>
              <a:t>to</a:t>
            </a:r>
            <a:r>
              <a:rPr lang="en-US" altLang="en-US" sz="3000" dirty="0">
                <a:solidFill>
                  <a:srgbClr val="FFFFCC"/>
                </a:solidFill>
              </a:rPr>
              <a:t>, getting </a:t>
            </a:r>
            <a:r>
              <a:rPr lang="en-US" altLang="en-US" sz="3000" u="sng" dirty="0">
                <a:solidFill>
                  <a:srgbClr val="FFFFCC"/>
                </a:solidFill>
              </a:rPr>
              <a:t>into</a:t>
            </a:r>
            <a:r>
              <a:rPr lang="en-US" altLang="en-US" sz="3000" dirty="0">
                <a:solidFill>
                  <a:srgbClr val="FFFFCC"/>
                </a:solidFill>
              </a:rPr>
              <a:t> water to immerse… 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4. </a:t>
            </a:r>
            <a:r>
              <a:rPr lang="en-US" altLang="en-US" sz="3000" dirty="0">
                <a:solidFill>
                  <a:srgbClr val="FFFFCC"/>
                </a:solidFill>
              </a:rPr>
              <a:t>Plan is simple: eunuch understood it the first time he heard.    </a:t>
            </a:r>
            <a:r>
              <a:rPr lang="en-US" altLang="en-US" sz="3000" dirty="0">
                <a:solidFill>
                  <a:schemeClr val="bg1"/>
                </a:solidFill>
              </a:rPr>
              <a:t>Cf. –  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	</a:t>
            </a:r>
            <a:r>
              <a:rPr lang="en-US" altLang="en-US" sz="3000" dirty="0">
                <a:solidFill>
                  <a:schemeClr val="bg1"/>
                </a:solidFill>
              </a:rPr>
              <a:t>*</a:t>
            </a:r>
            <a:r>
              <a:rPr lang="en-US" altLang="en-US" sz="3000" u="sng" dirty="0">
                <a:solidFill>
                  <a:srgbClr val="CCFFCC"/>
                </a:solidFill>
              </a:rPr>
              <a:t>Jerusalem</a:t>
            </a:r>
            <a:r>
              <a:rPr lang="en-US" altLang="en-US" sz="3000" dirty="0">
                <a:solidFill>
                  <a:srgbClr val="CCFFCC"/>
                </a:solidFill>
              </a:rPr>
              <a:t>,</a:t>
            </a:r>
            <a:r>
              <a:rPr lang="en-US" altLang="en-US" sz="3000" dirty="0">
                <a:solidFill>
                  <a:srgbClr val="FFFFCC"/>
                </a:solidFill>
              </a:rPr>
              <a:t>  </a:t>
            </a:r>
            <a:r>
              <a:rPr lang="en-US" altLang="en-US" sz="3000" dirty="0">
                <a:solidFill>
                  <a:schemeClr val="bg1"/>
                </a:solidFill>
              </a:rPr>
              <a:t>Ac.2:37-41 . . . 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*</a:t>
            </a:r>
            <a:r>
              <a:rPr lang="en-US" altLang="en-US" sz="3000" u="sng" dirty="0">
                <a:solidFill>
                  <a:srgbClr val="CCFFCC"/>
                </a:solidFill>
              </a:rPr>
              <a:t>Samaria</a:t>
            </a:r>
            <a:r>
              <a:rPr lang="en-US" altLang="en-US" sz="3000" dirty="0">
                <a:solidFill>
                  <a:srgbClr val="CCFFCC"/>
                </a:solidFill>
              </a:rPr>
              <a:t>,  </a:t>
            </a:r>
            <a:r>
              <a:rPr lang="en-US" altLang="en-US" sz="3000" dirty="0">
                <a:solidFill>
                  <a:schemeClr val="bg1"/>
                </a:solidFill>
              </a:rPr>
              <a:t>Ac.8:5-13.   Certainty is wonderful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2600" dirty="0">
              <a:solidFill>
                <a:srgbClr val="FFFFCC"/>
              </a:solidFill>
            </a:endParaRPr>
          </a:p>
          <a:p>
            <a:pPr marL="914400" lvl="2" indent="0">
              <a:spcAft>
                <a:spcPts val="0"/>
              </a:spcAft>
              <a:buNone/>
            </a:pPr>
            <a:endParaRPr lang="en-US" alt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37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C000"/>
                </a:solidFill>
              </a:rPr>
              <a:t>40:</a:t>
            </a:r>
            <a:r>
              <a:rPr lang="en-US" altLang="en-US" sz="3100" dirty="0">
                <a:solidFill>
                  <a:schemeClr val="bg1"/>
                </a:solidFill>
              </a:rPr>
              <a:t>  Philip left the eunuch to find others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609600"/>
            <a:ext cx="8418944" cy="5791200"/>
          </a:xfrm>
        </p:spPr>
        <p:txBody>
          <a:bodyPr/>
          <a:lstStyle/>
          <a:p>
            <a:pPr marL="339725" indent="-339725">
              <a:spcAft>
                <a:spcPts val="30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Resembles another time when a Stranger . . . </a:t>
            </a:r>
          </a:p>
          <a:p>
            <a:pPr marL="339725" indent="-339725">
              <a:spcAft>
                <a:spcPts val="300"/>
              </a:spcAft>
              <a:buNone/>
            </a:pPr>
            <a:r>
              <a:rPr lang="en-US" altLang="en-US" sz="3000" baseline="30000" dirty="0">
                <a:solidFill>
                  <a:schemeClr val="bg1"/>
                </a:solidFill>
              </a:rPr>
              <a:t>1 </a:t>
            </a:r>
            <a:r>
              <a:rPr lang="en-US" altLang="en-US" sz="3000" dirty="0">
                <a:solidFill>
                  <a:srgbClr val="CCFFCC"/>
                </a:solidFill>
              </a:rPr>
              <a:t>joined two travelers</a:t>
            </a:r>
          </a:p>
          <a:p>
            <a:pPr marL="339725" indent="-339725">
              <a:spcAft>
                <a:spcPts val="300"/>
              </a:spcAft>
              <a:buNone/>
            </a:pPr>
            <a:r>
              <a:rPr lang="en-US" altLang="en-US" sz="3000" baseline="30000" dirty="0">
                <a:solidFill>
                  <a:schemeClr val="bg1"/>
                </a:solidFill>
              </a:rPr>
              <a:t>2 </a:t>
            </a:r>
            <a:r>
              <a:rPr lang="en-US" altLang="en-US" sz="3000" dirty="0">
                <a:solidFill>
                  <a:srgbClr val="CCFFCC"/>
                </a:solidFill>
              </a:rPr>
              <a:t>explained Scriptures to them</a:t>
            </a:r>
          </a:p>
          <a:p>
            <a:pPr marL="339725" indent="-339725">
              <a:spcAft>
                <a:spcPts val="300"/>
              </a:spcAft>
              <a:buNone/>
            </a:pPr>
            <a:r>
              <a:rPr lang="en-US" altLang="en-US" sz="3000" baseline="30000" dirty="0">
                <a:solidFill>
                  <a:schemeClr val="bg1"/>
                </a:solidFill>
              </a:rPr>
              <a:t>3 </a:t>
            </a:r>
            <a:r>
              <a:rPr lang="en-US" altLang="en-US" sz="3000" dirty="0">
                <a:solidFill>
                  <a:srgbClr val="CCFFCC"/>
                </a:solidFill>
              </a:rPr>
              <a:t>took part in a meal</a:t>
            </a:r>
          </a:p>
          <a:p>
            <a:pPr marL="339725" indent="-339725">
              <a:spcAft>
                <a:spcPts val="300"/>
              </a:spcAft>
              <a:buNone/>
            </a:pPr>
            <a:r>
              <a:rPr lang="en-US" altLang="en-US" sz="3000" baseline="30000" dirty="0">
                <a:solidFill>
                  <a:schemeClr val="bg1"/>
                </a:solidFill>
              </a:rPr>
              <a:t>4 </a:t>
            </a:r>
            <a:r>
              <a:rPr lang="en-US" altLang="en-US" sz="3000" dirty="0">
                <a:solidFill>
                  <a:srgbClr val="CCFFCC"/>
                </a:solidFill>
              </a:rPr>
              <a:t>then disappeared</a:t>
            </a:r>
            <a:endParaRPr lang="en-US" altLang="en-US" sz="2600" dirty="0">
              <a:solidFill>
                <a:srgbClr val="CCFFCC"/>
              </a:solidFill>
            </a:endParaRPr>
          </a:p>
          <a:p>
            <a:pPr marL="914400" lvl="2" indent="0">
              <a:spcAft>
                <a:spcPts val="0"/>
              </a:spcAft>
              <a:buNone/>
            </a:pPr>
            <a:endParaRPr lang="en-US" altLang="en-US" sz="26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82EE9E6-4D67-9143-A45A-0369649B4473}"/>
              </a:ext>
            </a:extLst>
          </p:cNvPr>
          <p:cNvSpPr/>
          <p:nvPr/>
        </p:nvSpPr>
        <p:spPr>
          <a:xfrm>
            <a:off x="6019800" y="1654745"/>
            <a:ext cx="2438400" cy="1574380"/>
          </a:xfrm>
          <a:prstGeom prst="round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Luke 24:</a:t>
            </a:r>
            <a:br>
              <a:rPr lang="en-US" sz="3000" dirty="0"/>
            </a:br>
            <a:r>
              <a:rPr lang="en-US" sz="3000" dirty="0"/>
              <a:t>13-35</a:t>
            </a:r>
          </a:p>
        </p:txBody>
      </p:sp>
    </p:spTree>
    <p:extLst>
      <p:ext uri="{BB962C8B-B14F-4D97-AF65-F5344CB8AC3E}">
        <p14:creationId xmlns:p14="http://schemas.microsoft.com/office/powerpoint/2010/main" val="299940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86950" y="6096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Heeding The Scriptures, Ac.8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2CBFADCC-4114-2692-4FD6-08F9CF6343BE}"/>
              </a:ext>
            </a:extLst>
          </p:cNvPr>
          <p:cNvSpPr/>
          <p:nvPr/>
        </p:nvSpPr>
        <p:spPr bwMode="auto">
          <a:xfrm>
            <a:off x="963103" y="1219200"/>
            <a:ext cx="7219362" cy="1219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Hindrances To Salvation, 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Ac.8</a:t>
            </a:r>
            <a:r>
              <a:rPr kumimoji="0" lang="en-US" sz="3200" i="0" u="none" strike="noStrike" kern="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36</a:t>
            </a:r>
            <a:endParaRPr kumimoji="0" lang="en-US" sz="3500" i="0" u="none" strike="noStrike" kern="0" cap="none" spc="0" normalizeH="0" baseline="30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054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100" dirty="0">
                <a:solidFill>
                  <a:srgbClr val="CCECFF"/>
                </a:solidFill>
              </a:rPr>
              <a:t>Doubters deceive and</a:t>
            </a:r>
            <a:br>
              <a:rPr lang="en-US" altLang="en-US" sz="3100" dirty="0">
                <a:solidFill>
                  <a:srgbClr val="CCECFF"/>
                </a:solidFill>
              </a:rPr>
            </a:br>
            <a:r>
              <a:rPr lang="en-US" altLang="en-US" sz="3100" dirty="0">
                <a:solidFill>
                  <a:srgbClr val="CCECFF"/>
                </a:solidFill>
              </a:rPr>
              <a:t>are deceived about baptism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sz="3000" dirty="0">
                <a:solidFill>
                  <a:srgbClr val="FFFFCC"/>
                </a:solidFill>
              </a:rPr>
              <a:t>‘</a:t>
            </a:r>
            <a:r>
              <a:rPr lang="en-US" altLang="en-US" sz="3000" u="sng" dirty="0">
                <a:solidFill>
                  <a:srgbClr val="FFFFCC"/>
                </a:solidFill>
              </a:rPr>
              <a:t>Salvation by water</a:t>
            </a:r>
            <a:r>
              <a:rPr lang="en-US" altLang="en-US" sz="3000" dirty="0">
                <a:solidFill>
                  <a:srgbClr val="FFFFCC"/>
                </a:solidFill>
              </a:rPr>
              <a:t>’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2 K.5, Naaman: does anyone believe </a:t>
            </a:r>
            <a:r>
              <a:rPr lang="en-US" altLang="en-US" sz="3000" u="sng" dirty="0">
                <a:solidFill>
                  <a:schemeClr val="bg1"/>
                </a:solidFill>
              </a:rPr>
              <a:t>water</a:t>
            </a:r>
            <a:r>
              <a:rPr lang="en-US" altLang="en-US" sz="3000" dirty="0">
                <a:solidFill>
                  <a:schemeClr val="bg1"/>
                </a:solidFill>
              </a:rPr>
              <a:t> cured leprosy?  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Jn.9:1-7, blind man … </a:t>
            </a:r>
            <a:r>
              <a:rPr lang="en-US" altLang="en-US" sz="3000" u="sng" dirty="0">
                <a:solidFill>
                  <a:schemeClr val="bg1"/>
                </a:solidFill>
              </a:rPr>
              <a:t>water</a:t>
            </a:r>
            <a:r>
              <a:rPr lang="en-US" altLang="en-US" sz="3000" dirty="0">
                <a:solidFill>
                  <a:schemeClr val="bg1"/>
                </a:solidFill>
              </a:rPr>
              <a:t>?   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 Pt.3:20-21, not </a:t>
            </a:r>
            <a:r>
              <a:rPr lang="en-US" altLang="en-US" sz="3000" u="sng" dirty="0">
                <a:solidFill>
                  <a:schemeClr val="bg1"/>
                </a:solidFill>
              </a:rPr>
              <a:t>mere water</a:t>
            </a:r>
            <a:r>
              <a:rPr lang="en-US" altLang="en-US" sz="3000" dirty="0">
                <a:solidFill>
                  <a:schemeClr val="bg1"/>
                </a:solidFill>
              </a:rPr>
              <a:t> but proper use of water is NT condition for salvation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30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100" dirty="0">
                <a:solidFill>
                  <a:srgbClr val="CCECFF"/>
                </a:solidFill>
              </a:rPr>
              <a:t>Doubters deceive and</a:t>
            </a:r>
            <a:br>
              <a:rPr lang="en-US" altLang="en-US" sz="3100" dirty="0">
                <a:solidFill>
                  <a:srgbClr val="CCECFF"/>
                </a:solidFill>
              </a:rPr>
            </a:br>
            <a:r>
              <a:rPr lang="en-US" altLang="en-US" sz="3100" dirty="0">
                <a:solidFill>
                  <a:srgbClr val="CCECFF"/>
                </a:solidFill>
              </a:rPr>
              <a:t>are deceived about baptism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sz="3000" dirty="0">
                <a:solidFill>
                  <a:srgbClr val="FFFFCC"/>
                </a:solidFill>
              </a:rPr>
              <a:t>‘</a:t>
            </a:r>
            <a:r>
              <a:rPr lang="en-US" altLang="en-US" sz="3000" u="sng" dirty="0">
                <a:solidFill>
                  <a:srgbClr val="FFFFCC"/>
                </a:solidFill>
              </a:rPr>
              <a:t>Salvation by works</a:t>
            </a:r>
            <a:r>
              <a:rPr lang="en-US" altLang="en-US" sz="3000" dirty="0">
                <a:solidFill>
                  <a:srgbClr val="FFFFCC"/>
                </a:solidFill>
              </a:rPr>
              <a:t>’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2 K.5, Naaman glorified God, not his own work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Jn.9:1-7, blind man gave glory to Christ, not himself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56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100" dirty="0">
                <a:solidFill>
                  <a:srgbClr val="CCECFF"/>
                </a:solidFill>
              </a:rPr>
              <a:t>Doubters deceive and</a:t>
            </a:r>
            <a:br>
              <a:rPr lang="en-US" altLang="en-US" sz="3100" dirty="0">
                <a:solidFill>
                  <a:srgbClr val="CCECFF"/>
                </a:solidFill>
              </a:rPr>
            </a:br>
            <a:r>
              <a:rPr lang="en-US" altLang="en-US" sz="3100" dirty="0">
                <a:solidFill>
                  <a:srgbClr val="CCECFF"/>
                </a:solidFill>
              </a:rPr>
              <a:t>are deceived about baptism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3. </a:t>
            </a:r>
            <a:r>
              <a:rPr lang="en-US" altLang="en-US" sz="3000" dirty="0">
                <a:solidFill>
                  <a:srgbClr val="FFFFCC"/>
                </a:solidFill>
              </a:rPr>
              <a:t>‘</a:t>
            </a:r>
            <a:r>
              <a:rPr lang="en-US" altLang="en-US" sz="3000" u="sng" dirty="0">
                <a:solidFill>
                  <a:srgbClr val="FFFFCC"/>
                </a:solidFill>
              </a:rPr>
              <a:t>Salvation by faith</a:t>
            </a:r>
            <a:r>
              <a:rPr lang="en-US" altLang="en-US" sz="3000" dirty="0">
                <a:solidFill>
                  <a:srgbClr val="FFFFCC"/>
                </a:solidFill>
              </a:rPr>
              <a:t>’</a:t>
            </a:r>
            <a:r>
              <a:rPr lang="en-US" altLang="en-US" sz="3000" dirty="0">
                <a:solidFill>
                  <a:schemeClr val="bg1"/>
                </a:solidFill>
              </a:rPr>
              <a:t>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2 K.5, required faith (obedience)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Jn.9:1-7, required faith (obedience)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Faith includes baptism.   Gal.3</a:t>
            </a:r>
            <a:r>
              <a:rPr lang="en-US" altLang="en-US" sz="3000" baseline="30000" dirty="0">
                <a:solidFill>
                  <a:schemeClr val="bg1"/>
                </a:solidFill>
              </a:rPr>
              <a:t>26</a:t>
            </a:r>
            <a:r>
              <a:rPr lang="en-US" altLang="en-US" sz="3000" dirty="0">
                <a:solidFill>
                  <a:schemeClr val="bg1"/>
                </a:solidFill>
              </a:rPr>
              <a:t> </a:t>
            </a:r>
            <a:r>
              <a:rPr lang="en-US" altLang="en-US" sz="3000" dirty="0">
                <a:solidFill>
                  <a:srgbClr val="FFFFCC"/>
                </a:solidFill>
              </a:rPr>
              <a:t>For you are all sons of God </a:t>
            </a:r>
            <a:r>
              <a:rPr lang="en-US" altLang="en-US" sz="3000" u="sng" dirty="0">
                <a:solidFill>
                  <a:srgbClr val="FFFFCC"/>
                </a:solidFill>
              </a:rPr>
              <a:t>through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3000" u="sng" dirty="0">
                <a:solidFill>
                  <a:srgbClr val="FFFFCC"/>
                </a:solidFill>
              </a:rPr>
              <a:t>faith</a:t>
            </a:r>
            <a:r>
              <a:rPr lang="en-US" altLang="en-US" sz="3000" dirty="0">
                <a:solidFill>
                  <a:srgbClr val="FFFFCC"/>
                </a:solidFill>
              </a:rPr>
              <a:t> in Christ Jesus. </a:t>
            </a:r>
            <a:r>
              <a:rPr lang="en-US" altLang="en-US" sz="3000" baseline="30000" dirty="0">
                <a:solidFill>
                  <a:schemeClr val="bg1"/>
                </a:solidFill>
              </a:rPr>
              <a:t>27</a:t>
            </a:r>
            <a:r>
              <a:rPr lang="en-US" altLang="en-US" sz="3000" dirty="0">
                <a:solidFill>
                  <a:schemeClr val="bg1"/>
                </a:solidFill>
              </a:rPr>
              <a:t> </a:t>
            </a:r>
            <a:r>
              <a:rPr lang="en-US" altLang="en-US" sz="3000" u="sng" dirty="0">
                <a:solidFill>
                  <a:srgbClr val="FFFFCC"/>
                </a:solidFill>
              </a:rPr>
              <a:t>For</a:t>
            </a:r>
            <a:r>
              <a:rPr lang="en-US" altLang="en-US" sz="3000" dirty="0">
                <a:solidFill>
                  <a:srgbClr val="FFFFCC"/>
                </a:solidFill>
              </a:rPr>
              <a:t> as many of you as were </a:t>
            </a:r>
            <a:r>
              <a:rPr lang="en-US" altLang="en-US" sz="3000" u="sng" dirty="0">
                <a:solidFill>
                  <a:srgbClr val="FFFFCC"/>
                </a:solidFill>
              </a:rPr>
              <a:t>baptized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3000" u="sng" dirty="0">
                <a:solidFill>
                  <a:srgbClr val="FFFFCC"/>
                </a:solidFill>
              </a:rPr>
              <a:t>into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3000" u="sng" dirty="0">
                <a:solidFill>
                  <a:srgbClr val="FFFFCC"/>
                </a:solidFill>
              </a:rPr>
              <a:t>Christ</a:t>
            </a:r>
            <a:r>
              <a:rPr lang="en-US" altLang="en-US" sz="3000" dirty="0">
                <a:solidFill>
                  <a:srgbClr val="FFFFCC"/>
                </a:solidFill>
              </a:rPr>
              <a:t> have put on Christ.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10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100" dirty="0">
                <a:solidFill>
                  <a:srgbClr val="CCECFF"/>
                </a:solidFill>
              </a:rPr>
              <a:t>Doubters deceive and</a:t>
            </a:r>
            <a:br>
              <a:rPr lang="en-US" altLang="en-US" sz="3100" dirty="0">
                <a:solidFill>
                  <a:srgbClr val="CCECFF"/>
                </a:solidFill>
              </a:rPr>
            </a:br>
            <a:r>
              <a:rPr lang="en-US" altLang="en-US" sz="3100" dirty="0">
                <a:solidFill>
                  <a:srgbClr val="CCECFF"/>
                </a:solidFill>
              </a:rPr>
              <a:t>are deceived about baptism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4. </a:t>
            </a:r>
            <a:r>
              <a:rPr lang="en-US" altLang="en-US" sz="3000" dirty="0">
                <a:solidFill>
                  <a:srgbClr val="FFFFCC"/>
                </a:solidFill>
              </a:rPr>
              <a:t>‘</a:t>
            </a:r>
            <a:r>
              <a:rPr lang="en-US" altLang="en-US" sz="3000" u="sng" dirty="0">
                <a:solidFill>
                  <a:srgbClr val="FFFFCC"/>
                </a:solidFill>
              </a:rPr>
              <a:t>Salvation by grace’</a:t>
            </a:r>
            <a:r>
              <a:rPr lang="en-US" altLang="en-US" sz="3000" dirty="0">
                <a:solidFill>
                  <a:schemeClr val="bg1"/>
                </a:solidFill>
              </a:rPr>
              <a:t>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What if: </a:t>
            </a:r>
          </a:p>
          <a:p>
            <a:pPr marL="1027113" lvl="2" indent="-2825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‘Naaman saved by grace; dipping not necessary’? ?  </a:t>
            </a:r>
          </a:p>
          <a:p>
            <a:pPr marL="1027113" lvl="2" indent="-2825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‘Blind man cured by grace; washing not necessary?’ ? </a:t>
            </a:r>
          </a:p>
          <a:p>
            <a:pPr marL="1027113" lvl="2" indent="-2825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Or:  ‘saved by grace, not faith’? ?    </a:t>
            </a:r>
          </a:p>
          <a:p>
            <a:pPr marL="1376363" lvl="3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False choices offer:  </a:t>
            </a:r>
            <a:r>
              <a:rPr lang="en-US" altLang="en-US" sz="3000" i="1" dirty="0">
                <a:solidFill>
                  <a:srgbClr val="CCFFCC"/>
                </a:solidFill>
              </a:rPr>
              <a:t>either - or</a:t>
            </a:r>
          </a:p>
          <a:p>
            <a:pPr marL="1376363" lvl="3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NT teaching requires:  </a:t>
            </a:r>
            <a:r>
              <a:rPr lang="en-US" altLang="en-US" sz="3000" i="1" dirty="0">
                <a:solidFill>
                  <a:srgbClr val="CCFFCC"/>
                </a:solidFill>
              </a:rPr>
              <a:t>both - and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61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chemeClr val="bg1"/>
                </a:solidFill>
              </a:rPr>
              <a:t>NT written in common language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2" y="685800"/>
            <a:ext cx="8610599" cy="5791200"/>
          </a:xfrm>
        </p:spPr>
        <p:txBody>
          <a:bodyPr/>
          <a:lstStyle/>
          <a:p>
            <a:pPr marL="339725" indent="-33972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1.</a:t>
            </a:r>
            <a:r>
              <a:rPr lang="en-US" altLang="en-US" sz="2400" dirty="0">
                <a:solidFill>
                  <a:srgbClr val="CCFFCC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Acts 2</a:t>
            </a:r>
            <a:r>
              <a:rPr lang="en-US" altLang="en-US" sz="3000" baseline="30000" dirty="0">
                <a:solidFill>
                  <a:schemeClr val="bg1"/>
                </a:solidFill>
              </a:rPr>
              <a:t>44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Now all who believed were together, and had all things in </a:t>
            </a:r>
            <a:r>
              <a:rPr lang="en-US" altLang="en-US" sz="3000" u="sng" dirty="0">
                <a:solidFill>
                  <a:srgbClr val="CCFFFF"/>
                </a:solidFill>
              </a:rPr>
              <a:t>common</a:t>
            </a:r>
            <a:r>
              <a:rPr lang="en-US" altLang="en-US" sz="3000" dirty="0">
                <a:solidFill>
                  <a:srgbClr val="CCFFFF"/>
                </a:solidFill>
              </a:rPr>
              <a:t> . . .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2. </a:t>
            </a:r>
            <a:r>
              <a:rPr lang="en-US" altLang="en-US" sz="3000" dirty="0">
                <a:solidFill>
                  <a:srgbClr val="FFFFCC"/>
                </a:solidFill>
              </a:rPr>
              <a:t>Some passages are difficult:  </a:t>
            </a:r>
            <a:r>
              <a:rPr lang="en-US" altLang="en-US" sz="3000" dirty="0">
                <a:solidFill>
                  <a:schemeClr val="bg1"/>
                </a:solidFill>
              </a:rPr>
              <a:t>2 Pt.3</a:t>
            </a:r>
            <a:r>
              <a:rPr lang="en-US" altLang="en-US" sz="3000" baseline="30000" dirty="0">
                <a:solidFill>
                  <a:schemeClr val="bg1"/>
                </a:solidFill>
              </a:rPr>
              <a:t>16</a:t>
            </a:r>
            <a:r>
              <a:rPr lang="en-US" altLang="en-US" sz="3000" dirty="0">
                <a:solidFill>
                  <a:schemeClr val="bg1"/>
                </a:solidFill>
              </a:rPr>
              <a:t>  </a:t>
            </a:r>
            <a:r>
              <a:rPr lang="en-US" altLang="en-US" sz="3000" dirty="0">
                <a:solidFill>
                  <a:srgbClr val="CCFFFF"/>
                </a:solidFill>
              </a:rPr>
              <a:t>as also</a:t>
            </a:r>
            <a:br>
              <a:rPr lang="en-US" altLang="en-US" sz="3000" dirty="0">
                <a:solidFill>
                  <a:srgbClr val="CCFFFF"/>
                </a:solidFill>
              </a:rPr>
            </a:br>
            <a:r>
              <a:rPr lang="en-US" altLang="en-US" sz="3000" dirty="0">
                <a:solidFill>
                  <a:srgbClr val="CCFFFF"/>
                </a:solidFill>
              </a:rPr>
              <a:t>in all his epistles, speaking in them of these things, in which are </a:t>
            </a:r>
            <a:r>
              <a:rPr lang="en-US" altLang="en-US" sz="3000" u="sng" dirty="0">
                <a:solidFill>
                  <a:srgbClr val="CCFFFF"/>
                </a:solidFill>
              </a:rPr>
              <a:t>some</a:t>
            </a:r>
            <a:r>
              <a:rPr lang="en-US" altLang="en-US" sz="3000" dirty="0">
                <a:solidFill>
                  <a:srgbClr val="CCFFFF"/>
                </a:solidFill>
              </a:rPr>
              <a:t> things </a:t>
            </a:r>
            <a:r>
              <a:rPr lang="en-US" altLang="en-US" sz="3000" u="sng" dirty="0">
                <a:solidFill>
                  <a:srgbClr val="CCFFFF"/>
                </a:solidFill>
              </a:rPr>
              <a:t>hard</a:t>
            </a:r>
            <a:r>
              <a:rPr lang="en-US" altLang="en-US" sz="3000" dirty="0">
                <a:solidFill>
                  <a:srgbClr val="CCFFFF"/>
                </a:solidFill>
              </a:rPr>
              <a:t> </a:t>
            </a:r>
            <a:r>
              <a:rPr lang="en-US" altLang="en-US" sz="3000" u="sng" dirty="0">
                <a:solidFill>
                  <a:srgbClr val="CCFFFF"/>
                </a:solidFill>
              </a:rPr>
              <a:t>to</a:t>
            </a:r>
            <a:r>
              <a:rPr lang="en-US" altLang="en-US" sz="3000" dirty="0">
                <a:solidFill>
                  <a:srgbClr val="CCFFFF"/>
                </a:solidFill>
              </a:rPr>
              <a:t> </a:t>
            </a:r>
            <a:r>
              <a:rPr lang="en-US" altLang="en-US" sz="3000" u="sng" dirty="0">
                <a:solidFill>
                  <a:srgbClr val="CCFFFF"/>
                </a:solidFill>
              </a:rPr>
              <a:t>under-stand</a:t>
            </a:r>
            <a:r>
              <a:rPr lang="en-US" altLang="en-US" sz="3000" dirty="0">
                <a:solidFill>
                  <a:srgbClr val="CCFFFF"/>
                </a:solidFill>
              </a:rPr>
              <a:t>, which untaught and unstable people twist to their own destruction, as they do also the rest of the Scriptures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79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FFCC"/>
                </a:solidFill>
              </a:rPr>
              <a:t>2. </a:t>
            </a:r>
            <a:r>
              <a:rPr lang="en-US" altLang="en-US" sz="3100" dirty="0">
                <a:solidFill>
                  <a:srgbClr val="CCECFF"/>
                </a:solidFill>
              </a:rPr>
              <a:t>Deniers of consequences of baptism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Rom.6:3-4</a:t>
            </a:r>
          </a:p>
          <a:p>
            <a:pPr marL="461963" lvl="1" indent="-2349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In baptism, one enters into Christ…rises to walk in newness of life</a:t>
            </a:r>
          </a:p>
          <a:p>
            <a:pPr marL="461963" lvl="1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New life requires some things, forbids others.  This hinders some who don’t want to change their – </a:t>
            </a:r>
          </a:p>
          <a:p>
            <a:pPr marL="744538" lvl="2" indent="-2254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Minds:</a:t>
            </a:r>
            <a:r>
              <a:rPr lang="en-US" altLang="en-US" sz="3000" dirty="0">
                <a:solidFill>
                  <a:schemeClr val="bg1"/>
                </a:solidFill>
              </a:rPr>
              <a:t> “I always believed this way…” – 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Cf. Jew, Acts 2</a:t>
            </a:r>
          </a:p>
          <a:p>
            <a:pPr marL="744538" lvl="2" indent="-22542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Ways:</a:t>
            </a:r>
            <a:r>
              <a:rPr lang="en-US" altLang="en-US" sz="3000" dirty="0">
                <a:solidFill>
                  <a:schemeClr val="bg1"/>
                </a:solidFill>
              </a:rPr>
              <a:t> “I’m set in my ways…”  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Repentance is the hurdle.</a:t>
            </a:r>
            <a:endParaRPr lang="en-US" altLang="en-US" sz="3000" dirty="0">
              <a:solidFill>
                <a:srgbClr val="FFFFCC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4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8382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FFCC"/>
                </a:solidFill>
              </a:rPr>
              <a:t>3. </a:t>
            </a:r>
            <a:r>
              <a:rPr lang="en-US" altLang="en-US" sz="3100" dirty="0">
                <a:solidFill>
                  <a:srgbClr val="CCECFF"/>
                </a:solidFill>
              </a:rPr>
              <a:t>Delayers of baptism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Acts 24:24-25</a:t>
            </a:r>
          </a:p>
          <a:p>
            <a:pPr marL="461963" lvl="1" indent="-23495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C000"/>
                </a:solidFill>
              </a:rPr>
              <a:t>“Tomorrow” – the great thief of souls</a:t>
            </a:r>
          </a:p>
          <a:p>
            <a:pPr marL="461963" lvl="1" indent="-23495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Felix – </a:t>
            </a:r>
          </a:p>
          <a:p>
            <a:pPr marL="227013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chemeClr val="bg1"/>
                </a:solidFill>
              </a:rPr>
              <a:t>1.</a:t>
            </a:r>
            <a:r>
              <a:rPr lang="en-US" altLang="en-US" sz="26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rgbClr val="FFFF99"/>
                </a:solidFill>
              </a:rPr>
              <a:t>Desire to hear</a:t>
            </a:r>
            <a:endParaRPr lang="en-US" altLang="en-US" sz="2600" dirty="0">
              <a:solidFill>
                <a:srgbClr val="FFFF99"/>
              </a:solidFill>
            </a:endParaRPr>
          </a:p>
          <a:p>
            <a:pPr marL="227013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600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chemeClr val="bg1"/>
                </a:solidFill>
              </a:rPr>
              <a:t>2.</a:t>
            </a:r>
            <a:r>
              <a:rPr lang="en-US" altLang="en-US" sz="26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rgbClr val="FFFF99"/>
                </a:solidFill>
              </a:rPr>
              <a:t>Willing to listen</a:t>
            </a:r>
            <a:endParaRPr lang="en-US" altLang="en-US" sz="2600" dirty="0">
              <a:solidFill>
                <a:srgbClr val="FFFF99"/>
              </a:solidFill>
            </a:endParaRPr>
          </a:p>
          <a:p>
            <a:pPr marL="227013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600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chemeClr val="bg1"/>
                </a:solidFill>
              </a:rPr>
              <a:t>3. </a:t>
            </a:r>
            <a:r>
              <a:rPr lang="en-US" altLang="en-US" dirty="0">
                <a:solidFill>
                  <a:srgbClr val="FFFF99"/>
                </a:solidFill>
              </a:rPr>
              <a:t>Know the truth</a:t>
            </a:r>
            <a:endParaRPr lang="en-US" altLang="en-US" sz="2600" dirty="0">
              <a:solidFill>
                <a:srgbClr val="FFFF99"/>
              </a:solidFill>
            </a:endParaRPr>
          </a:p>
          <a:p>
            <a:pPr marL="227013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600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chemeClr val="bg1"/>
                </a:solidFill>
              </a:rPr>
              <a:t>4. </a:t>
            </a:r>
            <a:r>
              <a:rPr lang="en-US" altLang="en-US" dirty="0">
                <a:solidFill>
                  <a:srgbClr val="FFFF99"/>
                </a:solidFill>
              </a:rPr>
              <a:t>Agree with gospel</a:t>
            </a:r>
            <a:endParaRPr lang="en-US" altLang="en-US" sz="2600" dirty="0">
              <a:solidFill>
                <a:srgbClr val="FFFF99"/>
              </a:solidFill>
            </a:endParaRPr>
          </a:p>
          <a:p>
            <a:pPr marL="227013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600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chemeClr val="bg1"/>
                </a:solidFill>
              </a:rPr>
              <a:t>5.</a:t>
            </a:r>
            <a:r>
              <a:rPr lang="en-US" altLang="en-US" sz="26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rgbClr val="FFFF99"/>
                </a:solidFill>
              </a:rPr>
              <a:t>Fear for soul</a:t>
            </a:r>
          </a:p>
          <a:p>
            <a:pPr marL="227013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600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chemeClr val="bg1"/>
                </a:solidFill>
              </a:rPr>
              <a:t>6. </a:t>
            </a:r>
            <a:r>
              <a:rPr lang="en-US" altLang="en-US" dirty="0">
                <a:solidFill>
                  <a:srgbClr val="FFFF99"/>
                </a:solidFill>
              </a:rPr>
              <a:t>Plan to obey </a:t>
            </a:r>
            <a:endParaRPr lang="en-US" altLang="en-US" sz="3000" dirty="0">
              <a:solidFill>
                <a:srgbClr val="FFFF99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CF585D4-FDEC-E3BD-7EA3-5C5335A97AE8}"/>
              </a:ext>
            </a:extLst>
          </p:cNvPr>
          <p:cNvSpPr/>
          <p:nvPr/>
        </p:nvSpPr>
        <p:spPr>
          <a:xfrm>
            <a:off x="5181600" y="3505200"/>
            <a:ext cx="3429000" cy="1143000"/>
          </a:xfrm>
          <a:prstGeom prst="round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ECFF"/>
                </a:solidFill>
              </a:rPr>
              <a:t>Tomorrow –</a:t>
            </a:r>
            <a:br>
              <a:rPr lang="en-US" sz="3000" dirty="0">
                <a:solidFill>
                  <a:srgbClr val="CCECFF"/>
                </a:solidFill>
              </a:rPr>
            </a:br>
            <a:r>
              <a:rPr lang="en-US" sz="3000" dirty="0">
                <a:solidFill>
                  <a:srgbClr val="CCECFF"/>
                </a:solidFill>
              </a:rPr>
              <a:t>too little, too late</a:t>
            </a:r>
          </a:p>
        </p:txBody>
      </p:sp>
    </p:spTree>
    <p:extLst>
      <p:ext uri="{BB962C8B-B14F-4D97-AF65-F5344CB8AC3E}">
        <p14:creationId xmlns:p14="http://schemas.microsoft.com/office/powerpoint/2010/main" val="235666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FFCC"/>
                </a:solidFill>
              </a:rPr>
              <a:t>4. </a:t>
            </a:r>
            <a:r>
              <a:rPr lang="en-US" altLang="en-US" sz="3100" dirty="0">
                <a:solidFill>
                  <a:srgbClr val="CCECFF"/>
                </a:solidFill>
              </a:rPr>
              <a:t>Dodgers ignore passages on baptism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990600"/>
            <a:ext cx="8418944" cy="5486400"/>
          </a:xfrm>
        </p:spPr>
        <p:txBody>
          <a:bodyPr/>
          <a:lstStyle/>
          <a:p>
            <a:pPr marL="0" indent="0" algn="ctr">
              <a:spcAft>
                <a:spcPts val="7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Mk.16:15-16, </a:t>
            </a:r>
            <a:r>
              <a:rPr lang="en-US" altLang="en-US" sz="3000" i="1" dirty="0">
                <a:solidFill>
                  <a:srgbClr val="99FFCC"/>
                </a:solidFill>
              </a:rPr>
              <a:t>he</a:t>
            </a:r>
            <a:r>
              <a:rPr lang="en-US" altLang="en-US" sz="3000" i="1" dirty="0">
                <a:solidFill>
                  <a:schemeClr val="bg1"/>
                </a:solidFill>
              </a:rPr>
              <a:t> … shall be </a:t>
            </a:r>
            <a:r>
              <a:rPr lang="en-US" altLang="en-US" sz="3000" i="1" dirty="0">
                <a:solidFill>
                  <a:srgbClr val="99FFCC"/>
                </a:solidFill>
              </a:rPr>
              <a:t>saved</a:t>
            </a:r>
            <a:r>
              <a:rPr lang="en-US" altLang="en-US" sz="3000" dirty="0">
                <a:solidFill>
                  <a:schemeClr val="bg1"/>
                </a:solidFill>
              </a:rPr>
              <a:t>.   </a:t>
            </a:r>
            <a:r>
              <a:rPr lang="en-US" altLang="en-US" sz="3000" u="sng" dirty="0">
                <a:solidFill>
                  <a:srgbClr val="99FFCC"/>
                </a:solidFill>
              </a:rPr>
              <a:t>He</a:t>
            </a:r>
            <a:r>
              <a:rPr lang="en-US" altLang="en-US" sz="3000" dirty="0">
                <a:solidFill>
                  <a:srgbClr val="99FFCC"/>
                </a:solidFill>
              </a:rPr>
              <a:t> </a:t>
            </a:r>
            <a:r>
              <a:rPr lang="en-US" altLang="en-US" sz="3000" i="1" u="sng" dirty="0">
                <a:solidFill>
                  <a:srgbClr val="99FFCC"/>
                </a:solidFill>
              </a:rPr>
              <a:t>who</a:t>
            </a:r>
            <a:r>
              <a:rPr lang="en-US" altLang="en-US" sz="3000" dirty="0">
                <a:solidFill>
                  <a:srgbClr val="99FFCC"/>
                </a:solidFill>
              </a:rPr>
              <a:t>?</a:t>
            </a:r>
          </a:p>
          <a:p>
            <a:pPr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FF"/>
                </a:solidFill>
              </a:rPr>
              <a:t>All ... </a:t>
            </a:r>
            <a:r>
              <a:rPr lang="en-US" altLang="en-US" sz="3000" dirty="0">
                <a:solidFill>
                  <a:srgbClr val="FFFFCC"/>
                </a:solidFill>
              </a:rPr>
              <a:t>(universalism?)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FF"/>
                </a:solidFill>
              </a:rPr>
              <a:t>Believer ... </a:t>
            </a:r>
            <a:r>
              <a:rPr lang="en-US" altLang="en-US" sz="3000" dirty="0">
                <a:solidFill>
                  <a:srgbClr val="FFFFCC"/>
                </a:solidFill>
              </a:rPr>
              <a:t>w/o baptism?   Faith alone?  </a:t>
            </a:r>
            <a:r>
              <a:rPr lang="en-US" altLang="en-US" sz="3000" dirty="0">
                <a:solidFill>
                  <a:schemeClr val="bg1"/>
                </a:solidFill>
              </a:rPr>
              <a:t>(Ja.2)</a:t>
            </a:r>
          </a:p>
          <a:p>
            <a:pPr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FF"/>
                </a:solidFill>
              </a:rPr>
              <a:t>Baptized w/o belief?   </a:t>
            </a:r>
            <a:r>
              <a:rPr lang="en-US" altLang="en-US" sz="3000" dirty="0">
                <a:solidFill>
                  <a:schemeClr val="bg1"/>
                </a:solidFill>
              </a:rPr>
              <a:t>(Catholicism – infants)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FF"/>
                </a:solidFill>
              </a:rPr>
              <a:t>Baptized believers?</a:t>
            </a:r>
          </a:p>
          <a:p>
            <a:pPr marL="227013" lvl="1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19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FFCC"/>
                </a:solidFill>
              </a:rPr>
              <a:t>4. </a:t>
            </a:r>
            <a:r>
              <a:rPr lang="en-US" altLang="en-US" sz="3100" dirty="0">
                <a:solidFill>
                  <a:srgbClr val="CCECFF"/>
                </a:solidFill>
              </a:rPr>
              <a:t>Dodgers ignore passages on baptism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914400"/>
            <a:ext cx="8418944" cy="54864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Ac.2:37-38, </a:t>
            </a:r>
            <a:r>
              <a:rPr lang="en-US" altLang="en-US" sz="3000" i="1" dirty="0">
                <a:solidFill>
                  <a:schemeClr val="bg1"/>
                </a:solidFill>
              </a:rPr>
              <a:t>repent … be baptized…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Joins two conditions: </a:t>
            </a:r>
            <a:r>
              <a:rPr lang="en-US" altLang="en-US" sz="3000" baseline="30000" dirty="0">
                <a:solidFill>
                  <a:srgbClr val="FFFF00"/>
                </a:solidFill>
              </a:rPr>
              <a:t>1</a:t>
            </a:r>
            <a:r>
              <a:rPr lang="en-US" altLang="en-US" sz="3000" dirty="0">
                <a:solidFill>
                  <a:schemeClr val="bg1"/>
                </a:solidFill>
              </a:rPr>
              <a:t>repent  </a:t>
            </a:r>
            <a:r>
              <a:rPr lang="en-US" altLang="en-US" dirty="0">
                <a:solidFill>
                  <a:srgbClr val="FFFF00"/>
                </a:solidFill>
              </a:rPr>
              <a:t>+</a:t>
            </a: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r>
              <a:rPr lang="en-US" altLang="en-US" sz="3000" baseline="30000" dirty="0">
                <a:solidFill>
                  <a:srgbClr val="FFFF00"/>
                </a:solidFill>
              </a:rPr>
              <a:t>2</a:t>
            </a:r>
            <a:r>
              <a:rPr lang="en-US" altLang="en-US" sz="3000" dirty="0">
                <a:solidFill>
                  <a:schemeClr val="bg1"/>
                </a:solidFill>
              </a:rPr>
              <a:t>be baptized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Whatever </a:t>
            </a:r>
            <a:r>
              <a:rPr lang="en-US" altLang="en-US" sz="3000" u="sng" dirty="0">
                <a:solidFill>
                  <a:schemeClr val="bg1"/>
                </a:solidFill>
              </a:rPr>
              <a:t>repentance</a:t>
            </a:r>
            <a:r>
              <a:rPr lang="en-US" altLang="en-US" sz="3000" dirty="0">
                <a:solidFill>
                  <a:schemeClr val="bg1"/>
                </a:solidFill>
              </a:rPr>
              <a:t> is for, </a:t>
            </a:r>
            <a:r>
              <a:rPr lang="en-US" altLang="en-US" sz="3000" u="sng" dirty="0">
                <a:solidFill>
                  <a:schemeClr val="bg1"/>
                </a:solidFill>
              </a:rPr>
              <a:t>baptism</a:t>
            </a:r>
            <a:r>
              <a:rPr lang="en-US" altLang="en-US" sz="3000" dirty="0">
                <a:solidFill>
                  <a:schemeClr val="bg1"/>
                </a:solidFill>
              </a:rPr>
              <a:t> is for</a:t>
            </a:r>
          </a:p>
          <a:p>
            <a:pPr marL="227013" lvl="1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00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FFCC"/>
                </a:solidFill>
              </a:rPr>
              <a:t>4. </a:t>
            </a:r>
            <a:r>
              <a:rPr lang="en-US" altLang="en-US" sz="3100" dirty="0">
                <a:solidFill>
                  <a:srgbClr val="CCECFF"/>
                </a:solidFill>
              </a:rPr>
              <a:t>Dodgers ignore passages on baptism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914400"/>
            <a:ext cx="8418944" cy="54864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Ac.22:16, </a:t>
            </a:r>
            <a:r>
              <a:rPr lang="en-US" altLang="en-US" sz="3000" i="1" dirty="0">
                <a:solidFill>
                  <a:schemeClr val="bg1"/>
                </a:solidFill>
              </a:rPr>
              <a:t>Saul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Not saved on </a:t>
            </a:r>
            <a:r>
              <a:rPr lang="en-US" altLang="en-US" sz="3000" dirty="0">
                <a:solidFill>
                  <a:srgbClr val="FFFFCC"/>
                </a:solidFill>
              </a:rPr>
              <a:t>road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Not saved by </a:t>
            </a:r>
            <a:r>
              <a:rPr lang="en-US" altLang="en-US" sz="3000" dirty="0">
                <a:solidFill>
                  <a:srgbClr val="FFFFCC"/>
                </a:solidFill>
              </a:rPr>
              <a:t>prayers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Not saved by </a:t>
            </a:r>
            <a:r>
              <a:rPr lang="en-US" altLang="en-US" sz="3000" dirty="0">
                <a:solidFill>
                  <a:srgbClr val="FFFFCC"/>
                </a:solidFill>
              </a:rPr>
              <a:t>fasting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When?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Belief and repentance did not wash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his sins away without baptism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C000"/>
                </a:solidFill>
              </a:rPr>
              <a:t>10:</a:t>
            </a:r>
            <a:r>
              <a:rPr lang="en-US" altLang="en-US" sz="3000" dirty="0">
                <a:solidFill>
                  <a:schemeClr val="bg1"/>
                </a:solidFill>
              </a:rPr>
              <a:t> would be told what to do.  </a:t>
            </a:r>
            <a:r>
              <a:rPr lang="en-US" altLang="en-US" sz="3000" dirty="0">
                <a:solidFill>
                  <a:srgbClr val="FFC000"/>
                </a:solidFill>
              </a:rPr>
              <a:t>16:</a:t>
            </a:r>
            <a:r>
              <a:rPr lang="en-US" altLang="en-US" sz="3000" dirty="0">
                <a:solidFill>
                  <a:schemeClr val="bg1"/>
                </a:solidFill>
              </a:rPr>
              <a:t> what?</a:t>
            </a:r>
          </a:p>
          <a:p>
            <a:pPr marL="227013" lvl="1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78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FFCC"/>
                </a:solidFill>
              </a:rPr>
              <a:t>4. </a:t>
            </a:r>
            <a:r>
              <a:rPr lang="en-US" altLang="en-US" sz="3100" dirty="0">
                <a:solidFill>
                  <a:srgbClr val="CCECFF"/>
                </a:solidFill>
              </a:rPr>
              <a:t>Dodgers ignore passages on baptism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914400"/>
            <a:ext cx="8418944" cy="54864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1 Pt.3:21, </a:t>
            </a:r>
            <a:r>
              <a:rPr lang="en-US" altLang="en-US" sz="3000" i="1" dirty="0">
                <a:solidFill>
                  <a:schemeClr val="bg1"/>
                </a:solidFill>
              </a:rPr>
              <a:t>baptism and salvation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Parallels Mk.16:16 without reference to ‘faith’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20: </a:t>
            </a:r>
            <a:r>
              <a:rPr lang="en-US" altLang="en-US" sz="3000" dirty="0">
                <a:solidFill>
                  <a:srgbClr val="CCFFCC"/>
                </a:solidFill>
              </a:rPr>
              <a:t>type:</a:t>
            </a:r>
            <a:r>
              <a:rPr lang="en-US" altLang="en-US" sz="3000" dirty="0">
                <a:solidFill>
                  <a:schemeClr val="bg1"/>
                </a:solidFill>
              </a:rPr>
              <a:t> destroyed evil world; eight saved in new world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21: </a:t>
            </a:r>
            <a:r>
              <a:rPr lang="en-US" altLang="en-US" sz="3000" dirty="0">
                <a:solidFill>
                  <a:srgbClr val="CCFFCC"/>
                </a:solidFill>
              </a:rPr>
              <a:t>antitype:</a:t>
            </a:r>
            <a:r>
              <a:rPr lang="en-US" altLang="en-US" sz="3000" dirty="0">
                <a:solidFill>
                  <a:schemeClr val="bg1"/>
                </a:solidFill>
              </a:rPr>
              <a:t> baptism corresponds to this 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Destroys old man, saves us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Who saves … “by resurrection of Jesus Christ”?   </a:t>
            </a:r>
            <a:r>
              <a:rPr lang="en-US" altLang="en-US" sz="3000" dirty="0">
                <a:solidFill>
                  <a:srgbClr val="FFFFCC"/>
                </a:solidFill>
              </a:rPr>
              <a:t>– When?   </a:t>
            </a:r>
          </a:p>
          <a:p>
            <a:pPr marL="227013" lvl="1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61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100" dirty="0">
                <a:solidFill>
                  <a:srgbClr val="CCFFFF"/>
                </a:solidFill>
              </a:rPr>
              <a:t>“I was baptized.  If that’s what it takes, I’m in!”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410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People are always baptized </a:t>
            </a:r>
            <a:r>
              <a:rPr lang="en-US" altLang="en-US" sz="3000" b="1" i="1" u="sng" dirty="0">
                <a:solidFill>
                  <a:srgbClr val="FFFFCC"/>
                </a:solidFill>
              </a:rPr>
              <a:t>in</a:t>
            </a:r>
            <a:r>
              <a:rPr lang="en-US" altLang="en-US" sz="3000" i="1" dirty="0">
                <a:solidFill>
                  <a:srgbClr val="FFFFCC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something</a:t>
            </a:r>
            <a:br>
              <a:rPr lang="en-US" altLang="en-US" sz="3000" dirty="0">
                <a:solidFill>
                  <a:srgbClr val="FFFFCC"/>
                </a:solidFill>
              </a:rPr>
            </a:br>
            <a:r>
              <a:rPr lang="en-US" altLang="en-US" sz="3000" b="1" i="1" u="sng" dirty="0">
                <a:solidFill>
                  <a:srgbClr val="FFFFCC"/>
                </a:solidFill>
              </a:rPr>
              <a:t>for</a:t>
            </a:r>
            <a:r>
              <a:rPr lang="en-US" altLang="en-US" sz="3000" i="1" dirty="0">
                <a:solidFill>
                  <a:srgbClr val="FFFFCC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something.  Does purpose matter?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Mt.6:1, </a:t>
            </a:r>
            <a:r>
              <a:rPr lang="en-US" altLang="en-US" sz="3000" dirty="0">
                <a:solidFill>
                  <a:srgbClr val="CCFFFF"/>
                </a:solidFill>
              </a:rPr>
              <a:t>Pharisees: good practice cancelled by wrong purpose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 Co.11:20, </a:t>
            </a:r>
            <a:r>
              <a:rPr lang="en-US" altLang="en-US" sz="3000" dirty="0">
                <a:solidFill>
                  <a:srgbClr val="CCFFFF"/>
                </a:solidFill>
              </a:rPr>
              <a:t>ate right elements … but did not partake of Lord’s Supper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Ac.19:1-7, </a:t>
            </a:r>
            <a:r>
              <a:rPr lang="en-US" altLang="en-US" sz="3000" dirty="0">
                <a:solidFill>
                  <a:srgbClr val="CCFFFF"/>
                </a:solidFill>
              </a:rPr>
              <a:t>right subjects / element / action / wrong purpose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“Why” matters.   You have one soul…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2 Pt.1:10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30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6172200"/>
          </a:xfrm>
        </p:spPr>
        <p:txBody>
          <a:bodyPr/>
          <a:lstStyle/>
          <a:p>
            <a:pPr marL="0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Hebrews 5</a:t>
            </a:r>
            <a:r>
              <a:rPr lang="en-US" altLang="en-US" sz="3000" baseline="30000" dirty="0">
                <a:solidFill>
                  <a:srgbClr val="FFFFCC"/>
                </a:solidFill>
              </a:rPr>
              <a:t>12  </a:t>
            </a:r>
            <a:r>
              <a:rPr lang="en-US" altLang="en-US" sz="3000" dirty="0">
                <a:solidFill>
                  <a:srgbClr val="CCFFFF"/>
                </a:solidFill>
              </a:rPr>
              <a:t>For though by this time you ought to be teachers, you need someone to teach you again the </a:t>
            </a:r>
            <a:r>
              <a:rPr lang="en-US" altLang="en-US" sz="3000" u="sng" dirty="0">
                <a:solidFill>
                  <a:srgbClr val="CCFFFF"/>
                </a:solidFill>
              </a:rPr>
              <a:t>first principles</a:t>
            </a:r>
            <a:r>
              <a:rPr lang="en-US" altLang="en-US" sz="3000" dirty="0">
                <a:solidFill>
                  <a:srgbClr val="CCFFFF"/>
                </a:solidFill>
              </a:rPr>
              <a:t> </a:t>
            </a:r>
            <a:r>
              <a:rPr lang="en-US" altLang="en-US" sz="2700" dirty="0">
                <a:solidFill>
                  <a:schemeClr val="bg1"/>
                </a:solidFill>
              </a:rPr>
              <a:t>[elements of the beginning]</a:t>
            </a:r>
            <a:r>
              <a:rPr lang="en-US" altLang="en-US" sz="3000" dirty="0">
                <a:solidFill>
                  <a:srgbClr val="CCFFFF"/>
                </a:solidFill>
              </a:rPr>
              <a:t> of the oracles of God; and you have come to need milk and not solid food. </a:t>
            </a:r>
            <a:r>
              <a:rPr lang="en-US" altLang="en-US" sz="3000" baseline="30000" dirty="0">
                <a:solidFill>
                  <a:srgbClr val="FFFFCC"/>
                </a:solidFill>
              </a:rPr>
              <a:t>13</a:t>
            </a:r>
            <a:r>
              <a:rPr lang="en-US" altLang="en-US" sz="3000" dirty="0">
                <a:solidFill>
                  <a:srgbClr val="CCFFCC"/>
                </a:solidFill>
              </a:rPr>
              <a:t> </a:t>
            </a:r>
            <a:r>
              <a:rPr lang="en-US" altLang="en-US" sz="3000" dirty="0">
                <a:solidFill>
                  <a:srgbClr val="CCFFFF"/>
                </a:solidFill>
              </a:rPr>
              <a:t>For everyone who partakes only of milk is unskilled in the word of righteousness, for he is a babe. </a:t>
            </a:r>
            <a:r>
              <a:rPr lang="en-US" altLang="en-US" sz="3000" baseline="30000" dirty="0">
                <a:solidFill>
                  <a:srgbClr val="FFFFCC"/>
                </a:solidFill>
              </a:rPr>
              <a:t>14</a:t>
            </a:r>
            <a:r>
              <a:rPr lang="en-US" altLang="en-US" sz="3000" dirty="0">
                <a:solidFill>
                  <a:srgbClr val="CCFFCC"/>
                </a:solidFill>
              </a:rPr>
              <a:t> </a:t>
            </a:r>
            <a:r>
              <a:rPr lang="en-US" altLang="en-US" sz="3000" dirty="0">
                <a:solidFill>
                  <a:srgbClr val="CCFFFF"/>
                </a:solidFill>
              </a:rPr>
              <a:t>But solid food belongs to those who are of full age, that is, those who by reason of use have their senses exercised to discern both good and evil                        </a:t>
            </a:r>
            <a:endParaRPr lang="en-US" altLang="en-US" sz="3000" dirty="0">
              <a:solidFill>
                <a:srgbClr val="FFFF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Hebrews 6</a:t>
            </a:r>
            <a:r>
              <a:rPr lang="en-US" altLang="en-US" sz="3000" baseline="30000" dirty="0">
                <a:solidFill>
                  <a:srgbClr val="FFFFCC"/>
                </a:solidFill>
              </a:rPr>
              <a:t>1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Therefore, leaving the discussion of the </a:t>
            </a:r>
            <a:r>
              <a:rPr lang="en-US" altLang="en-US" sz="3000" u="sng" dirty="0">
                <a:solidFill>
                  <a:srgbClr val="CCFFFF"/>
                </a:solidFill>
              </a:rPr>
              <a:t>elementary principles</a:t>
            </a:r>
            <a:r>
              <a:rPr lang="en-US" altLang="en-US" sz="3000" dirty="0">
                <a:solidFill>
                  <a:srgbClr val="CCFFFF"/>
                </a:solidFill>
              </a:rPr>
              <a:t> </a:t>
            </a:r>
            <a:r>
              <a:rPr lang="en-US" altLang="en-US" sz="2700" dirty="0">
                <a:solidFill>
                  <a:schemeClr val="bg1"/>
                </a:solidFill>
              </a:rPr>
              <a:t>[word of the beginning] </a:t>
            </a:r>
            <a:br>
              <a:rPr lang="en-US" altLang="en-US" sz="27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rgbClr val="CCFFFF"/>
                </a:solidFill>
              </a:rPr>
              <a:t>of Christ, let us go on to perfection . . .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000" dirty="0">
              <a:solidFill>
                <a:srgbClr val="CC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2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78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chemeClr val="bg1"/>
                </a:solidFill>
              </a:rPr>
              <a:t>Hb.6:1, elementary principles </a:t>
            </a:r>
            <a:r>
              <a:rPr lang="en-US" altLang="en-US" sz="2400" dirty="0">
                <a:solidFill>
                  <a:srgbClr val="FFFF99"/>
                </a:solidFill>
              </a:rPr>
              <a:t>(NKJV)</a:t>
            </a:r>
            <a:endParaRPr lang="en-US" altLang="en-US" sz="3100" dirty="0">
              <a:solidFill>
                <a:srgbClr val="FFFF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Basic</a:t>
            </a:r>
            <a:r>
              <a:rPr lang="en-US" altLang="en-US" sz="3000" dirty="0">
                <a:solidFill>
                  <a:schemeClr val="bg1"/>
                </a:solidFill>
              </a:rPr>
              <a:t> teaching </a:t>
            </a:r>
            <a:r>
              <a:rPr lang="en-US" altLang="en-US" sz="2400" dirty="0">
                <a:solidFill>
                  <a:srgbClr val="FFFF99"/>
                </a:solidFill>
              </a:rPr>
              <a:t>(NRSV)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Elementary</a:t>
            </a:r>
            <a:r>
              <a:rPr lang="en-US" altLang="en-US" sz="3000" dirty="0">
                <a:solidFill>
                  <a:schemeClr val="bg1"/>
                </a:solidFill>
              </a:rPr>
              <a:t> doctrine </a:t>
            </a:r>
            <a:r>
              <a:rPr lang="en-US" altLang="en-US" sz="2400" dirty="0">
                <a:solidFill>
                  <a:srgbClr val="FFFF99"/>
                </a:solidFill>
              </a:rPr>
              <a:t>(ESV)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Elementary</a:t>
            </a:r>
            <a:r>
              <a:rPr lang="en-US" altLang="en-US" sz="3000" dirty="0">
                <a:solidFill>
                  <a:schemeClr val="bg1"/>
                </a:solidFill>
              </a:rPr>
              <a:t> teaching </a:t>
            </a:r>
            <a:r>
              <a:rPr lang="en-US" altLang="en-US" sz="2400" dirty="0">
                <a:solidFill>
                  <a:srgbClr val="FFFF99"/>
                </a:solidFill>
              </a:rPr>
              <a:t>(NASB)</a:t>
            </a:r>
          </a:p>
          <a:p>
            <a:pPr marL="227013" indent="-2270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Hb.6:1, grow!   (Leave elementary principles)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u="sng" dirty="0">
                <a:solidFill>
                  <a:srgbClr val="CCFFCC"/>
                </a:solidFill>
              </a:rPr>
              <a:t>Accountable</a:t>
            </a:r>
            <a:r>
              <a:rPr lang="en-US" altLang="en-US" sz="3000" dirty="0">
                <a:solidFill>
                  <a:srgbClr val="CCFFCC"/>
                </a:solidFill>
              </a:rPr>
              <a:t> </a:t>
            </a:r>
            <a:r>
              <a:rPr lang="en-US" altLang="en-US" sz="3000" u="sng" dirty="0">
                <a:solidFill>
                  <a:srgbClr val="CCFFCC"/>
                </a:solidFill>
              </a:rPr>
              <a:t>people</a:t>
            </a:r>
            <a:r>
              <a:rPr lang="en-US" altLang="en-US" sz="3000" dirty="0">
                <a:solidFill>
                  <a:srgbClr val="CCFFCC"/>
                </a:solidFill>
              </a:rPr>
              <a:t> </a:t>
            </a:r>
            <a:r>
              <a:rPr lang="en-US" altLang="en-US" sz="3000" u="sng" dirty="0">
                <a:solidFill>
                  <a:srgbClr val="CCFFCC"/>
                </a:solidFill>
              </a:rPr>
              <a:t>have</a:t>
            </a:r>
            <a:r>
              <a:rPr lang="en-US" altLang="en-US" sz="3000" dirty="0">
                <a:solidFill>
                  <a:srgbClr val="CCFFCC"/>
                </a:solidFill>
              </a:rPr>
              <a:t> </a:t>
            </a:r>
            <a:r>
              <a:rPr lang="en-US" altLang="en-US" sz="3000" u="sng" dirty="0">
                <a:solidFill>
                  <a:srgbClr val="CCFFCC"/>
                </a:solidFill>
              </a:rPr>
              <a:t>no</a:t>
            </a:r>
            <a:r>
              <a:rPr lang="en-US" altLang="en-US" sz="3000" dirty="0">
                <a:solidFill>
                  <a:srgbClr val="CCFFCC"/>
                </a:solidFill>
              </a:rPr>
              <a:t> </a:t>
            </a:r>
            <a:r>
              <a:rPr lang="en-US" altLang="en-US" sz="3000" u="sng" dirty="0">
                <a:solidFill>
                  <a:srgbClr val="CCFFCC"/>
                </a:solidFill>
              </a:rPr>
              <a:t>excuse</a:t>
            </a:r>
            <a:r>
              <a:rPr lang="en-US" altLang="en-US" sz="3000" dirty="0">
                <a:solidFill>
                  <a:srgbClr val="CCFFCC"/>
                </a:solidFill>
              </a:rPr>
              <a:t> </a:t>
            </a:r>
            <a:r>
              <a:rPr lang="en-US" altLang="en-US" sz="3000" u="sng" dirty="0">
                <a:solidFill>
                  <a:srgbClr val="CCFFCC"/>
                </a:solidFill>
              </a:rPr>
              <a:t>for</a:t>
            </a:r>
            <a:r>
              <a:rPr lang="en-US" altLang="en-US" sz="3000" dirty="0">
                <a:solidFill>
                  <a:srgbClr val="CCFFCC"/>
                </a:solidFill>
              </a:rPr>
              <a:t> </a:t>
            </a:r>
            <a:r>
              <a:rPr lang="en-US" altLang="en-US" sz="3000" u="sng" dirty="0">
                <a:solidFill>
                  <a:srgbClr val="CCFFCC"/>
                </a:solidFill>
              </a:rPr>
              <a:t>ignorance</a:t>
            </a:r>
            <a:r>
              <a:rPr lang="en-US" altLang="en-US" sz="3000" dirty="0">
                <a:solidFill>
                  <a:srgbClr val="CCFFCC"/>
                </a:solidFill>
              </a:rPr>
              <a:t>; </a:t>
            </a:r>
            <a:r>
              <a:rPr lang="en-US" altLang="en-US" sz="3000" u="sng" dirty="0">
                <a:solidFill>
                  <a:srgbClr val="CCFFCC"/>
                </a:solidFill>
              </a:rPr>
              <a:t>some</a:t>
            </a:r>
            <a:r>
              <a:rPr lang="en-US" altLang="en-US" sz="3000" dirty="0">
                <a:solidFill>
                  <a:srgbClr val="CCFFCC"/>
                </a:solidFill>
              </a:rPr>
              <a:t> </a:t>
            </a:r>
            <a:r>
              <a:rPr lang="en-US" altLang="en-US" sz="3000" u="sng" dirty="0">
                <a:solidFill>
                  <a:srgbClr val="CCFFCC"/>
                </a:solidFill>
              </a:rPr>
              <a:t>prefer</a:t>
            </a:r>
            <a:r>
              <a:rPr lang="en-US" altLang="en-US" sz="3000" dirty="0">
                <a:solidFill>
                  <a:srgbClr val="CCFFCC"/>
                </a:solidFill>
              </a:rPr>
              <a:t> ‘</a:t>
            </a:r>
            <a:r>
              <a:rPr lang="en-US" altLang="en-US" sz="3000" u="sng" dirty="0">
                <a:solidFill>
                  <a:srgbClr val="CCFFCC"/>
                </a:solidFill>
              </a:rPr>
              <a:t>another</a:t>
            </a:r>
            <a:r>
              <a:rPr lang="en-US" altLang="en-US" sz="3000" dirty="0">
                <a:solidFill>
                  <a:srgbClr val="CCFFCC"/>
                </a:solidFill>
              </a:rPr>
              <a:t> </a:t>
            </a:r>
            <a:r>
              <a:rPr lang="en-US" altLang="en-US" sz="3000" u="sng" dirty="0">
                <a:solidFill>
                  <a:srgbClr val="CCFFCC"/>
                </a:solidFill>
              </a:rPr>
              <a:t>way</a:t>
            </a:r>
            <a:r>
              <a:rPr lang="en-US" altLang="en-US" sz="3000" dirty="0">
                <a:solidFill>
                  <a:srgbClr val="CCFFCC"/>
                </a:solidFill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417912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1219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Heeding The Scriptures, </a:t>
            </a:r>
            <a:r>
              <a:rPr kumimoji="0" lang="en-US" sz="3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Ac.8</a:t>
            </a: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100" dirty="0">
                <a:solidFill>
                  <a:schemeClr val="bg1"/>
                </a:solidFill>
              </a:rPr>
              <a:t>Ac.8:26-27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96227" cy="5410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26:  </a:t>
            </a:r>
            <a:r>
              <a:rPr lang="en-US" altLang="en-US" sz="3000" dirty="0">
                <a:solidFill>
                  <a:srgbClr val="CCFFFF"/>
                </a:solidFill>
              </a:rPr>
              <a:t>Angel sent </a:t>
            </a:r>
            <a:r>
              <a:rPr lang="en-US" altLang="en-US" sz="3000" u="sng" dirty="0">
                <a:solidFill>
                  <a:srgbClr val="CCFFFF"/>
                </a:solidFill>
              </a:rPr>
              <a:t>preacher</a:t>
            </a:r>
            <a:r>
              <a:rPr lang="en-US" altLang="en-US" sz="3000" dirty="0">
                <a:solidFill>
                  <a:srgbClr val="CCFFFF"/>
                </a:solidFill>
              </a:rPr>
              <a:t>  </a:t>
            </a:r>
            <a:r>
              <a:rPr lang="en-US" altLang="en-US" sz="3000" dirty="0">
                <a:solidFill>
                  <a:schemeClr val="bg1"/>
                </a:solidFill>
              </a:rPr>
              <a:t>(Philip) </a:t>
            </a:r>
            <a:r>
              <a:rPr lang="en-US" altLang="en-US" sz="3000" dirty="0">
                <a:solidFill>
                  <a:srgbClr val="CCFFFF"/>
                </a:solidFill>
              </a:rPr>
              <a:t>. . . </a:t>
            </a:r>
            <a:r>
              <a:rPr lang="en-US" altLang="en-US" sz="3000" dirty="0">
                <a:solidFill>
                  <a:schemeClr val="bg1"/>
                </a:solidFill>
              </a:rPr>
              <a:t>[not direct operation of an angel]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27:</a:t>
            </a:r>
            <a:r>
              <a:rPr lang="en-US" altLang="en-US" sz="3000" dirty="0">
                <a:solidFill>
                  <a:srgbClr val="CCFFFF"/>
                </a:solidFill>
              </a:rPr>
              <a:t>  ‘a </a:t>
            </a:r>
            <a:r>
              <a:rPr lang="en-US" altLang="en-US" sz="3000" u="sng" dirty="0">
                <a:solidFill>
                  <a:srgbClr val="CCFFFF"/>
                </a:solidFill>
              </a:rPr>
              <a:t>man</a:t>
            </a:r>
            <a:r>
              <a:rPr lang="en-US" altLang="en-US" sz="3000" dirty="0">
                <a:solidFill>
                  <a:srgbClr val="CCFFFF"/>
                </a:solidFill>
              </a:rPr>
              <a:t>’ from Ethiopia, had </a:t>
            </a:r>
            <a:r>
              <a:rPr lang="en-US" altLang="en-US" sz="3000" u="sng" dirty="0">
                <a:solidFill>
                  <a:srgbClr val="CCFFFF"/>
                </a:solidFill>
              </a:rPr>
              <a:t>worshipped</a:t>
            </a:r>
            <a:r>
              <a:rPr lang="en-US" altLang="en-US" sz="3000" dirty="0">
                <a:solidFill>
                  <a:srgbClr val="CCFFFF"/>
                </a:solidFill>
              </a:rPr>
              <a:t> in Jerusalem  </a:t>
            </a:r>
            <a:r>
              <a:rPr lang="en-US" altLang="en-US" sz="3000" dirty="0">
                <a:solidFill>
                  <a:schemeClr val="bg1"/>
                </a:solidFill>
              </a:rPr>
              <a:t>[already religious; not saved.  Cf. Ac.2]</a:t>
            </a:r>
          </a:p>
          <a:p>
            <a:pPr marL="0" indent="0">
              <a:spcAft>
                <a:spcPts val="8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D2C203-203A-8EEC-4C9E-D76EBCF1C390}"/>
              </a:ext>
            </a:extLst>
          </p:cNvPr>
          <p:cNvSpPr/>
          <p:nvPr/>
        </p:nvSpPr>
        <p:spPr>
          <a:xfrm>
            <a:off x="1516832" y="3276600"/>
            <a:ext cx="6110335" cy="1600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0" indent="-2743200">
              <a:spcAft>
                <a:spcPts val="600"/>
              </a:spcAft>
            </a:pPr>
            <a:r>
              <a:rPr lang="en-US" sz="2800" dirty="0">
                <a:solidFill>
                  <a:srgbClr val="FFFF99"/>
                </a:solidFill>
              </a:rPr>
              <a:t>26: </a:t>
            </a:r>
            <a:r>
              <a:rPr lang="en-US" sz="3000" dirty="0">
                <a:solidFill>
                  <a:srgbClr val="FFC000"/>
                </a:solidFill>
              </a:rPr>
              <a:t>Gaza </a:t>
            </a:r>
            <a:r>
              <a:rPr lang="en-US" sz="3000" dirty="0">
                <a:solidFill>
                  <a:srgbClr val="FFFF99"/>
                </a:solidFill>
              </a:rPr>
              <a:t>(city)</a:t>
            </a:r>
            <a:r>
              <a:rPr lang="en-US" sz="2800" dirty="0">
                <a:solidFill>
                  <a:srgbClr val="FFFF99"/>
                </a:solidFill>
              </a:rPr>
              <a:t>,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dirty="0"/>
              <a:t> </a:t>
            </a:r>
            <a:r>
              <a:rPr lang="en-US" sz="2800" u="sng" dirty="0"/>
              <a:t>Hebrew</a:t>
            </a:r>
            <a:r>
              <a:rPr lang="en-US" sz="2800" dirty="0"/>
              <a:t>  </a:t>
            </a:r>
            <a:r>
              <a:rPr lang="en-US" sz="3000" dirty="0">
                <a:solidFill>
                  <a:schemeClr val="bg1"/>
                </a:solidFill>
              </a:rPr>
              <a:t>(</a:t>
            </a:r>
            <a:r>
              <a:rPr lang="en-US" sz="3000" dirty="0">
                <a:solidFill>
                  <a:srgbClr val="FFC000"/>
                </a:solidFill>
              </a:rPr>
              <a:t>strong,  fortified</a:t>
            </a:r>
            <a:r>
              <a:rPr lang="en-US" sz="3000" dirty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sz="2800" dirty="0">
                <a:solidFill>
                  <a:srgbClr val="FFFF99"/>
                </a:solidFill>
              </a:rPr>
              <a:t>27: </a:t>
            </a:r>
            <a:r>
              <a:rPr lang="en-US" sz="3000" dirty="0">
                <a:solidFill>
                  <a:srgbClr val="FFC000"/>
                </a:solidFill>
              </a:rPr>
              <a:t>Gaza, </a:t>
            </a:r>
            <a:r>
              <a:rPr lang="en-US" sz="3000" dirty="0"/>
              <a:t> </a:t>
            </a:r>
            <a:r>
              <a:rPr lang="en-US" sz="3000" u="sng" dirty="0"/>
              <a:t>Persian</a:t>
            </a:r>
            <a:r>
              <a:rPr lang="en-US" sz="3000" dirty="0"/>
              <a:t> word (</a:t>
            </a:r>
            <a:r>
              <a:rPr lang="en-US" sz="3000" dirty="0">
                <a:solidFill>
                  <a:srgbClr val="FFC000"/>
                </a:solidFill>
              </a:rPr>
              <a:t>treasure</a:t>
            </a:r>
            <a:r>
              <a:rPr lang="en-US" sz="30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91629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100" dirty="0">
                <a:solidFill>
                  <a:schemeClr val="bg1"/>
                </a:solidFill>
              </a:rPr>
              <a:t>Ac.8:26-27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96227" cy="5715000"/>
          </a:xfrm>
        </p:spPr>
        <p:txBody>
          <a:bodyPr/>
          <a:lstStyle/>
          <a:p>
            <a:pPr marL="0" indent="0">
              <a:spcAft>
                <a:spcPts val="8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  <p:pic>
        <p:nvPicPr>
          <p:cNvPr id="4" name="Picture 3" descr="A map of the ancient city of jerusalem&#10;&#10;Description automatically generated">
            <a:extLst>
              <a:ext uri="{FF2B5EF4-FFF2-40B4-BE49-F238E27FC236}">
                <a16:creationId xmlns:a16="http://schemas.microsoft.com/office/drawing/2014/main" id="{194FE9A9-2535-F319-113A-6F1FC783E3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561" y="838200"/>
            <a:ext cx="3820439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10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100" dirty="0">
                <a:solidFill>
                  <a:schemeClr val="bg1"/>
                </a:solidFill>
              </a:rPr>
              <a:t>Ac.8:26-28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96227" cy="5410200"/>
          </a:xfrm>
        </p:spPr>
        <p:txBody>
          <a:bodyPr/>
          <a:lstStyle/>
          <a:p>
            <a:pPr marL="0" indent="0">
              <a:spcAft>
                <a:spcPts val="8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26:  </a:t>
            </a:r>
            <a:r>
              <a:rPr lang="en-US" altLang="en-US" sz="3000" dirty="0">
                <a:solidFill>
                  <a:srgbClr val="CCFFFF"/>
                </a:solidFill>
              </a:rPr>
              <a:t>Angel sent </a:t>
            </a:r>
            <a:r>
              <a:rPr lang="en-US" altLang="en-US" sz="3000" u="sng" dirty="0">
                <a:solidFill>
                  <a:srgbClr val="CCFFFF"/>
                </a:solidFill>
              </a:rPr>
              <a:t>preacher</a:t>
            </a:r>
            <a:r>
              <a:rPr lang="en-US" altLang="en-US" sz="3000" dirty="0">
                <a:solidFill>
                  <a:srgbClr val="CCFFFF"/>
                </a:solidFill>
              </a:rPr>
              <a:t>  . . . </a:t>
            </a:r>
            <a:r>
              <a:rPr lang="en-US" altLang="en-US" sz="3000" dirty="0">
                <a:solidFill>
                  <a:schemeClr val="bg1"/>
                </a:solidFill>
              </a:rPr>
              <a:t>[not direct operation of an angel]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27:</a:t>
            </a:r>
            <a:r>
              <a:rPr lang="en-US" altLang="en-US" sz="3000" dirty="0">
                <a:solidFill>
                  <a:srgbClr val="CCFFFF"/>
                </a:solidFill>
              </a:rPr>
              <a:t>  ‘a </a:t>
            </a:r>
            <a:r>
              <a:rPr lang="en-US" altLang="en-US" sz="3000" u="sng" dirty="0">
                <a:solidFill>
                  <a:srgbClr val="CCFFFF"/>
                </a:solidFill>
              </a:rPr>
              <a:t>man</a:t>
            </a:r>
            <a:r>
              <a:rPr lang="en-US" altLang="en-US" sz="3000" dirty="0">
                <a:solidFill>
                  <a:srgbClr val="CCFFFF"/>
                </a:solidFill>
              </a:rPr>
              <a:t>’ from Ethiopia, had worshipped in Jerusalem  </a:t>
            </a:r>
            <a:r>
              <a:rPr lang="en-US" altLang="en-US" sz="3000" dirty="0">
                <a:solidFill>
                  <a:schemeClr val="bg1"/>
                </a:solidFill>
              </a:rPr>
              <a:t>[already religious; not saved.  Cf. Ac.2]</a:t>
            </a:r>
          </a:p>
          <a:p>
            <a:pPr marL="0" indent="0">
              <a:spcAft>
                <a:spcPts val="8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28:</a:t>
            </a:r>
            <a:r>
              <a:rPr lang="en-US" altLang="en-US" sz="2400" dirty="0">
                <a:solidFill>
                  <a:schemeClr val="bg1"/>
                </a:solidFill>
              </a:rPr>
              <a:t>  </a:t>
            </a:r>
            <a:r>
              <a:rPr lang="en-US" altLang="en-US" sz="3000" dirty="0">
                <a:solidFill>
                  <a:srgbClr val="CCFFFF"/>
                </a:solidFill>
              </a:rPr>
              <a:t>‘reading Isaiah’ </a:t>
            </a:r>
            <a:r>
              <a:rPr lang="en-US" altLang="en-US" sz="3000" dirty="0">
                <a:solidFill>
                  <a:schemeClr val="bg1"/>
                </a:solidFill>
              </a:rPr>
              <a:t>[aloud, </a:t>
            </a:r>
            <a:r>
              <a:rPr lang="en-US" altLang="en-US" sz="2600" dirty="0">
                <a:solidFill>
                  <a:srgbClr val="FFFF00"/>
                </a:solidFill>
              </a:rPr>
              <a:t>30</a:t>
            </a:r>
            <a:r>
              <a:rPr lang="en-US" altLang="en-US" sz="3000" dirty="0">
                <a:solidFill>
                  <a:schemeClr val="bg1"/>
                </a:solidFill>
              </a:rPr>
              <a:t>]</a:t>
            </a:r>
          </a:p>
          <a:p>
            <a:pPr marL="0" indent="0">
              <a:spcAft>
                <a:spcPts val="8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D2C203-203A-8EEC-4C9E-D76EBCF1C390}"/>
              </a:ext>
            </a:extLst>
          </p:cNvPr>
          <p:cNvSpPr/>
          <p:nvPr/>
        </p:nvSpPr>
        <p:spPr>
          <a:xfrm>
            <a:off x="1392145" y="3124200"/>
            <a:ext cx="6360495" cy="1066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99"/>
                </a:solidFill>
              </a:rPr>
              <a:t>26: </a:t>
            </a:r>
            <a:r>
              <a:rPr lang="en-US" sz="3000" dirty="0">
                <a:solidFill>
                  <a:srgbClr val="FFC000"/>
                </a:solidFill>
              </a:rPr>
              <a:t>Gaza</a:t>
            </a:r>
            <a:r>
              <a:rPr lang="en-US" sz="2800" dirty="0">
                <a:solidFill>
                  <a:srgbClr val="FFC000"/>
                </a:solidFill>
              </a:rPr>
              <a:t>, </a:t>
            </a:r>
            <a:r>
              <a:rPr lang="en-US" sz="2800" dirty="0"/>
              <a:t> Hebrew </a:t>
            </a:r>
            <a:r>
              <a:rPr lang="en-US" sz="3000" dirty="0"/>
              <a:t>(</a:t>
            </a:r>
            <a:r>
              <a:rPr lang="en-US" sz="3000" dirty="0">
                <a:solidFill>
                  <a:srgbClr val="FFC000"/>
                </a:solidFill>
              </a:rPr>
              <a:t>city</a:t>
            </a:r>
            <a:r>
              <a:rPr lang="en-US" sz="3000" dirty="0"/>
              <a:t>) . . .</a:t>
            </a:r>
          </a:p>
          <a:p>
            <a:pPr algn="ctr"/>
            <a:r>
              <a:rPr lang="en-US" sz="2800" dirty="0">
                <a:solidFill>
                  <a:srgbClr val="FFFF99"/>
                </a:solidFill>
              </a:rPr>
              <a:t>27: </a:t>
            </a:r>
            <a:r>
              <a:rPr lang="en-US" sz="3000" dirty="0">
                <a:solidFill>
                  <a:srgbClr val="FFC000"/>
                </a:solidFill>
              </a:rPr>
              <a:t>Gaza,</a:t>
            </a:r>
            <a:r>
              <a:rPr lang="en-US" sz="3000" dirty="0"/>
              <a:t>  Persian word (</a:t>
            </a:r>
            <a:r>
              <a:rPr lang="en-US" sz="3000" dirty="0">
                <a:solidFill>
                  <a:srgbClr val="FFC000"/>
                </a:solidFill>
              </a:rPr>
              <a:t>treasure</a:t>
            </a:r>
            <a:r>
              <a:rPr lang="en-US" sz="30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819219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100" dirty="0">
                <a:solidFill>
                  <a:schemeClr val="bg1"/>
                </a:solidFill>
              </a:rPr>
              <a:t>Ac.8:27-28, hungry for more…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838200"/>
            <a:ext cx="8418944" cy="54102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The man was . . . </a:t>
            </a:r>
          </a:p>
          <a:p>
            <a:pPr marL="687388" lvl="1" indent="-347663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en-US" sz="3000" dirty="0">
                <a:solidFill>
                  <a:schemeClr val="bg1"/>
                </a:solidFill>
              </a:rPr>
              <a:t>Religious</a:t>
            </a:r>
          </a:p>
          <a:p>
            <a:pPr marL="687388" lvl="1" indent="-347663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en-US" sz="3000" dirty="0">
                <a:solidFill>
                  <a:schemeClr val="bg1"/>
                </a:solidFill>
              </a:rPr>
              <a:t>Zealous</a:t>
            </a:r>
          </a:p>
          <a:p>
            <a:pPr marL="687388" lvl="1" indent="-347663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en-US" sz="3000" dirty="0">
                <a:solidFill>
                  <a:schemeClr val="bg1"/>
                </a:solidFill>
              </a:rPr>
              <a:t>Sincere</a:t>
            </a:r>
          </a:p>
          <a:p>
            <a:pPr marL="687388" lvl="1" indent="-347663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en-US" sz="3000" dirty="0">
                <a:solidFill>
                  <a:schemeClr val="bg1"/>
                </a:solidFill>
              </a:rPr>
              <a:t>Respected</a:t>
            </a:r>
          </a:p>
          <a:p>
            <a:pPr marL="687388" lvl="1" indent="-347663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en-US" sz="3000" dirty="0">
                <a:solidFill>
                  <a:schemeClr val="bg1"/>
                </a:solidFill>
              </a:rPr>
              <a:t>Trusted</a:t>
            </a:r>
          </a:p>
          <a:p>
            <a:pPr marL="687388" lvl="1" indent="-347663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en-US" sz="3000" dirty="0">
                <a:solidFill>
                  <a:schemeClr val="bg1"/>
                </a:solidFill>
              </a:rPr>
              <a:t>Proselyte (?)</a:t>
            </a:r>
          </a:p>
          <a:p>
            <a:pPr marL="687388" lvl="1" indent="-347663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en-US" sz="3000" dirty="0">
                <a:solidFill>
                  <a:schemeClr val="bg1"/>
                </a:solidFill>
              </a:rPr>
              <a:t>Ignorant of gospel</a:t>
            </a:r>
          </a:p>
          <a:p>
            <a:pPr marL="687388" lvl="1" indent="-347663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en-US" sz="3000" dirty="0">
                <a:solidFill>
                  <a:schemeClr val="bg1"/>
                </a:solidFill>
              </a:rPr>
              <a:t>Lost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20EF3C-5AD7-1753-1214-B0695032B89A}"/>
              </a:ext>
            </a:extLst>
          </p:cNvPr>
          <p:cNvSpPr/>
          <p:nvPr/>
        </p:nvSpPr>
        <p:spPr>
          <a:xfrm>
            <a:off x="4648200" y="1600200"/>
            <a:ext cx="4114800" cy="41148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2400" dirty="0">
                <a:solidFill>
                  <a:srgbClr val="FFFF99"/>
                </a:solidFill>
              </a:rPr>
              <a:t>1. </a:t>
            </a:r>
            <a:r>
              <a:rPr lang="en-US" sz="3000" dirty="0">
                <a:solidFill>
                  <a:srgbClr val="CCFFCC"/>
                </a:solidFill>
              </a:rPr>
              <a:t>If universalism is true, why bother?  </a:t>
            </a:r>
          </a:p>
          <a:p>
            <a:pPr algn="ctr">
              <a:spcAft>
                <a:spcPts val="1200"/>
              </a:spcAft>
            </a:pPr>
            <a:r>
              <a:rPr lang="en-US" sz="2400" dirty="0">
                <a:solidFill>
                  <a:srgbClr val="FFFF99"/>
                </a:solidFill>
              </a:rPr>
              <a:t>2. </a:t>
            </a:r>
            <a:r>
              <a:rPr lang="en-US" sz="3000" dirty="0">
                <a:solidFill>
                  <a:schemeClr val="bg1"/>
                </a:solidFill>
              </a:rPr>
              <a:t>Religious people in Ac.2, 3, 9, 10, but lost</a:t>
            </a:r>
          </a:p>
          <a:p>
            <a:pPr algn="ctr"/>
            <a:r>
              <a:rPr lang="en-US" sz="2400" dirty="0">
                <a:solidFill>
                  <a:srgbClr val="FFFF99"/>
                </a:solidFill>
              </a:rPr>
              <a:t>3. </a:t>
            </a:r>
            <a:r>
              <a:rPr lang="en-US" sz="3000" dirty="0">
                <a:solidFill>
                  <a:srgbClr val="FFC000"/>
                </a:solidFill>
              </a:rPr>
              <a:t>Zealous people </a:t>
            </a:r>
            <a:r>
              <a:rPr lang="en-US" sz="3000" dirty="0">
                <a:solidFill>
                  <a:schemeClr val="bg1"/>
                </a:solidFill>
              </a:rPr>
              <a:t>(Ac.2 = Ac.8) </a:t>
            </a:r>
          </a:p>
        </p:txBody>
      </p:sp>
    </p:spTree>
    <p:extLst>
      <p:ext uri="{BB962C8B-B14F-4D97-AF65-F5344CB8AC3E}">
        <p14:creationId xmlns:p14="http://schemas.microsoft.com/office/powerpoint/2010/main" val="45268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12880</TotalTime>
  <Words>1548</Words>
  <Application>Microsoft Office PowerPoint</Application>
  <PresentationFormat>On-screen Show (4:3)</PresentationFormat>
  <Paragraphs>180</Paragraphs>
  <Slides>26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Courier New</vt:lpstr>
      <vt:lpstr>Verdana</vt:lpstr>
      <vt:lpstr>Wingdings</vt:lpstr>
      <vt:lpstr>1_Default Design</vt:lpstr>
      <vt:lpstr>Default Design</vt:lpstr>
      <vt:lpstr>PowerPoint Presentation</vt:lpstr>
      <vt:lpstr>NT written in common language</vt:lpstr>
      <vt:lpstr>PowerPoint Presentation</vt:lpstr>
      <vt:lpstr>Hb.6:1, elementary principles (NKJV)</vt:lpstr>
      <vt:lpstr>PowerPoint Presentation</vt:lpstr>
      <vt:lpstr>Ac.8:26-27</vt:lpstr>
      <vt:lpstr>Ac.8:26-27</vt:lpstr>
      <vt:lpstr>Ac.8:26-28</vt:lpstr>
      <vt:lpstr>Ac.8:27-28, hungry for more… </vt:lpstr>
      <vt:lpstr>29: Spirit connects preacher with sinner </vt:lpstr>
      <vt:lpstr>Understanding is Essential </vt:lpstr>
      <vt:lpstr>36: water baptism? ?</vt:lpstr>
      <vt:lpstr>37-39:  when does the eunuch rejoice? ?</vt:lpstr>
      <vt:lpstr>40:  Philip left the eunuch to find others</vt:lpstr>
      <vt:lpstr>PowerPoint Presentation</vt:lpstr>
      <vt:lpstr>1. Doubters deceive and are deceived about baptism</vt:lpstr>
      <vt:lpstr>1. Doubters deceive and are deceived about baptism</vt:lpstr>
      <vt:lpstr>1. Doubters deceive and are deceived about baptism</vt:lpstr>
      <vt:lpstr>1. Doubters deceive and are deceived about baptism</vt:lpstr>
      <vt:lpstr>2. Deniers of consequences of baptism</vt:lpstr>
      <vt:lpstr>3. Delayers of baptism</vt:lpstr>
      <vt:lpstr>4. Dodgers ignore passages on baptism</vt:lpstr>
      <vt:lpstr>4. Dodgers ignore passages on baptism</vt:lpstr>
      <vt:lpstr>4. Dodgers ignore passages on baptism</vt:lpstr>
      <vt:lpstr>4. Dodgers ignore passages on baptism</vt:lpstr>
      <vt:lpstr>“I was baptized.  If that’s what it takes, I’m in!”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1152</cp:revision>
  <dcterms:created xsi:type="dcterms:W3CDTF">2011-08-18T15:42:19Z</dcterms:created>
  <dcterms:modified xsi:type="dcterms:W3CDTF">2023-10-17T03:25:53Z</dcterms:modified>
</cp:coreProperties>
</file>