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2"/>
  </p:notesMasterIdLst>
  <p:sldIdLst>
    <p:sldId id="305" r:id="rId2"/>
    <p:sldId id="447" r:id="rId3"/>
    <p:sldId id="517" r:id="rId4"/>
    <p:sldId id="504" r:id="rId5"/>
    <p:sldId id="505" r:id="rId6"/>
    <p:sldId id="519" r:id="rId7"/>
    <p:sldId id="518" r:id="rId8"/>
    <p:sldId id="506" r:id="rId9"/>
    <p:sldId id="501" r:id="rId10"/>
    <p:sldId id="507" r:id="rId11"/>
    <p:sldId id="508" r:id="rId12"/>
    <p:sldId id="509" r:id="rId13"/>
    <p:sldId id="510" r:id="rId14"/>
    <p:sldId id="511" r:id="rId15"/>
    <p:sldId id="512" r:id="rId16"/>
    <p:sldId id="513" r:id="rId17"/>
    <p:sldId id="514" r:id="rId18"/>
    <p:sldId id="515" r:id="rId19"/>
    <p:sldId id="516" r:id="rId20"/>
    <p:sldId id="49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CC"/>
    <a:srgbClr val="CCECFF"/>
    <a:srgbClr val="99FFCC"/>
    <a:srgbClr val="CCFFFF"/>
    <a:srgbClr val="FFFF99"/>
    <a:srgbClr val="A50021"/>
    <a:srgbClr val="CC0066"/>
    <a:srgbClr val="8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311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4709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1027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78756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4236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6534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6832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4227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79872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005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402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379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870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043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7619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76024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1884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95711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447800"/>
            <a:ext cx="6477000" cy="1219200"/>
          </a:xfrm>
          <a:prstGeom prst="roundRect">
            <a:avLst/>
          </a:prstGeom>
          <a:solidFill>
            <a:schemeClr val="accent6">
              <a:lumMod val="50000"/>
            </a:schemeClr>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a:ln>
                  <a:noFill/>
                </a:ln>
                <a:solidFill>
                  <a:schemeClr val="bg1"/>
                </a:solidFill>
                <a:effectLst/>
                <a:uLnTx/>
                <a:uFillTx/>
                <a:latin typeface="Arial"/>
                <a:ea typeface="+mn-ea"/>
                <a:cs typeface="+mn-cs"/>
              </a:rPr>
              <a:t>Truth or Consequences</a:t>
            </a:r>
            <a:endParaRPr kumimoji="0" lang="en-US" sz="3000" b="0" i="0" u="none" strike="noStrike" kern="1200" cap="none" spc="0" normalizeH="0" baseline="0" noProof="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855027"/>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Why are rivers crooked?   </a:t>
            </a:r>
          </a:p>
          <a:p>
            <a:pPr>
              <a:spcBef>
                <a:spcPts val="600"/>
              </a:spcBef>
              <a:spcAft>
                <a:spcPts val="0"/>
              </a:spcAft>
              <a:buFont typeface="Arial" panose="020B0604020202020204" pitchFamily="34" charset="0"/>
              <a:buChar char="•"/>
            </a:pPr>
            <a:r>
              <a:rPr lang="en-US" altLang="en-US" sz="3000" dirty="0">
                <a:solidFill>
                  <a:schemeClr val="bg1"/>
                </a:solidFill>
              </a:rPr>
              <a:t>If we want to please greatest number of people… abandon truth... embrace…</a:t>
            </a:r>
          </a:p>
          <a:p>
            <a:pPr marL="0" indent="0">
              <a:spcBef>
                <a:spcPts val="600"/>
              </a:spcBef>
              <a:spcAft>
                <a:spcPts val="400"/>
              </a:spcAft>
              <a:buNone/>
            </a:pPr>
            <a:endParaRPr lang="en-US" altLang="en-US" sz="3000" dirty="0">
              <a:solidFill>
                <a:schemeClr val="bg1"/>
              </a:solidFill>
            </a:endParaRPr>
          </a:p>
          <a:p>
            <a:pPr marL="0" indent="0">
              <a:spcBef>
                <a:spcPts val="600"/>
              </a:spcBef>
              <a:spcAft>
                <a:spcPts val="400"/>
              </a:spcAft>
              <a:buNone/>
            </a:pPr>
            <a:endParaRPr lang="en-US" altLang="en-US" sz="3000" dirty="0">
              <a:solidFill>
                <a:schemeClr val="bg1"/>
              </a:solidFill>
            </a:endParaRPr>
          </a:p>
          <a:p>
            <a:pPr marL="0" indent="0">
              <a:spcBef>
                <a:spcPts val="600"/>
              </a:spcBef>
              <a:spcAft>
                <a:spcPts val="400"/>
              </a:spcAft>
              <a:buNone/>
            </a:pPr>
            <a:endParaRPr lang="en-US" altLang="en-US" sz="3000" dirty="0">
              <a:solidFill>
                <a:schemeClr val="bg1"/>
              </a:solidFill>
            </a:endParaRPr>
          </a:p>
          <a:p>
            <a:pPr marL="0" indent="0">
              <a:spcBef>
                <a:spcPts val="600"/>
              </a:spcBef>
              <a:spcAft>
                <a:spcPts val="400"/>
              </a:spcAft>
              <a:buNone/>
            </a:pPr>
            <a:endParaRPr lang="en-US" altLang="en-US" sz="3000" dirty="0">
              <a:solidFill>
                <a:schemeClr val="bg1"/>
              </a:solidFill>
            </a:endParaRPr>
          </a:p>
          <a:p>
            <a:pPr marL="0" indent="0">
              <a:spcBef>
                <a:spcPts val="1200"/>
              </a:spcBef>
              <a:spcAft>
                <a:spcPts val="400"/>
              </a:spcAft>
              <a:buNone/>
            </a:pPr>
            <a:r>
              <a:rPr lang="en-US" altLang="en-US" sz="3000" dirty="0">
                <a:solidFill>
                  <a:schemeClr val="bg1"/>
                </a:solidFill>
              </a:rPr>
              <a:t>Ac.28</a:t>
            </a:r>
            <a:r>
              <a:rPr lang="en-US" altLang="en-US" sz="3000" baseline="30000" dirty="0">
                <a:solidFill>
                  <a:schemeClr val="bg1"/>
                </a:solidFill>
              </a:rPr>
              <a:t>22</a:t>
            </a:r>
            <a:r>
              <a:rPr lang="en-US" altLang="en-US" sz="3000" dirty="0">
                <a:solidFill>
                  <a:schemeClr val="bg1"/>
                </a:solidFill>
              </a:rPr>
              <a:t> </a:t>
            </a:r>
            <a:r>
              <a:rPr lang="en-US" altLang="en-US" sz="3000" dirty="0">
                <a:solidFill>
                  <a:srgbClr val="CCFFCC"/>
                </a:solidFill>
              </a:rPr>
              <a:t>we desire to hear from you what you think; for concerning this sect, we know that it is spoken against everywhere   </a:t>
            </a:r>
          </a:p>
          <a:p>
            <a:pPr>
              <a:spcBef>
                <a:spcPts val="600"/>
              </a:spcBef>
              <a:spcAft>
                <a:spcPts val="800"/>
              </a:spcAft>
              <a:buFont typeface="Arial" panose="020B0604020202020204" pitchFamily="34" charset="0"/>
              <a:buChar char="•"/>
            </a:pPr>
            <a:endParaRPr lang="en-US" altLang="en-US" sz="3000" dirty="0">
              <a:solidFill>
                <a:srgbClr val="FFFFCC"/>
              </a:solidFill>
            </a:endParaRP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200" b="0" i="0" u="none" strike="noStrike" kern="0" cap="none" spc="0" normalizeH="0" baseline="0" noProof="0" dirty="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Way of least resistance / most pleasing</a:t>
            </a:r>
          </a:p>
        </p:txBody>
      </p:sp>
      <p:sp>
        <p:nvSpPr>
          <p:cNvPr id="3" name="Rectangle 2">
            <a:extLst>
              <a:ext uri="{FF2B5EF4-FFF2-40B4-BE49-F238E27FC236}">
                <a16:creationId xmlns:a16="http://schemas.microsoft.com/office/drawing/2014/main" id="{A52066C5-D85C-FC08-34E8-FB9EE1E8E58A}"/>
              </a:ext>
            </a:extLst>
          </p:cNvPr>
          <p:cNvSpPr/>
          <p:nvPr/>
        </p:nvSpPr>
        <p:spPr>
          <a:xfrm>
            <a:off x="2112446" y="2500826"/>
            <a:ext cx="4920677" cy="625643"/>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a:t>
            </a:r>
            <a:r>
              <a:rPr lang="en-US" sz="3000" dirty="0">
                <a:solidFill>
                  <a:srgbClr val="FFC000"/>
                </a:solidFill>
              </a:rPr>
              <a:t>Nothing. </a:t>
            </a:r>
            <a:r>
              <a:rPr lang="en-US" sz="3000" dirty="0"/>
              <a:t> Gn.1</a:t>
            </a:r>
          </a:p>
        </p:txBody>
      </p:sp>
      <p:sp>
        <p:nvSpPr>
          <p:cNvPr id="4" name="Rectangle 3">
            <a:extLst>
              <a:ext uri="{FF2B5EF4-FFF2-40B4-BE49-F238E27FC236}">
                <a16:creationId xmlns:a16="http://schemas.microsoft.com/office/drawing/2014/main" id="{52DB563E-7E47-3F31-677D-EDED6FC51AF9}"/>
              </a:ext>
            </a:extLst>
          </p:cNvPr>
          <p:cNvSpPr/>
          <p:nvPr/>
        </p:nvSpPr>
        <p:spPr>
          <a:xfrm>
            <a:off x="1600200" y="3219785"/>
            <a:ext cx="5954020" cy="688207"/>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 </a:t>
            </a:r>
            <a:r>
              <a:rPr lang="en-US" sz="3000" dirty="0">
                <a:solidFill>
                  <a:srgbClr val="FFC000"/>
                </a:solidFill>
              </a:rPr>
              <a:t>Salvation by faith alone.  </a:t>
            </a:r>
            <a:r>
              <a:rPr lang="en-US" sz="3000" dirty="0"/>
              <a:t>Ja.2</a:t>
            </a:r>
          </a:p>
        </p:txBody>
      </p:sp>
      <p:sp>
        <p:nvSpPr>
          <p:cNvPr id="5" name="Rectangle 4">
            <a:extLst>
              <a:ext uri="{FF2B5EF4-FFF2-40B4-BE49-F238E27FC236}">
                <a16:creationId xmlns:a16="http://schemas.microsoft.com/office/drawing/2014/main" id="{F5B83BBD-ED20-9568-3F34-6DDB844F58CA}"/>
              </a:ext>
            </a:extLst>
          </p:cNvPr>
          <p:cNvSpPr/>
          <p:nvPr/>
        </p:nvSpPr>
        <p:spPr>
          <a:xfrm>
            <a:off x="975028" y="4001885"/>
            <a:ext cx="7204364" cy="757028"/>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a:t>
            </a:r>
            <a:r>
              <a:rPr lang="en-US" sz="3000" dirty="0">
                <a:solidFill>
                  <a:srgbClr val="FFC000"/>
                </a:solidFill>
              </a:rPr>
              <a:t>Once saved, always saved.  </a:t>
            </a:r>
            <a:r>
              <a:rPr lang="en-US" sz="3000" dirty="0"/>
              <a:t>Ga.5:4</a:t>
            </a:r>
          </a:p>
        </p:txBody>
      </p:sp>
    </p:spTree>
    <p:extLst>
      <p:ext uri="{BB962C8B-B14F-4D97-AF65-F5344CB8AC3E}">
        <p14:creationId xmlns:p14="http://schemas.microsoft.com/office/powerpoint/2010/main" val="422393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rgbClr val="CCECFF"/>
                </a:solidFill>
              </a:rPr>
              <a:t>This plea is like the unicorn…</a:t>
            </a:r>
          </a:p>
          <a:p>
            <a:pPr>
              <a:spcBef>
                <a:spcPts val="600"/>
              </a:spcBef>
              <a:spcAft>
                <a:spcPts val="0"/>
              </a:spcAft>
              <a:buFont typeface="Arial" panose="020B0604020202020204" pitchFamily="34" charset="0"/>
              <a:buChar char="•"/>
            </a:pPr>
            <a:r>
              <a:rPr lang="en-US" altLang="en-US" sz="3000" dirty="0">
                <a:solidFill>
                  <a:srgbClr val="CCFFCC"/>
                </a:solidFill>
              </a:rPr>
              <a:t>What is prejudice?   </a:t>
            </a:r>
            <a:r>
              <a:rPr lang="en-US" altLang="en-US" sz="3000" dirty="0">
                <a:solidFill>
                  <a:schemeClr val="bg1">
                    <a:lumMod val="85000"/>
                  </a:schemeClr>
                </a:solidFill>
              </a:rPr>
              <a:t>“It is the lock on the door of the closed mind.   It is the ignorance we usually mistake for reason.   It is the first  enemy of information and progress.   It is intellectual astigmatism.  It is a perfect </a:t>
            </a:r>
            <a:r>
              <a:rPr lang="en-US" altLang="en-US" sz="3000" dirty="0" err="1">
                <a:solidFill>
                  <a:schemeClr val="bg1">
                    <a:lumMod val="85000"/>
                  </a:schemeClr>
                </a:solidFill>
              </a:rPr>
              <a:t>combin-ation</a:t>
            </a:r>
            <a:r>
              <a:rPr lang="en-US" altLang="en-US" sz="3000" dirty="0">
                <a:solidFill>
                  <a:schemeClr val="bg1">
                    <a:lumMod val="85000"/>
                  </a:schemeClr>
                </a:solidFill>
              </a:rPr>
              <a:t> of conceit and ignorance.    Prejudice never saved a soul nor settled any question in the light of truth or justice.   It is the defense of the devil, the shall of a petrified mind, and the ceiling on understanding” </a:t>
            </a:r>
          </a:p>
          <a:p>
            <a:pPr>
              <a:spcBef>
                <a:spcPts val="600"/>
              </a:spcBef>
              <a:spcAft>
                <a:spcPts val="800"/>
              </a:spcAft>
              <a:buFont typeface="Arial" panose="020B0604020202020204" pitchFamily="34" charset="0"/>
              <a:buChar char="•"/>
            </a:pPr>
            <a:endParaRPr lang="en-US" altLang="en-US" sz="3000" dirty="0">
              <a:solidFill>
                <a:srgbClr val="FFFFCC"/>
              </a:solidFill>
            </a:endParaRP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Way that is not controversial</a:t>
            </a:r>
          </a:p>
        </p:txBody>
      </p:sp>
    </p:spTree>
    <p:extLst>
      <p:ext uri="{BB962C8B-B14F-4D97-AF65-F5344CB8AC3E}">
        <p14:creationId xmlns:p14="http://schemas.microsoft.com/office/powerpoint/2010/main" val="332018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marL="227013" indent="-227013">
              <a:spcBef>
                <a:spcPts val="600"/>
              </a:spcBef>
              <a:spcAft>
                <a:spcPts val="900"/>
              </a:spcAft>
              <a:buFont typeface="Arial" panose="020B0604020202020204" pitchFamily="34" charset="0"/>
              <a:buChar char="•"/>
            </a:pPr>
            <a:r>
              <a:rPr lang="en-US" altLang="en-US" sz="3000" dirty="0">
                <a:solidFill>
                  <a:schemeClr val="bg1"/>
                </a:solidFill>
              </a:rPr>
              <a:t>Jn.6</a:t>
            </a:r>
            <a:r>
              <a:rPr lang="en-US" altLang="en-US" sz="3000" baseline="30000" dirty="0">
                <a:solidFill>
                  <a:srgbClr val="99FFCC"/>
                </a:solidFill>
              </a:rPr>
              <a:t>64</a:t>
            </a:r>
            <a:r>
              <a:rPr lang="en-US" altLang="en-US" sz="3000" dirty="0">
                <a:solidFill>
                  <a:schemeClr val="bg1"/>
                </a:solidFill>
              </a:rPr>
              <a:t> </a:t>
            </a:r>
            <a:r>
              <a:rPr lang="en-US" altLang="en-US" sz="3000" dirty="0">
                <a:solidFill>
                  <a:srgbClr val="FFFFCC"/>
                </a:solidFill>
              </a:rPr>
              <a:t>But there are some of you who do not believe.” For Jesus knew from the beginning who they were who did not believe, and who would betray Him.  </a:t>
            </a:r>
            <a:r>
              <a:rPr lang="en-US" altLang="en-US" sz="3000" baseline="30000" dirty="0">
                <a:solidFill>
                  <a:srgbClr val="99FFCC"/>
                </a:solidFill>
              </a:rPr>
              <a:t>65 </a:t>
            </a:r>
            <a:r>
              <a:rPr lang="en-US" altLang="en-US" sz="3000" dirty="0">
                <a:solidFill>
                  <a:srgbClr val="FFFFCC"/>
                </a:solidFill>
              </a:rPr>
              <a:t>And He said, “Therefore I have said to you that no one can come to Me unless it has been granted to him by My Father.”   </a:t>
            </a:r>
            <a:r>
              <a:rPr lang="en-US" altLang="en-US" sz="3000" baseline="30000" dirty="0">
                <a:solidFill>
                  <a:srgbClr val="99FFCC"/>
                </a:solidFill>
              </a:rPr>
              <a:t>66</a:t>
            </a:r>
            <a:r>
              <a:rPr lang="en-US" altLang="en-US" sz="3000" dirty="0">
                <a:solidFill>
                  <a:schemeClr val="bg1"/>
                </a:solidFill>
              </a:rPr>
              <a:t> </a:t>
            </a:r>
            <a:r>
              <a:rPr lang="en-US" altLang="en-US" sz="3000" dirty="0">
                <a:solidFill>
                  <a:srgbClr val="FFFFCC"/>
                </a:solidFill>
              </a:rPr>
              <a:t>From that time many of His </a:t>
            </a:r>
            <a:r>
              <a:rPr lang="en-US" altLang="en-US" sz="3000" dirty="0" err="1">
                <a:solidFill>
                  <a:srgbClr val="FFFFCC"/>
                </a:solidFill>
              </a:rPr>
              <a:t>disci-ples</a:t>
            </a:r>
            <a:r>
              <a:rPr lang="en-US" altLang="en-US" sz="3000" dirty="0">
                <a:solidFill>
                  <a:srgbClr val="FFFFCC"/>
                </a:solidFill>
              </a:rPr>
              <a:t> went back and walked with Him no more</a:t>
            </a:r>
          </a:p>
          <a:p>
            <a:pPr marL="227013" indent="-227013">
              <a:spcBef>
                <a:spcPts val="600"/>
              </a:spcBef>
              <a:spcAft>
                <a:spcPts val="400"/>
              </a:spcAft>
              <a:buFont typeface="Arial" panose="020B0604020202020204" pitchFamily="34" charset="0"/>
              <a:buChar char="•"/>
            </a:pPr>
            <a:r>
              <a:rPr lang="en-US" altLang="en-US" sz="3000" dirty="0">
                <a:solidFill>
                  <a:schemeClr val="bg1"/>
                </a:solidFill>
              </a:rPr>
              <a:t>Jn.8</a:t>
            </a:r>
            <a:r>
              <a:rPr lang="en-US" altLang="en-US" sz="3000" baseline="30000" dirty="0">
                <a:solidFill>
                  <a:srgbClr val="99FFCC"/>
                </a:solidFill>
              </a:rPr>
              <a:t>48</a:t>
            </a:r>
            <a:r>
              <a:rPr lang="en-US" altLang="en-US" sz="3000" dirty="0">
                <a:solidFill>
                  <a:schemeClr val="bg1"/>
                </a:solidFill>
              </a:rPr>
              <a:t> </a:t>
            </a:r>
            <a:r>
              <a:rPr lang="en-US" altLang="en-US" sz="3000" dirty="0">
                <a:solidFill>
                  <a:srgbClr val="FFFFCC"/>
                </a:solidFill>
              </a:rPr>
              <a:t>Then the Jews answered and said to Him, “Do we not say rightly that You are a Samaritan and have a demon?” </a:t>
            </a:r>
          </a:p>
          <a:p>
            <a:pPr>
              <a:spcBef>
                <a:spcPts val="600"/>
              </a:spcBef>
              <a:spcAft>
                <a:spcPts val="800"/>
              </a:spcAft>
              <a:buFont typeface="Arial" panose="020B0604020202020204" pitchFamily="34" charset="0"/>
              <a:buChar char="•"/>
            </a:pPr>
            <a:endParaRPr lang="en-US" altLang="en-US" sz="3000" dirty="0">
              <a:solidFill>
                <a:srgbClr val="FFFFCC"/>
              </a:solidFill>
            </a:endParaRP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Way that is not controversial</a:t>
            </a:r>
          </a:p>
        </p:txBody>
      </p:sp>
    </p:spTree>
    <p:extLst>
      <p:ext uri="{BB962C8B-B14F-4D97-AF65-F5344CB8AC3E}">
        <p14:creationId xmlns:p14="http://schemas.microsoft.com/office/powerpoint/2010/main" val="73620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90281"/>
            <a:ext cx="8418944" cy="5698957"/>
          </a:xfrm>
        </p:spPr>
        <p:txBody>
          <a:bodyPr/>
          <a:lstStyle/>
          <a:p>
            <a:pPr>
              <a:spcBef>
                <a:spcPts val="600"/>
              </a:spcBef>
              <a:spcAft>
                <a:spcPts val="200"/>
              </a:spcAft>
              <a:buFont typeface="Arial" panose="020B0604020202020204" pitchFamily="34" charset="0"/>
              <a:buChar char="•"/>
            </a:pPr>
            <a:r>
              <a:rPr lang="en-US" altLang="en-US" sz="3000" dirty="0">
                <a:solidFill>
                  <a:schemeClr val="bg1"/>
                </a:solidFill>
              </a:rPr>
              <a:t>Mt.7:13-14, many / narrow / difficult way / few </a:t>
            </a:r>
          </a:p>
          <a:p>
            <a:pPr lvl="1">
              <a:spcBef>
                <a:spcPts val="600"/>
              </a:spcBef>
              <a:spcAft>
                <a:spcPts val="0"/>
              </a:spcAft>
              <a:buFont typeface="Arial" panose="020B0604020202020204" pitchFamily="34" charset="0"/>
              <a:buChar char="•"/>
            </a:pPr>
            <a:r>
              <a:rPr lang="en-US" altLang="en-US" sz="3000" dirty="0">
                <a:solidFill>
                  <a:srgbClr val="CCFFFF"/>
                </a:solidFill>
              </a:rPr>
              <a:t>describes road to heaven… </a:t>
            </a:r>
          </a:p>
          <a:p>
            <a:pPr lvl="1">
              <a:spcBef>
                <a:spcPts val="600"/>
              </a:spcBef>
              <a:spcAft>
                <a:spcPts val="0"/>
              </a:spcAft>
              <a:buFont typeface="Arial" panose="020B0604020202020204" pitchFamily="34" charset="0"/>
              <a:buChar char="•"/>
            </a:pPr>
            <a:r>
              <a:rPr lang="en-US" altLang="en-US" sz="3000" dirty="0">
                <a:solidFill>
                  <a:srgbClr val="CCFFFF"/>
                </a:solidFill>
              </a:rPr>
              <a:t>Jesus is this way… </a:t>
            </a:r>
          </a:p>
          <a:p>
            <a:pPr lvl="1">
              <a:spcBef>
                <a:spcPts val="600"/>
              </a:spcBef>
              <a:spcAft>
                <a:spcPts val="600"/>
              </a:spcAft>
              <a:buFont typeface="Arial" panose="020B0604020202020204" pitchFamily="34" charset="0"/>
              <a:buChar char="•"/>
            </a:pPr>
            <a:r>
              <a:rPr lang="en-US" altLang="en-US" sz="3000" dirty="0">
                <a:solidFill>
                  <a:srgbClr val="CCFFFF"/>
                </a:solidFill>
              </a:rPr>
              <a:t>His church:  people who walk on it</a:t>
            </a:r>
          </a:p>
          <a:p>
            <a:pPr>
              <a:spcBef>
                <a:spcPts val="600"/>
              </a:spcBef>
              <a:spcAft>
                <a:spcPts val="400"/>
              </a:spcAft>
              <a:buFont typeface="Arial" panose="020B0604020202020204" pitchFamily="34" charset="0"/>
              <a:buChar char="•"/>
            </a:pPr>
            <a:r>
              <a:rPr lang="en-US" altLang="en-US" sz="3000" dirty="0">
                <a:solidFill>
                  <a:schemeClr val="bg1"/>
                </a:solidFill>
              </a:rPr>
              <a:t>People who say it doesn’t matter which church you go to promote the broad road that Jesus warns about</a:t>
            </a:r>
          </a:p>
          <a:p>
            <a:pPr lvl="1">
              <a:spcBef>
                <a:spcPts val="600"/>
              </a:spcBef>
              <a:spcAft>
                <a:spcPts val="400"/>
              </a:spcAft>
              <a:buFont typeface="Arial" panose="020B0604020202020204" pitchFamily="34" charset="0"/>
              <a:buChar char="•"/>
            </a:pPr>
            <a:endParaRPr lang="en-US" altLang="en-US" sz="2600" dirty="0">
              <a:solidFill>
                <a:srgbClr val="FFFFCC"/>
              </a:solidFill>
            </a:endParaRPr>
          </a:p>
          <a:p>
            <a:pPr>
              <a:spcBef>
                <a:spcPts val="600"/>
              </a:spcBef>
              <a:spcAft>
                <a:spcPts val="800"/>
              </a:spcAft>
              <a:buFont typeface="Arial" panose="020B0604020202020204" pitchFamily="34" charset="0"/>
              <a:buChar char="•"/>
            </a:pPr>
            <a:endParaRPr lang="en-US" altLang="en-US" sz="3000" dirty="0">
              <a:solidFill>
                <a:srgbClr val="FFFFCC"/>
              </a:solidFill>
            </a:endParaRP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Whatever the majority says is right</a:t>
            </a:r>
          </a:p>
        </p:txBody>
      </p:sp>
    </p:spTree>
    <p:extLst>
      <p:ext uri="{BB962C8B-B14F-4D97-AF65-F5344CB8AC3E}">
        <p14:creationId xmlns:p14="http://schemas.microsoft.com/office/powerpoint/2010/main" val="322902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Majority ‘</a:t>
            </a:r>
            <a:r>
              <a:rPr lang="en-US" altLang="en-US" sz="3000" dirty="0">
                <a:solidFill>
                  <a:srgbClr val="FFFF99"/>
                </a:solidFill>
              </a:rPr>
              <a:t>knows’ </a:t>
            </a:r>
            <a:r>
              <a:rPr lang="en-US" altLang="en-US" sz="3000" dirty="0">
                <a:solidFill>
                  <a:schemeClr val="bg1"/>
                </a:solidFill>
              </a:rPr>
              <a:t>that evolution explains our existence    </a:t>
            </a:r>
          </a:p>
          <a:p>
            <a:pPr marL="574675" lvl="1" indent="-234950">
              <a:spcBef>
                <a:spcPts val="600"/>
              </a:spcBef>
              <a:spcAft>
                <a:spcPts val="400"/>
              </a:spcAft>
              <a:buFont typeface="Arial" panose="020B0604020202020204" pitchFamily="34" charset="0"/>
              <a:buChar char="•"/>
            </a:pPr>
            <a:r>
              <a:rPr lang="en-US" altLang="en-US" sz="3000" dirty="0">
                <a:solidFill>
                  <a:schemeClr val="bg1"/>
                </a:solidFill>
              </a:rPr>
              <a:t>[Men once ‘</a:t>
            </a:r>
            <a:r>
              <a:rPr lang="en-US" altLang="en-US" sz="3000" dirty="0">
                <a:solidFill>
                  <a:srgbClr val="FFFF99"/>
                </a:solidFill>
              </a:rPr>
              <a:t>knew</a:t>
            </a:r>
            <a:r>
              <a:rPr lang="en-US" altLang="en-US" sz="3000" dirty="0">
                <a:solidFill>
                  <a:schemeClr val="bg1"/>
                </a:solidFill>
              </a:rPr>
              <a:t>’ that life originated with dead meat [Egypt]   </a:t>
            </a:r>
          </a:p>
          <a:p>
            <a:pPr marL="574675" lvl="1" indent="-234950">
              <a:spcBef>
                <a:spcPts val="600"/>
              </a:spcBef>
              <a:spcAft>
                <a:spcPts val="400"/>
              </a:spcAft>
              <a:buFont typeface="Arial" panose="020B0604020202020204" pitchFamily="34" charset="0"/>
              <a:buChar char="•"/>
            </a:pPr>
            <a:r>
              <a:rPr lang="en-US" altLang="en-US" sz="3000" dirty="0">
                <a:solidFill>
                  <a:schemeClr val="bg1"/>
                </a:solidFill>
              </a:rPr>
              <a:t>Now they know better – [life came from dirt] </a:t>
            </a:r>
          </a:p>
          <a:p>
            <a:pPr>
              <a:spcBef>
                <a:spcPts val="600"/>
              </a:spcBef>
              <a:spcAft>
                <a:spcPts val="400"/>
              </a:spcAft>
              <a:buFont typeface="Arial" panose="020B0604020202020204" pitchFamily="34" charset="0"/>
              <a:buChar char="•"/>
            </a:pPr>
            <a:r>
              <a:rPr lang="en-US" altLang="en-US" sz="3000" dirty="0">
                <a:solidFill>
                  <a:schemeClr val="bg1"/>
                </a:solidFill>
              </a:rPr>
              <a:t>Majority ‘</a:t>
            </a:r>
            <a:r>
              <a:rPr lang="en-US" altLang="en-US" sz="3000" dirty="0">
                <a:solidFill>
                  <a:srgbClr val="FFFF99"/>
                </a:solidFill>
              </a:rPr>
              <a:t>knows</a:t>
            </a:r>
            <a:r>
              <a:rPr lang="en-US" altLang="en-US" sz="3000" dirty="0">
                <a:solidFill>
                  <a:schemeClr val="bg1"/>
                </a:solidFill>
              </a:rPr>
              <a:t>’ there is no truth.   Meaning? no morality  </a:t>
            </a:r>
          </a:p>
          <a:p>
            <a:pPr>
              <a:spcBef>
                <a:spcPts val="600"/>
              </a:spcBef>
              <a:spcAft>
                <a:spcPts val="400"/>
              </a:spcAft>
              <a:buFont typeface="Arial" panose="020B0604020202020204" pitchFamily="34" charset="0"/>
              <a:buChar char="•"/>
            </a:pPr>
            <a:r>
              <a:rPr lang="en-US" altLang="en-US" sz="3000" dirty="0">
                <a:solidFill>
                  <a:schemeClr val="bg1"/>
                </a:solidFill>
              </a:rPr>
              <a:t>Adultery  …  Fornication  …  Gambling … </a:t>
            </a:r>
            <a:br>
              <a:rPr lang="en-US" altLang="en-US" sz="3000" dirty="0">
                <a:solidFill>
                  <a:schemeClr val="bg1"/>
                </a:solidFill>
              </a:rPr>
            </a:br>
            <a:r>
              <a:rPr lang="en-US" altLang="en-US" sz="3000" dirty="0">
                <a:solidFill>
                  <a:schemeClr val="bg1"/>
                </a:solidFill>
              </a:rPr>
              <a:t>Lying   …   Homosexuality   …    Abortion … Euthanasia  …  Nakedness  …  Drunkenness</a:t>
            </a:r>
            <a:endParaRPr lang="en-US" altLang="en-US" sz="3000" dirty="0">
              <a:solidFill>
                <a:srgbClr val="FFFFCC"/>
              </a:solidFill>
            </a:endParaRP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Whatever the majority says is right</a:t>
            </a:r>
          </a:p>
        </p:txBody>
      </p:sp>
    </p:spTree>
    <p:extLst>
      <p:ext uri="{BB962C8B-B14F-4D97-AF65-F5344CB8AC3E}">
        <p14:creationId xmlns:p14="http://schemas.microsoft.com/office/powerpoint/2010/main" val="179256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They say Jesus is just a man (Mt.16:13-16)</a:t>
            </a:r>
          </a:p>
          <a:p>
            <a:pPr>
              <a:spcBef>
                <a:spcPts val="600"/>
              </a:spcBef>
              <a:spcAft>
                <a:spcPts val="400"/>
              </a:spcAft>
              <a:buFont typeface="Arial" panose="020B0604020202020204" pitchFamily="34" charset="0"/>
              <a:buChar char="•"/>
            </a:pPr>
            <a:r>
              <a:rPr lang="en-US" altLang="en-US" sz="3000" dirty="0">
                <a:solidFill>
                  <a:schemeClr val="bg1"/>
                </a:solidFill>
              </a:rPr>
              <a:t>…Bible is not true.   – Jn.8:45</a:t>
            </a:r>
          </a:p>
          <a:p>
            <a:pPr>
              <a:spcBef>
                <a:spcPts val="600"/>
              </a:spcBef>
              <a:spcAft>
                <a:spcPts val="400"/>
              </a:spcAft>
              <a:buFont typeface="Arial" panose="020B0604020202020204" pitchFamily="34" charset="0"/>
              <a:buChar char="•"/>
            </a:pPr>
            <a:r>
              <a:rPr lang="en-US" altLang="en-US" sz="3000" dirty="0">
                <a:solidFill>
                  <a:schemeClr val="bg1"/>
                </a:solidFill>
              </a:rPr>
              <a:t>…sodomites may marry.   – Ro.1 </a:t>
            </a:r>
          </a:p>
          <a:p>
            <a:pPr>
              <a:spcBef>
                <a:spcPts val="600"/>
              </a:spcBef>
              <a:spcAft>
                <a:spcPts val="600"/>
              </a:spcAft>
              <a:buFont typeface="Arial" panose="020B0604020202020204" pitchFamily="34" charset="0"/>
              <a:buChar char="•"/>
            </a:pPr>
            <a:r>
              <a:rPr lang="en-US" altLang="en-US" sz="3000" dirty="0">
                <a:solidFill>
                  <a:schemeClr val="bg1"/>
                </a:solidFill>
              </a:rPr>
              <a:t>…abortion is justified.   – Ro.1:29</a:t>
            </a:r>
          </a:p>
          <a:p>
            <a:pPr marL="0" indent="0">
              <a:spcBef>
                <a:spcPts val="900"/>
              </a:spcBef>
              <a:spcAft>
                <a:spcPts val="400"/>
              </a:spcAft>
              <a:buNone/>
            </a:pPr>
            <a:r>
              <a:rPr lang="en-US" altLang="en-US" sz="3000" dirty="0">
                <a:solidFill>
                  <a:schemeClr val="bg1"/>
                </a:solidFill>
              </a:rPr>
              <a:t>Gal.1</a:t>
            </a:r>
            <a:r>
              <a:rPr lang="en-US" altLang="en-US" sz="3000" baseline="30000" dirty="0">
                <a:solidFill>
                  <a:schemeClr val="bg1"/>
                </a:solidFill>
              </a:rPr>
              <a:t>11</a:t>
            </a:r>
            <a:r>
              <a:rPr lang="en-US" altLang="en-US" sz="3000" dirty="0">
                <a:solidFill>
                  <a:schemeClr val="bg1"/>
                </a:solidFill>
              </a:rPr>
              <a:t> </a:t>
            </a:r>
            <a:r>
              <a:rPr lang="en-US" altLang="en-US" sz="3000" dirty="0">
                <a:solidFill>
                  <a:srgbClr val="FFFFCC"/>
                </a:solidFill>
              </a:rPr>
              <a:t>But I make known to you, brethren, that the gospel which was preached by me is not according to man.  </a:t>
            </a:r>
            <a:r>
              <a:rPr lang="en-US" altLang="en-US" sz="3000" baseline="30000" dirty="0">
                <a:solidFill>
                  <a:schemeClr val="bg1"/>
                </a:solidFill>
              </a:rPr>
              <a:t>12</a:t>
            </a:r>
            <a:r>
              <a:rPr lang="en-US" altLang="en-US" sz="3000" dirty="0">
                <a:solidFill>
                  <a:schemeClr val="bg1"/>
                </a:solidFill>
              </a:rPr>
              <a:t> </a:t>
            </a:r>
            <a:r>
              <a:rPr lang="en-US" altLang="en-US" sz="3000" dirty="0">
                <a:solidFill>
                  <a:srgbClr val="FFFFCC"/>
                </a:solidFill>
              </a:rPr>
              <a:t>For I neither received it from man, nor was I taught it, but it came through the revelation of Jesus Christ </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Whatever wise men say</a:t>
            </a:r>
          </a:p>
        </p:txBody>
      </p:sp>
    </p:spTree>
    <p:extLst>
      <p:ext uri="{BB962C8B-B14F-4D97-AF65-F5344CB8AC3E}">
        <p14:creationId xmlns:p14="http://schemas.microsoft.com/office/powerpoint/2010/main" val="126540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Ac.23</a:t>
            </a:r>
            <a:r>
              <a:rPr lang="en-US" altLang="en-US" sz="3000" baseline="30000" dirty="0">
                <a:solidFill>
                  <a:schemeClr val="bg1"/>
                </a:solidFill>
              </a:rPr>
              <a:t>1</a:t>
            </a:r>
            <a:r>
              <a:rPr lang="en-US" altLang="en-US" sz="3000" dirty="0">
                <a:solidFill>
                  <a:schemeClr val="bg1"/>
                </a:solidFill>
              </a:rPr>
              <a:t> </a:t>
            </a:r>
            <a:r>
              <a:rPr lang="en-US" altLang="en-US" sz="3000" dirty="0">
                <a:solidFill>
                  <a:srgbClr val="CCFFCC"/>
                </a:solidFill>
              </a:rPr>
              <a:t>Then Paul, looking earnestly at the council, said, “Men and brethren, I have lived in </a:t>
            </a:r>
            <a:r>
              <a:rPr lang="en-US" altLang="en-US" sz="3000" u="sng" dirty="0">
                <a:solidFill>
                  <a:srgbClr val="CCFFCC"/>
                </a:solidFill>
              </a:rPr>
              <a:t>all good conscience</a:t>
            </a:r>
            <a:r>
              <a:rPr lang="en-US" altLang="en-US" sz="3000" dirty="0">
                <a:solidFill>
                  <a:srgbClr val="CCFFCC"/>
                </a:solidFill>
              </a:rPr>
              <a:t> before God until this day”</a:t>
            </a:r>
          </a:p>
          <a:p>
            <a:pPr>
              <a:spcBef>
                <a:spcPts val="600"/>
              </a:spcBef>
              <a:spcAft>
                <a:spcPts val="400"/>
              </a:spcAft>
              <a:buFont typeface="Arial" panose="020B0604020202020204" pitchFamily="34" charset="0"/>
              <a:buChar char="•"/>
            </a:pPr>
            <a:r>
              <a:rPr lang="en-US" altLang="en-US" sz="3000" dirty="0">
                <a:solidFill>
                  <a:schemeClr val="bg1"/>
                </a:solidFill>
              </a:rPr>
              <a:t>Prov.14</a:t>
            </a:r>
            <a:r>
              <a:rPr lang="en-US" altLang="en-US" sz="3000" baseline="30000" dirty="0">
                <a:solidFill>
                  <a:schemeClr val="bg1"/>
                </a:solidFill>
              </a:rPr>
              <a:t>12</a:t>
            </a:r>
            <a:r>
              <a:rPr lang="en-US" altLang="en-US" sz="3000" dirty="0">
                <a:solidFill>
                  <a:schemeClr val="bg1"/>
                </a:solidFill>
              </a:rPr>
              <a:t> </a:t>
            </a:r>
            <a:r>
              <a:rPr lang="en-US" altLang="en-US" sz="3000" dirty="0">
                <a:solidFill>
                  <a:srgbClr val="CCFFCC"/>
                </a:solidFill>
              </a:rPr>
              <a:t>There is a way that </a:t>
            </a:r>
            <a:r>
              <a:rPr lang="en-US" altLang="en-US" sz="3000" u="sng" dirty="0">
                <a:solidFill>
                  <a:srgbClr val="CCFFCC"/>
                </a:solidFill>
              </a:rPr>
              <a:t>seems right</a:t>
            </a:r>
            <a:r>
              <a:rPr lang="en-US" altLang="en-US" sz="3000" dirty="0">
                <a:solidFill>
                  <a:srgbClr val="CCFFCC"/>
                </a:solidFill>
              </a:rPr>
              <a:t> to a man, But its end is the way of death</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VI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Honest and sincere convictions</a:t>
            </a:r>
          </a:p>
        </p:txBody>
      </p:sp>
    </p:spTree>
    <p:extLst>
      <p:ext uri="{BB962C8B-B14F-4D97-AF65-F5344CB8AC3E}">
        <p14:creationId xmlns:p14="http://schemas.microsoft.com/office/powerpoint/2010/main" val="150144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1 K.13 – “Do not do what God said!”</a:t>
            </a:r>
          </a:p>
          <a:p>
            <a:pPr lvl="1">
              <a:spcBef>
                <a:spcPts val="600"/>
              </a:spcBef>
              <a:spcAft>
                <a:spcPts val="400"/>
              </a:spcAft>
              <a:buFont typeface="Arial" panose="020B0604020202020204" pitchFamily="34" charset="0"/>
              <a:buChar char="•"/>
            </a:pPr>
            <a:r>
              <a:rPr lang="en-US" altLang="en-US" sz="3000" dirty="0">
                <a:solidFill>
                  <a:schemeClr val="bg1"/>
                </a:solidFill>
              </a:rPr>
              <a:t>Would God send an angel to instruct the young prophet…then send an apostate liar to instruct him to do the opposite?  </a:t>
            </a:r>
          </a:p>
          <a:p>
            <a:pPr>
              <a:spcBef>
                <a:spcPts val="600"/>
              </a:spcBef>
              <a:spcAft>
                <a:spcPts val="400"/>
              </a:spcAft>
              <a:buFont typeface="Arial" panose="020B0604020202020204" pitchFamily="34" charset="0"/>
              <a:buChar char="•"/>
            </a:pPr>
            <a:r>
              <a:rPr lang="en-US" altLang="en-US" sz="3000" dirty="0">
                <a:solidFill>
                  <a:schemeClr val="bg1"/>
                </a:solidFill>
              </a:rPr>
              <a:t>Gal.1:6-9, </a:t>
            </a:r>
            <a:r>
              <a:rPr lang="en-US" altLang="en-US" sz="3000" dirty="0">
                <a:solidFill>
                  <a:srgbClr val="FFFFCC"/>
                </a:solidFill>
              </a:rPr>
              <a:t>not even an angel can change what God said</a:t>
            </a:r>
          </a:p>
          <a:p>
            <a:pPr>
              <a:spcBef>
                <a:spcPts val="600"/>
              </a:spcBef>
              <a:spcAft>
                <a:spcPts val="400"/>
              </a:spcAft>
              <a:buFont typeface="Arial" panose="020B0604020202020204" pitchFamily="34" charset="0"/>
              <a:buChar char="•"/>
            </a:pPr>
            <a:r>
              <a:rPr lang="en-US" altLang="en-US" sz="3000" dirty="0">
                <a:solidFill>
                  <a:srgbClr val="CCFFCC"/>
                </a:solidFill>
              </a:rPr>
              <a:t>Would God send angel from heaven to tell you to believe / do what contradicts His Word?</a:t>
            </a:r>
          </a:p>
          <a:p>
            <a:pPr>
              <a:spcBef>
                <a:spcPts val="600"/>
              </a:spcBef>
              <a:spcAft>
                <a:spcPts val="400"/>
              </a:spcAft>
              <a:buFont typeface="Arial" panose="020B0604020202020204" pitchFamily="34" charset="0"/>
              <a:buChar char="•"/>
            </a:pPr>
            <a:r>
              <a:rPr lang="en-US" altLang="en-US" sz="3000" dirty="0">
                <a:solidFill>
                  <a:srgbClr val="CCFFCC"/>
                </a:solidFill>
              </a:rPr>
              <a:t>Satan</a:t>
            </a:r>
            <a:r>
              <a:rPr lang="en-US" altLang="en-US" sz="3000" dirty="0">
                <a:solidFill>
                  <a:schemeClr val="bg1"/>
                </a:solidFill>
              </a:rPr>
              <a:t> </a:t>
            </a:r>
            <a:r>
              <a:rPr lang="en-US" sz="3000" dirty="0">
                <a:solidFill>
                  <a:schemeClr val="bg1"/>
                </a:solidFill>
                <a:ea typeface="Times New Roman" panose="02020603050405020304" pitchFamily="18" charset="0"/>
              </a:rPr>
              <a:t>sends lying signs (</a:t>
            </a:r>
            <a:r>
              <a:rPr lang="en-US" altLang="en-US" sz="3000" dirty="0">
                <a:solidFill>
                  <a:schemeClr val="bg1"/>
                </a:solidFill>
              </a:rPr>
              <a:t>2 Thes.2:9)</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VII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Direct revelation from God (angel)</a:t>
            </a:r>
          </a:p>
        </p:txBody>
      </p:sp>
    </p:spTree>
    <p:extLst>
      <p:ext uri="{BB962C8B-B14F-4D97-AF65-F5344CB8AC3E}">
        <p14:creationId xmlns:p14="http://schemas.microsoft.com/office/powerpoint/2010/main" val="309303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Job 4:7-11, proof of Eliphaz to convince Job that he is a sinner: his own experience  </a:t>
            </a:r>
          </a:p>
          <a:p>
            <a:pPr lvl="1">
              <a:spcBef>
                <a:spcPts val="600"/>
              </a:spcBef>
              <a:spcAft>
                <a:spcPts val="400"/>
              </a:spcAft>
              <a:buFont typeface="Arial" panose="020B0604020202020204" pitchFamily="34" charset="0"/>
              <a:buChar char="•"/>
            </a:pPr>
            <a:r>
              <a:rPr lang="en-US" altLang="en-US" sz="3000" dirty="0">
                <a:solidFill>
                  <a:schemeClr val="bg1"/>
                </a:solidFill>
              </a:rPr>
              <a:t>12-21, why should they trust him?  </a:t>
            </a:r>
          </a:p>
          <a:p>
            <a:pPr lvl="2">
              <a:spcBef>
                <a:spcPts val="600"/>
              </a:spcBef>
              <a:spcAft>
                <a:spcPts val="400"/>
              </a:spcAft>
              <a:buFont typeface="Arial" panose="020B0604020202020204" pitchFamily="34" charset="0"/>
              <a:buChar char="•"/>
            </a:pPr>
            <a:r>
              <a:rPr lang="en-US" altLang="en-US" sz="3000" dirty="0">
                <a:solidFill>
                  <a:srgbClr val="FFC000"/>
                </a:solidFill>
              </a:rPr>
              <a:t>A vision in the night    </a:t>
            </a:r>
          </a:p>
          <a:p>
            <a:pPr lvl="1">
              <a:spcBef>
                <a:spcPts val="600"/>
              </a:spcBef>
              <a:spcAft>
                <a:spcPts val="400"/>
              </a:spcAft>
              <a:buFont typeface="Arial" panose="020B0604020202020204" pitchFamily="34" charset="0"/>
              <a:buChar char="•"/>
            </a:pPr>
            <a:r>
              <a:rPr lang="en-US" altLang="en-US" sz="3000" dirty="0">
                <a:solidFill>
                  <a:schemeClr val="bg1"/>
                </a:solidFill>
              </a:rPr>
              <a:t>42:7 – God said he was wrong</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VIII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Experiences</a:t>
            </a:r>
          </a:p>
        </p:txBody>
      </p:sp>
    </p:spTree>
    <p:extLst>
      <p:ext uri="{BB962C8B-B14F-4D97-AF65-F5344CB8AC3E}">
        <p14:creationId xmlns:p14="http://schemas.microsoft.com/office/powerpoint/2010/main" val="400079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762000"/>
            <a:ext cx="8418944" cy="5698957"/>
          </a:xfrm>
        </p:spPr>
        <p:txBody>
          <a:bodyPr/>
          <a:lstStyle/>
          <a:p>
            <a:pPr>
              <a:spcBef>
                <a:spcPts val="600"/>
              </a:spcBef>
              <a:spcAft>
                <a:spcPts val="400"/>
              </a:spcAft>
              <a:buFont typeface="Arial" panose="020B0604020202020204" pitchFamily="34" charset="0"/>
              <a:buChar char="•"/>
            </a:pPr>
            <a:r>
              <a:rPr lang="en-US" altLang="en-US" sz="3000">
                <a:solidFill>
                  <a:schemeClr val="bg1"/>
                </a:solidFill>
              </a:rPr>
              <a:t>Dt.13:6-9</a:t>
            </a:r>
          </a:p>
          <a:p>
            <a:pPr>
              <a:spcBef>
                <a:spcPts val="600"/>
              </a:spcBef>
              <a:spcAft>
                <a:spcPts val="400"/>
              </a:spcAft>
              <a:buFont typeface="Arial" panose="020B0604020202020204" pitchFamily="34" charset="0"/>
              <a:buChar char="•"/>
            </a:pPr>
            <a:r>
              <a:rPr lang="en-US" altLang="en-US" sz="3000">
                <a:solidFill>
                  <a:schemeClr val="bg1"/>
                </a:solidFill>
              </a:rPr>
              <a:t>A true friend will tell you how to go to heaven; the only way he can know this information is same way we know it – read it in Bible</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IX</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What friends say and do</a:t>
            </a:r>
          </a:p>
        </p:txBody>
      </p:sp>
    </p:spTree>
    <p:extLst>
      <p:ext uri="{BB962C8B-B14F-4D97-AF65-F5344CB8AC3E}">
        <p14:creationId xmlns:p14="http://schemas.microsoft.com/office/powerpoint/2010/main" val="200127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Jn.18:33-38, </a:t>
            </a:r>
            <a:r>
              <a:rPr lang="en-US" altLang="en-US" sz="3100" dirty="0">
                <a:solidFill>
                  <a:srgbClr val="CCFFFF"/>
                </a:solidFill>
              </a:rPr>
              <a:t>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0"/>
              </a:spcAft>
              <a:buNone/>
            </a:pPr>
            <a:r>
              <a:rPr lang="en-US" altLang="en-US" sz="2600" dirty="0">
                <a:solidFill>
                  <a:srgbClr val="FFC000"/>
                </a:solidFill>
              </a:rPr>
              <a:t>33.</a:t>
            </a:r>
            <a:r>
              <a:rPr lang="en-US" altLang="en-US" sz="2400" dirty="0">
                <a:solidFill>
                  <a:srgbClr val="FFC000"/>
                </a:solidFill>
              </a:rPr>
              <a:t> </a:t>
            </a:r>
            <a:r>
              <a:rPr lang="en-US" altLang="en-US" sz="3000" dirty="0">
                <a:solidFill>
                  <a:schemeClr val="bg1"/>
                </a:solidFill>
              </a:rPr>
              <a:t>Jesus, inside the court (28)</a:t>
            </a:r>
          </a:p>
          <a:p>
            <a:pPr lvl="1">
              <a:spcAft>
                <a:spcPts val="0"/>
              </a:spcAft>
              <a:buFont typeface="Arial" panose="020B0604020202020204" pitchFamily="34" charset="0"/>
              <a:buChar char="•"/>
            </a:pPr>
            <a:r>
              <a:rPr lang="en-US" altLang="en-US" sz="3000" dirty="0">
                <a:solidFill>
                  <a:schemeClr val="bg1"/>
                </a:solidFill>
              </a:rPr>
              <a:t>Pilate forced to probe one charge of Jews</a:t>
            </a:r>
            <a:r>
              <a:rPr lang="en-US" altLang="en-US" sz="2600" dirty="0">
                <a:solidFill>
                  <a:schemeClr val="bg1"/>
                </a:solidFill>
              </a:rPr>
              <a:t> – </a:t>
            </a:r>
            <a:r>
              <a:rPr lang="en-US" altLang="en-US" dirty="0">
                <a:solidFill>
                  <a:srgbClr val="FFFFCC"/>
                </a:solidFill>
              </a:rPr>
              <a:t>“King of Jews?”  </a:t>
            </a:r>
          </a:p>
          <a:p>
            <a:pPr lvl="1">
              <a:spcAft>
                <a:spcPts val="0"/>
              </a:spcAft>
              <a:buFont typeface="Arial" panose="020B0604020202020204" pitchFamily="34" charset="0"/>
              <a:buChar char="•"/>
            </a:pPr>
            <a:r>
              <a:rPr lang="en-US" altLang="en-US" sz="3000" i="1" dirty="0">
                <a:solidFill>
                  <a:srgbClr val="FFFFCC"/>
                </a:solidFill>
              </a:rPr>
              <a:t>“Are you”  </a:t>
            </a:r>
            <a:r>
              <a:rPr lang="en-US" altLang="en-US" sz="3000" dirty="0">
                <a:solidFill>
                  <a:schemeClr val="bg1"/>
                </a:solidFill>
              </a:rPr>
              <a:t>(emphatic)</a:t>
            </a:r>
          </a:p>
          <a:p>
            <a:pPr lvl="1">
              <a:spcAft>
                <a:spcPts val="900"/>
              </a:spcAft>
              <a:buFont typeface="Arial" panose="020B0604020202020204" pitchFamily="34" charset="0"/>
              <a:buChar char="•"/>
            </a:pPr>
            <a:r>
              <a:rPr lang="en-US" altLang="en-US" sz="3000" dirty="0">
                <a:solidFill>
                  <a:schemeClr val="bg1"/>
                </a:solidFill>
              </a:rPr>
              <a:t>Lk.23:2;  Jn.12:13</a:t>
            </a:r>
          </a:p>
          <a:p>
            <a:pPr marL="0" indent="0" defTabSz="574675">
              <a:spcAft>
                <a:spcPts val="0"/>
              </a:spcAft>
              <a:buNone/>
            </a:pPr>
            <a:r>
              <a:rPr lang="en-US" altLang="en-US" sz="2600" dirty="0">
                <a:solidFill>
                  <a:srgbClr val="FFC000"/>
                </a:solidFill>
              </a:rPr>
              <a:t>34.</a:t>
            </a:r>
            <a:r>
              <a:rPr lang="en-US" altLang="en-US" sz="3000" dirty="0">
                <a:solidFill>
                  <a:schemeClr val="bg1"/>
                </a:solidFill>
              </a:rPr>
              <a:t> Jesus cannot answer question until He knows 	what it means – </a:t>
            </a:r>
            <a:endParaRPr lang="en-US" altLang="en-US" sz="3000" dirty="0">
              <a:solidFill>
                <a:srgbClr val="FFC000"/>
              </a:solidFill>
            </a:endParaRPr>
          </a:p>
          <a:p>
            <a:pPr lvl="1" defTabSz="574675">
              <a:spcAft>
                <a:spcPts val="0"/>
              </a:spcAft>
              <a:buFont typeface="Arial" panose="020B0604020202020204" pitchFamily="34" charset="0"/>
              <a:buChar char="•"/>
            </a:pPr>
            <a:r>
              <a:rPr lang="en-US" altLang="en-US" sz="3000" dirty="0">
                <a:solidFill>
                  <a:srgbClr val="99FFCC"/>
                </a:solidFill>
              </a:rPr>
              <a:t>Does Pilate see royalty in Jesus?</a:t>
            </a:r>
          </a:p>
          <a:p>
            <a:pPr lvl="1" defTabSz="574675">
              <a:spcAft>
                <a:spcPts val="600"/>
              </a:spcAft>
              <a:buFont typeface="Arial" panose="020B0604020202020204" pitchFamily="34" charset="0"/>
              <a:buChar char="•"/>
            </a:pPr>
            <a:r>
              <a:rPr lang="en-US" altLang="en-US" sz="3000" dirty="0">
                <a:solidFill>
                  <a:srgbClr val="99FFCC"/>
                </a:solidFill>
              </a:rPr>
              <a:t>Or (more likely): is he testing a political charge?</a:t>
            </a:r>
            <a:endParaRPr lang="en-US" altLang="en-US" sz="3000" dirty="0">
              <a:solidFill>
                <a:schemeClr val="bg1"/>
              </a:solidFill>
            </a:endParaRP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914400"/>
          </a:xfrm>
        </p:spPr>
        <p:txBody>
          <a:bodyPr/>
          <a:lstStyle/>
          <a:p>
            <a:r>
              <a:rPr lang="en-US" altLang="en-US" sz="3100">
                <a:solidFill>
                  <a:srgbClr val="FFFFCC"/>
                </a:solidFill>
              </a:rPr>
              <a:t>How do we determine truth?</a:t>
            </a:r>
          </a:p>
        </p:txBody>
      </p:sp>
      <p:sp>
        <p:nvSpPr>
          <p:cNvPr id="3075" name="Rectangle 3"/>
          <p:cNvSpPr>
            <a:spLocks noGrp="1" noChangeArrowheads="1"/>
          </p:cNvSpPr>
          <p:nvPr>
            <p:ph type="body" idx="1"/>
          </p:nvPr>
        </p:nvSpPr>
        <p:spPr>
          <a:xfrm>
            <a:off x="457200" y="762000"/>
            <a:ext cx="8229600" cy="5410200"/>
          </a:xfrm>
        </p:spPr>
        <p:txBody>
          <a:bodyPr/>
          <a:lstStyle/>
          <a:p>
            <a:pPr marL="227013" indent="-227013">
              <a:spcAft>
                <a:spcPts val="1200"/>
              </a:spcAft>
              <a:buFont typeface="Arial" panose="020B0604020202020204" pitchFamily="34" charset="0"/>
              <a:buChar char="•"/>
            </a:pPr>
            <a:r>
              <a:rPr lang="en-US" altLang="en-US" sz="3000" dirty="0">
                <a:solidFill>
                  <a:schemeClr val="bg1"/>
                </a:solidFill>
              </a:rPr>
              <a:t>Jn.8</a:t>
            </a:r>
            <a:r>
              <a:rPr lang="en-US" altLang="en-US" sz="3000" baseline="30000" dirty="0">
                <a:solidFill>
                  <a:schemeClr val="bg1"/>
                </a:solidFill>
              </a:rPr>
              <a:t>31</a:t>
            </a:r>
            <a:r>
              <a:rPr lang="en-US" altLang="en-US" sz="3000" dirty="0">
                <a:solidFill>
                  <a:schemeClr val="bg1"/>
                </a:solidFill>
              </a:rPr>
              <a:t> </a:t>
            </a:r>
            <a:r>
              <a:rPr lang="en-US" altLang="en-US" sz="3000" dirty="0">
                <a:solidFill>
                  <a:srgbClr val="CCFFFF"/>
                </a:solidFill>
              </a:rPr>
              <a:t>Then Jesus said to those Jews who believed Him, ‘If you abide in My word, you are My disciples indeed.  </a:t>
            </a:r>
            <a:r>
              <a:rPr lang="en-US" altLang="en-US" sz="3000" baseline="30000" dirty="0">
                <a:solidFill>
                  <a:schemeClr val="bg1"/>
                </a:solidFill>
              </a:rPr>
              <a:t>32</a:t>
            </a:r>
            <a:r>
              <a:rPr lang="en-US" altLang="en-US" sz="3000" dirty="0">
                <a:solidFill>
                  <a:schemeClr val="bg1"/>
                </a:solidFill>
              </a:rPr>
              <a:t> </a:t>
            </a:r>
            <a:r>
              <a:rPr lang="en-US" altLang="en-US" sz="3000" dirty="0">
                <a:solidFill>
                  <a:srgbClr val="CCFFFF"/>
                </a:solidFill>
              </a:rPr>
              <a:t>And you shall know the truth, and the truth shall make you free’</a:t>
            </a:r>
          </a:p>
          <a:p>
            <a:pPr marL="227013" indent="-227013">
              <a:spcAft>
                <a:spcPts val="1200"/>
              </a:spcAft>
              <a:buFont typeface="Arial" panose="020B0604020202020204" pitchFamily="34" charset="0"/>
              <a:buChar char="•"/>
            </a:pPr>
            <a:r>
              <a:rPr lang="en-US" altLang="en-US" sz="3000" dirty="0">
                <a:solidFill>
                  <a:schemeClr val="bg1"/>
                </a:solidFill>
              </a:rPr>
              <a:t>Jn.17</a:t>
            </a:r>
            <a:r>
              <a:rPr lang="en-US" altLang="en-US" sz="3000" baseline="30000" dirty="0">
                <a:solidFill>
                  <a:schemeClr val="bg1"/>
                </a:solidFill>
              </a:rPr>
              <a:t>17 </a:t>
            </a:r>
            <a:r>
              <a:rPr lang="en-US" altLang="en-US" sz="3000" dirty="0">
                <a:solidFill>
                  <a:srgbClr val="CCFFCC"/>
                </a:solidFill>
              </a:rPr>
              <a:t>Sanctify them by Your truth; Your word is truth</a:t>
            </a:r>
            <a:endParaRPr lang="en-US" altLang="en-US" sz="3000" baseline="30000" dirty="0">
              <a:solidFill>
                <a:srgbClr val="CCFFCC"/>
              </a:solidFill>
            </a:endParaRPr>
          </a:p>
          <a:p>
            <a:pPr marL="227013" indent="-227013">
              <a:spcAft>
                <a:spcPts val="1200"/>
              </a:spcAft>
              <a:buFont typeface="Arial" panose="020B0604020202020204" pitchFamily="34" charset="0"/>
              <a:buChar char="•"/>
            </a:pPr>
            <a:r>
              <a:rPr lang="en-US" altLang="en-US" sz="3000" dirty="0">
                <a:solidFill>
                  <a:schemeClr val="bg1"/>
                </a:solidFill>
              </a:rPr>
              <a:t>Ps.1</a:t>
            </a:r>
            <a:r>
              <a:rPr lang="en-US" altLang="en-US" sz="3000" baseline="30000" dirty="0">
                <a:solidFill>
                  <a:schemeClr val="bg1"/>
                </a:solidFill>
              </a:rPr>
              <a:t>2</a:t>
            </a:r>
            <a:r>
              <a:rPr lang="en-US" altLang="en-US" sz="3000" dirty="0">
                <a:solidFill>
                  <a:schemeClr val="bg1"/>
                </a:solidFill>
              </a:rPr>
              <a:t> </a:t>
            </a:r>
            <a:r>
              <a:rPr lang="en-US" altLang="en-US" sz="3000" dirty="0">
                <a:solidFill>
                  <a:srgbClr val="CCFFFF"/>
                </a:solidFill>
              </a:rPr>
              <a:t>But his delight is in the law of the L</a:t>
            </a:r>
            <a:r>
              <a:rPr lang="en-US" altLang="en-US" sz="2600" dirty="0">
                <a:solidFill>
                  <a:srgbClr val="CCFFFF"/>
                </a:solidFill>
              </a:rPr>
              <a:t>ORD</a:t>
            </a:r>
            <a:r>
              <a:rPr lang="en-US" altLang="en-US" sz="3000" dirty="0">
                <a:solidFill>
                  <a:srgbClr val="CCFFFF"/>
                </a:solidFill>
              </a:rPr>
              <a:t>, And in His law he meditates day and night</a:t>
            </a:r>
          </a:p>
          <a:p>
            <a:pPr marL="0" indent="0">
              <a:spcAft>
                <a:spcPts val="1200"/>
              </a:spcAft>
              <a:buNone/>
            </a:pPr>
            <a:endParaRPr lang="en-US" altLang="en-US" sz="3000" dirty="0">
              <a:solidFill>
                <a:schemeClr val="bg1"/>
              </a:solidFill>
            </a:endParaRPr>
          </a:p>
        </p:txBody>
      </p:sp>
    </p:spTree>
    <p:extLst>
      <p:ext uri="{BB962C8B-B14F-4D97-AF65-F5344CB8AC3E}">
        <p14:creationId xmlns:p14="http://schemas.microsoft.com/office/powerpoint/2010/main" val="384330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rgbClr val="CCFFFF"/>
                </a:solidFill>
              </a:rPr>
              <a:t>Jn.18:33-38, 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574675" indent="-574675" defTabSz="574675">
              <a:spcAft>
                <a:spcPts val="400"/>
              </a:spcAft>
              <a:buNone/>
            </a:pPr>
            <a:r>
              <a:rPr lang="en-US" altLang="en-US" sz="2600" dirty="0">
                <a:solidFill>
                  <a:srgbClr val="FFC000"/>
                </a:solidFill>
              </a:rPr>
              <a:t>35.</a:t>
            </a:r>
            <a:r>
              <a:rPr lang="en-US" altLang="en-US" sz="2400" dirty="0">
                <a:solidFill>
                  <a:srgbClr val="FFC000"/>
                </a:solidFill>
              </a:rPr>
              <a:t> </a:t>
            </a:r>
            <a:r>
              <a:rPr lang="en-US" altLang="en-US" sz="3000" dirty="0">
                <a:solidFill>
                  <a:schemeClr val="bg1"/>
                </a:solidFill>
              </a:rPr>
              <a:t>Pilate: </a:t>
            </a:r>
            <a:r>
              <a:rPr lang="en-US" altLang="en-US" sz="3000" dirty="0">
                <a:solidFill>
                  <a:srgbClr val="FFFFCC"/>
                </a:solidFill>
              </a:rPr>
              <a:t>“I’m not a Jew”  </a:t>
            </a:r>
          </a:p>
          <a:p>
            <a:pPr marL="574675" indent="-574675" defTabSz="574675">
              <a:spcAft>
                <a:spcPts val="400"/>
              </a:spcAft>
              <a:buNone/>
            </a:pPr>
            <a:r>
              <a:rPr lang="en-US" altLang="en-US" sz="3000" dirty="0">
                <a:solidFill>
                  <a:schemeClr val="bg1"/>
                </a:solidFill>
              </a:rPr>
              <a:t>	…Do you think I have a personal interest in Jewish questions?   </a:t>
            </a:r>
          </a:p>
          <a:p>
            <a:pPr marL="574675" indent="-574675" defTabSz="574675">
              <a:spcAft>
                <a:spcPts val="400"/>
              </a:spcAft>
              <a:buNone/>
            </a:pPr>
            <a:r>
              <a:rPr lang="en-US" altLang="en-US" sz="3000" dirty="0">
                <a:solidFill>
                  <a:schemeClr val="bg1"/>
                </a:solidFill>
              </a:rPr>
              <a:t>	…Would I call you king?    </a:t>
            </a:r>
          </a:p>
          <a:p>
            <a:pPr marL="574675" indent="-574675" defTabSz="574675">
              <a:spcAft>
                <a:spcPts val="600"/>
              </a:spcAft>
              <a:buNone/>
            </a:pPr>
            <a:r>
              <a:rPr lang="en-US" altLang="en-US" sz="3000" dirty="0">
                <a:solidFill>
                  <a:schemeClr val="bg1"/>
                </a:solidFill>
              </a:rPr>
              <a:t>	...If you’re not a king, what have you done?”  </a:t>
            </a:r>
            <a:endParaRPr lang="en-US" altLang="en-US" sz="3000" dirty="0">
              <a:solidFill>
                <a:srgbClr val="FFC000"/>
              </a:solidFill>
            </a:endParaRPr>
          </a:p>
        </p:txBody>
      </p:sp>
      <p:sp>
        <p:nvSpPr>
          <p:cNvPr id="2" name="Rectangle 1">
            <a:extLst>
              <a:ext uri="{FF2B5EF4-FFF2-40B4-BE49-F238E27FC236}">
                <a16:creationId xmlns:a16="http://schemas.microsoft.com/office/drawing/2014/main" id="{F82276FD-4495-060B-FB7F-F049041864DD}"/>
              </a:ext>
            </a:extLst>
          </p:cNvPr>
          <p:cNvSpPr/>
          <p:nvPr/>
        </p:nvSpPr>
        <p:spPr>
          <a:xfrm>
            <a:off x="1018098" y="3657599"/>
            <a:ext cx="7117237" cy="2092751"/>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CC"/>
                </a:solidFill>
              </a:rPr>
              <a:t>There must be something behind their hatred.  He </a:t>
            </a:r>
            <a:r>
              <a:rPr lang="en-US" sz="3000" u="sng" dirty="0">
                <a:solidFill>
                  <a:srgbClr val="FFFFCC"/>
                </a:solidFill>
              </a:rPr>
              <a:t>knows</a:t>
            </a:r>
            <a:r>
              <a:rPr lang="en-US" sz="3000" dirty="0">
                <a:solidFill>
                  <a:srgbClr val="FFFFCC"/>
                </a:solidFill>
              </a:rPr>
              <a:t> that Jews would not</a:t>
            </a:r>
            <a:br>
              <a:rPr lang="en-US" sz="3000" dirty="0">
                <a:solidFill>
                  <a:srgbClr val="FFFFCC"/>
                </a:solidFill>
              </a:rPr>
            </a:br>
            <a:r>
              <a:rPr lang="en-US" sz="3000" dirty="0">
                <a:solidFill>
                  <a:srgbClr val="FFFFCC"/>
                </a:solidFill>
              </a:rPr>
              <a:t>be upset with someone who wants to do damage to Rome</a:t>
            </a:r>
          </a:p>
        </p:txBody>
      </p:sp>
    </p:spTree>
    <p:extLst>
      <p:ext uri="{BB962C8B-B14F-4D97-AF65-F5344CB8AC3E}">
        <p14:creationId xmlns:p14="http://schemas.microsoft.com/office/powerpoint/2010/main" val="215562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chemeClr val="bg1"/>
                </a:solidFill>
              </a:rPr>
              <a:t>Jn.18:33-38, 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574675" indent="-574675" defTabSz="574675">
              <a:spcAft>
                <a:spcPts val="0"/>
              </a:spcAft>
              <a:buNone/>
            </a:pPr>
            <a:r>
              <a:rPr lang="en-US" altLang="en-US" sz="2600" dirty="0">
                <a:solidFill>
                  <a:srgbClr val="FFC000"/>
                </a:solidFill>
              </a:rPr>
              <a:t>36.</a:t>
            </a:r>
            <a:r>
              <a:rPr lang="en-US" altLang="en-US" sz="2400" dirty="0">
                <a:solidFill>
                  <a:srgbClr val="FFC000"/>
                </a:solidFill>
              </a:rPr>
              <a:t> </a:t>
            </a:r>
            <a:r>
              <a:rPr lang="en-US" altLang="en-US" sz="3000" dirty="0">
                <a:solidFill>
                  <a:srgbClr val="CCFFFF"/>
                </a:solidFill>
              </a:rPr>
              <a:t>He is a king, but </a:t>
            </a:r>
            <a:r>
              <a:rPr lang="en-US" altLang="en-US" sz="2900" dirty="0">
                <a:solidFill>
                  <a:srgbClr val="CCFFFF"/>
                </a:solidFill>
              </a:rPr>
              <a:t>NOT</a:t>
            </a:r>
            <a:r>
              <a:rPr lang="en-US" altLang="en-US" sz="3000" dirty="0">
                <a:solidFill>
                  <a:srgbClr val="CCFFFF"/>
                </a:solidFill>
              </a:rPr>
              <a:t> of same nature as Rome. Like Himself – this comes from above</a:t>
            </a:r>
          </a:p>
          <a:p>
            <a:pPr lvl="1" defTabSz="574675">
              <a:spcAft>
                <a:spcPts val="300"/>
              </a:spcAft>
              <a:buFont typeface="Arial" panose="020B0604020202020204" pitchFamily="34" charset="0"/>
              <a:buChar char="•"/>
            </a:pPr>
            <a:r>
              <a:rPr lang="en-US" altLang="en-US" sz="3000" dirty="0">
                <a:solidFill>
                  <a:schemeClr val="bg1"/>
                </a:solidFill>
              </a:rPr>
              <a:t>Jesus is no rival to Caesar</a:t>
            </a:r>
          </a:p>
          <a:p>
            <a:pPr lvl="1" defTabSz="574675">
              <a:spcAft>
                <a:spcPts val="300"/>
              </a:spcAft>
              <a:buFont typeface="Arial" panose="020B0604020202020204" pitchFamily="34" charset="0"/>
              <a:buChar char="•"/>
            </a:pPr>
            <a:r>
              <a:rPr lang="en-US" altLang="en-US" sz="3000" dirty="0">
                <a:solidFill>
                  <a:schemeClr val="bg1"/>
                </a:solidFill>
              </a:rPr>
              <a:t>If He chose to fight . . . (Mt.26:56)</a:t>
            </a:r>
            <a:r>
              <a:rPr lang="en-US" altLang="en-US" sz="2600" dirty="0">
                <a:solidFill>
                  <a:schemeClr val="bg1"/>
                </a:solidFill>
              </a:rPr>
              <a:t>	 </a:t>
            </a:r>
          </a:p>
          <a:p>
            <a:pPr lvl="1" defTabSz="574675">
              <a:spcAft>
                <a:spcPts val="300"/>
              </a:spcAft>
              <a:buFont typeface="Arial" panose="020B0604020202020204" pitchFamily="34" charset="0"/>
              <a:buChar char="•"/>
            </a:pPr>
            <a:r>
              <a:rPr lang="en-US" altLang="en-US" sz="3000" dirty="0">
                <a:solidFill>
                  <a:schemeClr val="bg1"/>
                </a:solidFill>
              </a:rPr>
              <a:t>Eusebius (historian): </a:t>
            </a:r>
            <a:r>
              <a:rPr lang="en-US" altLang="en-US" sz="3000" dirty="0">
                <a:solidFill>
                  <a:srgbClr val="FFFFCC"/>
                </a:solidFill>
              </a:rPr>
              <a:t>relatives of Jesus were brought before Domitian and asked if they were of the family of David; what sort the kingdom of Christ was, and where it would appear   </a:t>
            </a:r>
          </a:p>
          <a:p>
            <a:pPr lvl="1" defTabSz="574675">
              <a:spcAft>
                <a:spcPts val="300"/>
              </a:spcAft>
              <a:buFont typeface="Arial" panose="020B0604020202020204" pitchFamily="34" charset="0"/>
              <a:buChar char="•"/>
            </a:pPr>
            <a:r>
              <a:rPr lang="en-US" altLang="en-US" sz="3000" dirty="0">
                <a:solidFill>
                  <a:schemeClr val="bg1"/>
                </a:solidFill>
              </a:rPr>
              <a:t>They answered: this kingdom was neither of this world, nor of an earthly nature…</a:t>
            </a:r>
            <a:endParaRPr lang="en-US" altLang="en-US" sz="3000" dirty="0">
              <a:solidFill>
                <a:srgbClr val="FFC000"/>
              </a:solidFill>
            </a:endParaRPr>
          </a:p>
        </p:txBody>
      </p:sp>
    </p:spTree>
    <p:extLst>
      <p:ext uri="{BB962C8B-B14F-4D97-AF65-F5344CB8AC3E}">
        <p14:creationId xmlns:p14="http://schemas.microsoft.com/office/powerpoint/2010/main" val="134409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chemeClr val="bg1"/>
                </a:solidFill>
              </a:rPr>
              <a:t>Jn.18:33-38, 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0" indent="0" defTabSz="574675">
              <a:spcAft>
                <a:spcPts val="0"/>
              </a:spcAft>
              <a:buNone/>
            </a:pPr>
            <a:r>
              <a:rPr lang="en-US" altLang="en-US" sz="2600" dirty="0">
                <a:solidFill>
                  <a:srgbClr val="FFC000"/>
                </a:solidFill>
              </a:rPr>
              <a:t>37.</a:t>
            </a:r>
            <a:r>
              <a:rPr lang="en-US" altLang="en-US" sz="2400" dirty="0">
                <a:solidFill>
                  <a:srgbClr val="FFC000"/>
                </a:solidFill>
              </a:rPr>
              <a:t> </a:t>
            </a:r>
            <a:r>
              <a:rPr lang="en-US" altLang="en-US" sz="3000" dirty="0">
                <a:solidFill>
                  <a:schemeClr val="bg1"/>
                </a:solidFill>
              </a:rPr>
              <a:t>So then, You are a king?   </a:t>
            </a:r>
          </a:p>
          <a:p>
            <a:pPr lvl="1" defTabSz="574675">
              <a:spcAft>
                <a:spcPts val="0"/>
              </a:spcAft>
              <a:buFont typeface="Wingdings" panose="05000000000000000000" pitchFamily="2" charset="2"/>
              <a:buChar char="§"/>
            </a:pPr>
            <a:r>
              <a:rPr lang="en-US" altLang="en-US" sz="3000" dirty="0">
                <a:solidFill>
                  <a:srgbClr val="FFFFCC"/>
                </a:solidFill>
              </a:rPr>
              <a:t>“You say rightly” – </a:t>
            </a:r>
          </a:p>
          <a:p>
            <a:pPr lvl="2" defTabSz="574675">
              <a:spcBef>
                <a:spcPts val="600"/>
              </a:spcBef>
              <a:spcAft>
                <a:spcPts val="300"/>
              </a:spcAft>
              <a:buFont typeface="Wingdings" panose="05000000000000000000" pitchFamily="2" charset="2"/>
              <a:buChar char="§"/>
            </a:pPr>
            <a:r>
              <a:rPr lang="en-US" altLang="en-US" sz="3000" dirty="0">
                <a:solidFill>
                  <a:schemeClr val="bg1"/>
                </a:solidFill>
              </a:rPr>
              <a:t>Common way to say, </a:t>
            </a:r>
            <a:r>
              <a:rPr lang="en-US" altLang="en-US" sz="3000" dirty="0">
                <a:solidFill>
                  <a:srgbClr val="FFFFCC"/>
                </a:solidFill>
              </a:rPr>
              <a:t>“Y</a:t>
            </a:r>
            <a:r>
              <a:rPr lang="en-US" altLang="en-US" sz="3000" i="1" dirty="0">
                <a:solidFill>
                  <a:srgbClr val="FFFFCC"/>
                </a:solidFill>
              </a:rPr>
              <a:t>es, it is so</a:t>
            </a:r>
            <a:r>
              <a:rPr lang="en-US" altLang="en-US" sz="3000" dirty="0">
                <a:solidFill>
                  <a:srgbClr val="FFFFCC"/>
                </a:solidFill>
              </a:rPr>
              <a:t>”   </a:t>
            </a:r>
          </a:p>
          <a:p>
            <a:pPr lvl="1" defTabSz="574675">
              <a:spcAft>
                <a:spcPts val="300"/>
              </a:spcAft>
              <a:buFont typeface="Wingdings" panose="05000000000000000000" pitchFamily="2" charset="2"/>
              <a:buChar char="§"/>
            </a:pPr>
            <a:r>
              <a:rPr lang="en-US" altLang="en-US" sz="3000" dirty="0">
                <a:solidFill>
                  <a:srgbClr val="FFFFCC"/>
                </a:solidFill>
              </a:rPr>
              <a:t>Then Jesus brings up </a:t>
            </a:r>
            <a:r>
              <a:rPr lang="en-US" altLang="en-US" sz="3000" dirty="0">
                <a:solidFill>
                  <a:srgbClr val="99FFCC"/>
                </a:solidFill>
              </a:rPr>
              <a:t>‘the truth’</a:t>
            </a:r>
          </a:p>
          <a:p>
            <a:pPr lvl="1" defTabSz="574675">
              <a:spcAft>
                <a:spcPts val="300"/>
              </a:spcAft>
              <a:buFont typeface="Wingdings" panose="05000000000000000000" pitchFamily="2" charset="2"/>
              <a:buChar char="§"/>
            </a:pPr>
            <a:r>
              <a:rPr lang="en-US" altLang="en-US" sz="3000" dirty="0">
                <a:solidFill>
                  <a:srgbClr val="CCECFF"/>
                </a:solidFill>
              </a:rPr>
              <a:t>Unveiling the truth of God was the way to make subjects in His saving kingdom</a:t>
            </a:r>
          </a:p>
        </p:txBody>
      </p:sp>
    </p:spTree>
    <p:extLst>
      <p:ext uri="{BB962C8B-B14F-4D97-AF65-F5344CB8AC3E}">
        <p14:creationId xmlns:p14="http://schemas.microsoft.com/office/powerpoint/2010/main" val="127565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chemeClr val="bg1"/>
                </a:solidFill>
              </a:rPr>
              <a:t>Jn.18:33-38, 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0" indent="0" defTabSz="574675">
              <a:spcAft>
                <a:spcPts val="600"/>
              </a:spcAft>
              <a:buNone/>
            </a:pPr>
            <a:r>
              <a:rPr lang="en-US" altLang="en-US" sz="2600" dirty="0">
                <a:solidFill>
                  <a:srgbClr val="FFC000"/>
                </a:solidFill>
              </a:rPr>
              <a:t>38a.</a:t>
            </a:r>
            <a:r>
              <a:rPr lang="en-US" altLang="en-US" sz="3000" dirty="0">
                <a:solidFill>
                  <a:schemeClr val="bg1"/>
                </a:solidFill>
              </a:rPr>
              <a:t> </a:t>
            </a:r>
            <a:r>
              <a:rPr lang="en-US" altLang="en-US" sz="3000" dirty="0">
                <a:solidFill>
                  <a:srgbClr val="CCFFFF"/>
                </a:solidFill>
              </a:rPr>
              <a:t>What is truth?  </a:t>
            </a:r>
          </a:p>
          <a:p>
            <a:pPr marL="0" indent="0" defTabSz="574675">
              <a:spcAft>
                <a:spcPts val="600"/>
              </a:spcAft>
              <a:buNone/>
            </a:pPr>
            <a:r>
              <a:rPr lang="en-US" altLang="en-US" sz="3000" dirty="0">
                <a:solidFill>
                  <a:schemeClr val="bg1"/>
                </a:solidFill>
              </a:rPr>
              <a:t>	‘Wise men’ held to various opinions on truth; 	many supposed it was out of our reach   </a:t>
            </a:r>
          </a:p>
          <a:p>
            <a:pPr marL="0" indent="0" defTabSz="574675">
              <a:spcAft>
                <a:spcPts val="0"/>
              </a:spcAft>
              <a:buNone/>
            </a:pPr>
            <a:r>
              <a:rPr lang="en-US" altLang="en-US" sz="3000" dirty="0">
                <a:solidFill>
                  <a:schemeClr val="bg1"/>
                </a:solidFill>
              </a:rPr>
              <a:t>	Jesus came to give us truth: Jn.1</a:t>
            </a:r>
            <a:r>
              <a:rPr lang="en-US" altLang="en-US" sz="3000" baseline="30000" dirty="0">
                <a:solidFill>
                  <a:schemeClr val="bg1"/>
                </a:solidFill>
              </a:rPr>
              <a:t>17</a:t>
            </a:r>
            <a:r>
              <a:rPr lang="en-US" altLang="en-US" sz="3000" dirty="0">
                <a:solidFill>
                  <a:schemeClr val="bg1"/>
                </a:solidFill>
              </a:rPr>
              <a:t> </a:t>
            </a:r>
            <a:r>
              <a:rPr lang="en-US" altLang="en-US" sz="2900" dirty="0">
                <a:solidFill>
                  <a:srgbClr val="FFFFCC"/>
                </a:solidFill>
              </a:rPr>
              <a:t>For the 	law was given thru Moses, but grace and truth 	came through Jesus Christ   </a:t>
            </a:r>
          </a:p>
          <a:p>
            <a:pPr marL="0" indent="0" defTabSz="574675">
              <a:spcBef>
                <a:spcPts val="600"/>
              </a:spcBef>
              <a:spcAft>
                <a:spcPts val="300"/>
              </a:spcAft>
              <a:buNone/>
            </a:pPr>
            <a:r>
              <a:rPr lang="en-US" altLang="en-US" sz="3000" dirty="0">
                <a:solidFill>
                  <a:schemeClr val="bg1"/>
                </a:solidFill>
              </a:rPr>
              <a:t>	</a:t>
            </a:r>
            <a:r>
              <a:rPr lang="en-US" altLang="en-US" sz="2400" dirty="0">
                <a:solidFill>
                  <a:schemeClr val="bg1"/>
                </a:solidFill>
              </a:rPr>
              <a:t>(1)</a:t>
            </a:r>
            <a:r>
              <a:rPr lang="en-US" altLang="en-US" sz="3000" dirty="0">
                <a:solidFill>
                  <a:schemeClr val="bg1"/>
                </a:solidFill>
              </a:rPr>
              <a:t> </a:t>
            </a:r>
            <a:r>
              <a:rPr lang="en-US" altLang="en-US" sz="3000" dirty="0">
                <a:solidFill>
                  <a:schemeClr val="accent2">
                    <a:lumMod val="20000"/>
                    <a:lumOff val="80000"/>
                  </a:schemeClr>
                </a:solidFill>
              </a:rPr>
              <a:t>truth exists   </a:t>
            </a:r>
          </a:p>
          <a:p>
            <a:pPr marL="0" indent="0" defTabSz="574675">
              <a:spcBef>
                <a:spcPts val="600"/>
              </a:spcBef>
              <a:spcAft>
                <a:spcPts val="300"/>
              </a:spcAft>
              <a:buNone/>
            </a:pPr>
            <a:r>
              <a:rPr lang="en-US" altLang="en-US" sz="3000" dirty="0">
                <a:solidFill>
                  <a:schemeClr val="bg1"/>
                </a:solidFill>
              </a:rPr>
              <a:t>	</a:t>
            </a:r>
            <a:r>
              <a:rPr lang="en-US" altLang="en-US" sz="2400" dirty="0">
                <a:solidFill>
                  <a:schemeClr val="bg1"/>
                </a:solidFill>
              </a:rPr>
              <a:t>(2)</a:t>
            </a:r>
            <a:r>
              <a:rPr lang="en-US" altLang="en-US" sz="3000" dirty="0">
                <a:solidFill>
                  <a:schemeClr val="bg1"/>
                </a:solidFill>
              </a:rPr>
              <a:t> </a:t>
            </a:r>
            <a:r>
              <a:rPr lang="en-US" altLang="en-US" sz="3000" dirty="0">
                <a:solidFill>
                  <a:schemeClr val="accent2">
                    <a:lumMod val="20000"/>
                    <a:lumOff val="80000"/>
                  </a:schemeClr>
                </a:solidFill>
              </a:rPr>
              <a:t>error cannot save</a:t>
            </a:r>
          </a:p>
        </p:txBody>
      </p:sp>
    </p:spTree>
    <p:extLst>
      <p:ext uri="{BB962C8B-B14F-4D97-AF65-F5344CB8AC3E}">
        <p14:creationId xmlns:p14="http://schemas.microsoft.com/office/powerpoint/2010/main" val="34051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chemeClr val="bg1"/>
                </a:solidFill>
              </a:rPr>
              <a:t>Jn.18:33-38, Jesus before Pilate</a:t>
            </a:r>
          </a:p>
        </p:txBody>
      </p:sp>
      <p:sp>
        <p:nvSpPr>
          <p:cNvPr id="3075" name="Rectangle 3"/>
          <p:cNvSpPr>
            <a:spLocks noGrp="1" noChangeArrowheads="1"/>
          </p:cNvSpPr>
          <p:nvPr>
            <p:ph type="body" idx="1"/>
          </p:nvPr>
        </p:nvSpPr>
        <p:spPr>
          <a:xfrm>
            <a:off x="267092" y="685800"/>
            <a:ext cx="8610599" cy="5791200"/>
          </a:xfrm>
        </p:spPr>
        <p:txBody>
          <a:bodyPr/>
          <a:lstStyle/>
          <a:p>
            <a:pPr marL="0" indent="0" defTabSz="574675">
              <a:spcAft>
                <a:spcPts val="0"/>
              </a:spcAft>
              <a:buNone/>
            </a:pPr>
            <a:r>
              <a:rPr lang="en-US" altLang="en-US" sz="2600" dirty="0">
                <a:solidFill>
                  <a:srgbClr val="FFC000"/>
                </a:solidFill>
              </a:rPr>
              <a:t>38b.</a:t>
            </a:r>
            <a:r>
              <a:rPr lang="en-US" altLang="en-US" sz="3000" dirty="0">
                <a:solidFill>
                  <a:schemeClr val="bg1"/>
                </a:solidFill>
              </a:rPr>
              <a:t> </a:t>
            </a:r>
            <a:r>
              <a:rPr lang="en-US" altLang="en-US" sz="3000" dirty="0">
                <a:solidFill>
                  <a:srgbClr val="CCFFCC"/>
                </a:solidFill>
              </a:rPr>
              <a:t>“I find no fault in Him”</a:t>
            </a:r>
          </a:p>
          <a:p>
            <a:pPr marL="0" indent="0" defTabSz="574675">
              <a:spcAft>
                <a:spcPts val="0"/>
              </a:spcAft>
              <a:buNone/>
            </a:pPr>
            <a:r>
              <a:rPr lang="en-US" altLang="en-US" sz="3000" dirty="0">
                <a:solidFill>
                  <a:schemeClr val="bg1"/>
                </a:solidFill>
              </a:rPr>
              <a:t>	“Like earlier writers, John does not lose an 	opportunity to emphasize the political 	innocence of Christianity” </a:t>
            </a:r>
            <a:r>
              <a:rPr lang="en-US" altLang="en-US" sz="2000" dirty="0">
                <a:solidFill>
                  <a:schemeClr val="bg1"/>
                </a:solidFill>
              </a:rPr>
              <a:t>– Barnett </a:t>
            </a:r>
            <a:endParaRPr lang="en-US" altLang="en-US" sz="3000" dirty="0">
              <a:solidFill>
                <a:schemeClr val="bg1"/>
              </a:solidFill>
            </a:endParaRPr>
          </a:p>
          <a:p>
            <a:pPr marL="0" indent="0" defTabSz="574675">
              <a:spcAft>
                <a:spcPts val="0"/>
              </a:spcAft>
              <a:buNone/>
            </a:pPr>
            <a:endParaRPr lang="en-US" altLang="en-US" sz="3000" dirty="0">
              <a:solidFill>
                <a:schemeClr val="accent2">
                  <a:lumMod val="20000"/>
                  <a:lumOff val="80000"/>
                </a:schemeClr>
              </a:solidFill>
            </a:endParaRPr>
          </a:p>
        </p:txBody>
      </p:sp>
    </p:spTree>
    <p:extLst>
      <p:ext uri="{BB962C8B-B14F-4D97-AF65-F5344CB8AC3E}">
        <p14:creationId xmlns:p14="http://schemas.microsoft.com/office/powerpoint/2010/main" val="130976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a:solidFill>
                  <a:schemeClr val="bg1"/>
                </a:solidFill>
              </a:rPr>
              <a:t>The problem</a:t>
            </a:r>
          </a:p>
        </p:txBody>
      </p:sp>
      <p:sp>
        <p:nvSpPr>
          <p:cNvPr id="3075" name="Rectangle 3"/>
          <p:cNvSpPr>
            <a:spLocks noGrp="1" noChangeArrowheads="1"/>
          </p:cNvSpPr>
          <p:nvPr>
            <p:ph type="body" idx="1"/>
          </p:nvPr>
        </p:nvSpPr>
        <p:spPr>
          <a:xfrm>
            <a:off x="267092" y="685800"/>
            <a:ext cx="8610599" cy="5791200"/>
          </a:xfrm>
        </p:spPr>
        <p:txBody>
          <a:bodyPr/>
          <a:lstStyle/>
          <a:p>
            <a:pPr marL="339725" indent="-339725" defTabSz="574675">
              <a:spcAft>
                <a:spcPts val="300"/>
              </a:spcAft>
              <a:buNone/>
            </a:pPr>
            <a:r>
              <a:rPr lang="en-US" altLang="en-US" sz="2000" dirty="0">
                <a:solidFill>
                  <a:schemeClr val="bg1"/>
                </a:solidFill>
              </a:rPr>
              <a:t>1)   </a:t>
            </a:r>
            <a:r>
              <a:rPr lang="en-US" altLang="en-US" sz="3000" dirty="0">
                <a:solidFill>
                  <a:srgbClr val="FFFFCC"/>
                </a:solidFill>
              </a:rPr>
              <a:t>Some deny existence of truth   </a:t>
            </a:r>
          </a:p>
          <a:p>
            <a:pPr marL="339725" indent="-339725" defTabSz="574675">
              <a:spcAft>
                <a:spcPts val="300"/>
              </a:spcAft>
              <a:buNone/>
            </a:pPr>
            <a:r>
              <a:rPr lang="en-US" altLang="en-US" sz="2000" dirty="0">
                <a:solidFill>
                  <a:schemeClr val="bg1"/>
                </a:solidFill>
              </a:rPr>
              <a:t>2)   </a:t>
            </a:r>
            <a:r>
              <a:rPr lang="en-US" altLang="en-US" sz="3000" dirty="0">
                <a:solidFill>
                  <a:srgbClr val="FFFFCC"/>
                </a:solidFill>
              </a:rPr>
              <a:t>Many do not know how to determine truth</a:t>
            </a:r>
          </a:p>
          <a:p>
            <a:pPr marL="339725" indent="-339725" defTabSz="574675">
              <a:spcAft>
                <a:spcPts val="300"/>
              </a:spcAft>
              <a:buNone/>
            </a:pPr>
            <a:r>
              <a:rPr lang="en-US" altLang="en-US" sz="2000" dirty="0">
                <a:solidFill>
                  <a:schemeClr val="bg1"/>
                </a:solidFill>
              </a:rPr>
              <a:t>3)   </a:t>
            </a:r>
            <a:r>
              <a:rPr lang="en-US" altLang="en-US" sz="3000" dirty="0">
                <a:solidFill>
                  <a:srgbClr val="FFFFCC"/>
                </a:solidFill>
              </a:rPr>
              <a:t>Most people agree with Pilate’s response to Jesus – </a:t>
            </a:r>
            <a:r>
              <a:rPr lang="en-US" altLang="en-US" sz="3000" i="1" u="sng" dirty="0">
                <a:solidFill>
                  <a:schemeClr val="bg1"/>
                </a:solidFill>
              </a:rPr>
              <a:t>who</a:t>
            </a:r>
            <a:r>
              <a:rPr lang="en-US" altLang="en-US" sz="3000" i="1" dirty="0">
                <a:solidFill>
                  <a:schemeClr val="bg1"/>
                </a:solidFill>
              </a:rPr>
              <a:t> </a:t>
            </a:r>
            <a:r>
              <a:rPr lang="en-US" altLang="en-US" sz="3000" i="1" u="sng" dirty="0">
                <a:solidFill>
                  <a:schemeClr val="bg1"/>
                </a:solidFill>
              </a:rPr>
              <a:t>cares</a:t>
            </a:r>
            <a:r>
              <a:rPr lang="en-US" altLang="en-US" sz="3000" dirty="0">
                <a:solidFill>
                  <a:schemeClr val="bg1"/>
                </a:solidFill>
              </a:rPr>
              <a:t>?     </a:t>
            </a:r>
          </a:p>
          <a:p>
            <a:pPr marL="339725" indent="-339725" defTabSz="574675">
              <a:spcAft>
                <a:spcPts val="300"/>
              </a:spcAft>
              <a:buNone/>
            </a:pPr>
            <a:r>
              <a:rPr lang="en-US" altLang="en-US" sz="3400" dirty="0">
                <a:solidFill>
                  <a:srgbClr val="99FFCC"/>
                </a:solidFill>
              </a:rPr>
              <a:t>   Some say truth is . . . </a:t>
            </a:r>
          </a:p>
        </p:txBody>
      </p:sp>
    </p:spTree>
    <p:extLst>
      <p:ext uri="{BB962C8B-B14F-4D97-AF65-F5344CB8AC3E}">
        <p14:creationId xmlns:p14="http://schemas.microsoft.com/office/powerpoint/2010/main" val="22871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701843"/>
          </a:xfrm>
        </p:spPr>
        <p:txBody>
          <a:bodyPr/>
          <a:lstStyle/>
          <a:p>
            <a:endParaRPr lang="en-US" altLang="en-US" sz="3100">
              <a:solidFill>
                <a:schemeClr val="bg1"/>
              </a:solidFill>
            </a:endParaRPr>
          </a:p>
        </p:txBody>
      </p:sp>
      <p:sp>
        <p:nvSpPr>
          <p:cNvPr id="3075" name="Rectangle 3"/>
          <p:cNvSpPr>
            <a:spLocks noGrp="1" noChangeArrowheads="1"/>
          </p:cNvSpPr>
          <p:nvPr>
            <p:ph type="body" idx="1"/>
          </p:nvPr>
        </p:nvSpPr>
        <p:spPr>
          <a:xfrm>
            <a:off x="371573" y="930443"/>
            <a:ext cx="8418944" cy="5698957"/>
          </a:xfrm>
        </p:spPr>
        <p:txBody>
          <a:bodyPr/>
          <a:lstStyle/>
          <a:p>
            <a:pPr>
              <a:spcBef>
                <a:spcPts val="600"/>
              </a:spcBef>
              <a:spcAft>
                <a:spcPts val="400"/>
              </a:spcAft>
              <a:buFont typeface="Arial" panose="020B0604020202020204" pitchFamily="34" charset="0"/>
              <a:buChar char="•"/>
            </a:pPr>
            <a:r>
              <a:rPr lang="en-US" altLang="en-US" sz="3000" dirty="0">
                <a:solidFill>
                  <a:schemeClr val="bg1"/>
                </a:solidFill>
              </a:rPr>
              <a:t>This attitude puts the standard within us [</a:t>
            </a:r>
            <a:r>
              <a:rPr lang="en-US" altLang="en-US" sz="3000" i="1" dirty="0">
                <a:solidFill>
                  <a:schemeClr val="bg1"/>
                </a:solidFill>
              </a:rPr>
              <a:t>my</a:t>
            </a:r>
            <a:r>
              <a:rPr lang="en-US" altLang="en-US" sz="3000" dirty="0">
                <a:solidFill>
                  <a:schemeClr val="bg1"/>
                </a:solidFill>
              </a:rPr>
              <a:t> </a:t>
            </a:r>
            <a:r>
              <a:rPr lang="en-US" altLang="en-US" sz="3000" i="1" dirty="0">
                <a:solidFill>
                  <a:schemeClr val="bg1"/>
                </a:solidFill>
              </a:rPr>
              <a:t>belief…</a:t>
            </a:r>
            <a:r>
              <a:rPr lang="en-US" altLang="en-US" sz="3000" dirty="0">
                <a:solidFill>
                  <a:schemeClr val="bg1"/>
                </a:solidFill>
              </a:rPr>
              <a:t>]   </a:t>
            </a:r>
          </a:p>
          <a:p>
            <a:pPr>
              <a:spcBef>
                <a:spcPts val="600"/>
              </a:spcBef>
              <a:spcAft>
                <a:spcPts val="800"/>
              </a:spcAft>
              <a:buFont typeface="Arial" panose="020B0604020202020204" pitchFamily="34" charset="0"/>
              <a:buChar char="•"/>
            </a:pPr>
            <a:r>
              <a:rPr lang="en-US" altLang="en-US" sz="3000" dirty="0">
                <a:solidFill>
                  <a:schemeClr val="bg1"/>
                </a:solidFill>
              </a:rPr>
              <a:t>Jer.10</a:t>
            </a:r>
            <a:r>
              <a:rPr lang="en-US" altLang="en-US" sz="3000" baseline="30000" dirty="0">
                <a:solidFill>
                  <a:schemeClr val="bg1"/>
                </a:solidFill>
              </a:rPr>
              <a:t>23</a:t>
            </a:r>
            <a:r>
              <a:rPr lang="en-US" altLang="en-US" sz="3000" dirty="0">
                <a:solidFill>
                  <a:schemeClr val="bg1"/>
                </a:solidFill>
              </a:rPr>
              <a:t> </a:t>
            </a:r>
            <a:r>
              <a:rPr lang="en-US" altLang="en-US" sz="3000" dirty="0">
                <a:solidFill>
                  <a:srgbClr val="FFFFCC"/>
                </a:solidFill>
              </a:rPr>
              <a:t>O L</a:t>
            </a:r>
            <a:r>
              <a:rPr lang="en-US" altLang="en-US" sz="2600" dirty="0">
                <a:solidFill>
                  <a:srgbClr val="FFFFCC"/>
                </a:solidFill>
              </a:rPr>
              <a:t>ORD</a:t>
            </a:r>
            <a:r>
              <a:rPr lang="en-US" altLang="en-US" sz="3000" dirty="0">
                <a:solidFill>
                  <a:srgbClr val="FFFFCC"/>
                </a:solidFill>
              </a:rPr>
              <a:t>, I know the way of man is not in himself; It is not in man who walks to direct his own steps</a:t>
            </a:r>
          </a:p>
          <a:p>
            <a:pPr>
              <a:spcBef>
                <a:spcPts val="600"/>
              </a:spcBef>
              <a:spcAft>
                <a:spcPts val="800"/>
              </a:spcAft>
              <a:buFont typeface="Arial" panose="020B0604020202020204" pitchFamily="34" charset="0"/>
              <a:buChar char="•"/>
            </a:pPr>
            <a:r>
              <a:rPr lang="en-US" altLang="en-US" sz="3000" dirty="0">
                <a:solidFill>
                  <a:schemeClr val="bg1"/>
                </a:solidFill>
              </a:rPr>
              <a:t>Prov.20</a:t>
            </a:r>
            <a:r>
              <a:rPr lang="en-US" altLang="en-US" sz="3000" baseline="30000" dirty="0">
                <a:solidFill>
                  <a:schemeClr val="bg1"/>
                </a:solidFill>
              </a:rPr>
              <a:t>24</a:t>
            </a:r>
            <a:r>
              <a:rPr lang="en-US" altLang="en-US" sz="3000" dirty="0">
                <a:solidFill>
                  <a:schemeClr val="bg1"/>
                </a:solidFill>
              </a:rPr>
              <a:t>  </a:t>
            </a:r>
            <a:r>
              <a:rPr lang="en-US" altLang="en-US" sz="3000" dirty="0">
                <a:solidFill>
                  <a:srgbClr val="FFFFCC"/>
                </a:solidFill>
              </a:rPr>
              <a:t>A man’s steps are of the L</a:t>
            </a:r>
            <a:r>
              <a:rPr lang="en-US" altLang="en-US" sz="2600" dirty="0">
                <a:solidFill>
                  <a:srgbClr val="FFFFCC"/>
                </a:solidFill>
              </a:rPr>
              <a:t>ORD</a:t>
            </a:r>
            <a:r>
              <a:rPr lang="en-US" altLang="en-US" sz="2800" dirty="0">
                <a:solidFill>
                  <a:srgbClr val="FFFFCC"/>
                </a:solidFill>
              </a:rPr>
              <a:t>;</a:t>
            </a:r>
            <a:r>
              <a:rPr lang="en-US" altLang="en-US" sz="3000" dirty="0">
                <a:solidFill>
                  <a:srgbClr val="FFFFCC"/>
                </a:solidFill>
              </a:rPr>
              <a:t> How then can a man understand his own way?</a:t>
            </a:r>
          </a:p>
          <a:p>
            <a:pPr>
              <a:spcBef>
                <a:spcPts val="600"/>
              </a:spcBef>
              <a:spcAft>
                <a:spcPts val="800"/>
              </a:spcAft>
              <a:buFont typeface="Arial" panose="020B0604020202020204" pitchFamily="34" charset="0"/>
              <a:buChar char="•"/>
            </a:pPr>
            <a:r>
              <a:rPr lang="en-US" altLang="en-US" sz="3000" dirty="0">
                <a:solidFill>
                  <a:schemeClr val="bg1"/>
                </a:solidFill>
              </a:rPr>
              <a:t>Isa.53</a:t>
            </a:r>
            <a:r>
              <a:rPr lang="en-US" altLang="en-US" sz="3000" baseline="30000" dirty="0">
                <a:solidFill>
                  <a:schemeClr val="bg1"/>
                </a:solidFill>
              </a:rPr>
              <a:t>6</a:t>
            </a:r>
            <a:r>
              <a:rPr lang="en-US" altLang="en-US" sz="3000" dirty="0">
                <a:solidFill>
                  <a:schemeClr val="bg1"/>
                </a:solidFill>
              </a:rPr>
              <a:t> </a:t>
            </a:r>
            <a:r>
              <a:rPr lang="en-US" altLang="en-US" sz="3000" dirty="0">
                <a:solidFill>
                  <a:srgbClr val="FFFFCC"/>
                </a:solidFill>
              </a:rPr>
              <a:t>…we have turned, every one, to his own way</a:t>
            </a:r>
          </a:p>
        </p:txBody>
      </p:sp>
      <p:sp>
        <p:nvSpPr>
          <p:cNvPr id="2" name="Rounded Rectangle 3">
            <a:extLst>
              <a:ext uri="{FF2B5EF4-FFF2-40B4-BE49-F238E27FC236}">
                <a16:creationId xmlns:a16="http://schemas.microsoft.com/office/drawing/2014/main" id="{89FED7B1-F121-1215-FF36-A7CB9F400B6F}"/>
              </a:ext>
            </a:extLst>
          </p:cNvPr>
          <p:cNvSpPr/>
          <p:nvPr/>
        </p:nvSpPr>
        <p:spPr bwMode="auto">
          <a:xfrm>
            <a:off x="252953" y="76200"/>
            <a:ext cx="8620887" cy="625643"/>
          </a:xfrm>
          <a:prstGeom prst="roundRect">
            <a:avLst/>
          </a:prstGeom>
          <a:solidFill>
            <a:srgbClr val="2D2D8A">
              <a:lumMod val="50000"/>
            </a:srgbClr>
          </a:solidFill>
          <a:ln w="9525" cap="flat" cmpd="sng" algn="ctr">
            <a:solidFill>
              <a:srgbClr val="FFFFFF"/>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200" b="0" i="0" u="none" strike="noStrike" kern="0" cap="none" spc="0" normalizeH="0" baseline="0" noProof="0">
                <a:ln>
                  <a:noFill/>
                </a:ln>
                <a:solidFill>
                  <a:srgbClr val="FF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a:ln>
                  <a:noFill/>
                </a:ln>
                <a:solidFill>
                  <a:srgbClr val="CCFFCC"/>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a:ln>
                  <a:noFill/>
                </a:ln>
                <a:solidFill>
                  <a:srgbClr val="FFFF99"/>
                </a:solidFill>
                <a:effectLst/>
                <a:uLnTx/>
                <a:uFillTx/>
                <a:latin typeface="Arial"/>
                <a:ea typeface="Verdana" panose="020B0604030504040204" pitchFamily="34" charset="0"/>
                <a:cs typeface="Verdana" panose="020B0604030504040204" pitchFamily="34" charset="0"/>
              </a:rPr>
              <a:t>What we have always believed</a:t>
            </a:r>
          </a:p>
        </p:txBody>
      </p:sp>
    </p:spTree>
    <p:extLst>
      <p:ext uri="{BB962C8B-B14F-4D97-AF65-F5344CB8AC3E}">
        <p14:creationId xmlns:p14="http://schemas.microsoft.com/office/powerpoint/2010/main" val="91629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191</TotalTime>
  <Words>1422</Words>
  <Application>Microsoft Office PowerPoint</Application>
  <PresentationFormat>On-screen Show (4:3)</PresentationFormat>
  <Paragraphs>121</Paragraphs>
  <Slides>20</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Verdana</vt:lpstr>
      <vt:lpstr>Wingdings</vt:lpstr>
      <vt:lpstr>Default Design</vt:lpstr>
      <vt:lpstr>PowerPoint Presentation</vt:lpstr>
      <vt:lpstr>Jn.18:33-38, Jesus before Pilate</vt:lpstr>
      <vt:lpstr>Jn.18:33-38, Jesus before Pilate</vt:lpstr>
      <vt:lpstr>Jn.18:33-38, Jesus before Pilate</vt:lpstr>
      <vt:lpstr>Jn.18:33-38, Jesus before Pilate</vt:lpstr>
      <vt:lpstr>Jn.18:33-38, Jesus before Pilate</vt:lpstr>
      <vt:lpstr>Jn.18:33-38, Jesus before Pilate</vt:lpstr>
      <vt:lpstr>The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we determine truth?</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cp:revision>
  <dcterms:created xsi:type="dcterms:W3CDTF">2011-08-18T15:42:19Z</dcterms:created>
  <dcterms:modified xsi:type="dcterms:W3CDTF">2023-10-17T03:23:46Z</dcterms:modified>
</cp:coreProperties>
</file>