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3"/>
  </p:notesMasterIdLst>
  <p:sldIdLst>
    <p:sldId id="305" r:id="rId2"/>
    <p:sldId id="447" r:id="rId3"/>
    <p:sldId id="523" r:id="rId4"/>
    <p:sldId id="524" r:id="rId5"/>
    <p:sldId id="542" r:id="rId6"/>
    <p:sldId id="543" r:id="rId7"/>
    <p:sldId id="555" r:id="rId8"/>
    <p:sldId id="544" r:id="rId9"/>
    <p:sldId id="528" r:id="rId10"/>
    <p:sldId id="545" r:id="rId11"/>
    <p:sldId id="529" r:id="rId12"/>
    <p:sldId id="546" r:id="rId13"/>
    <p:sldId id="547" r:id="rId14"/>
    <p:sldId id="548" r:id="rId15"/>
    <p:sldId id="549" r:id="rId16"/>
    <p:sldId id="530" r:id="rId17"/>
    <p:sldId id="550" r:id="rId18"/>
    <p:sldId id="551" r:id="rId19"/>
    <p:sldId id="552" r:id="rId20"/>
    <p:sldId id="553" r:id="rId21"/>
    <p:sldId id="55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800000"/>
    <a:srgbClr val="FFFF99"/>
    <a:srgbClr val="CCFFCC"/>
    <a:srgbClr val="FFFFCC"/>
    <a:srgbClr val="99FFCC"/>
    <a:srgbClr val="FFFFFF"/>
    <a:srgbClr val="CCECFF"/>
    <a:srgbClr val="A50021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4335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868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956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63110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2285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43794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414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6320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184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3164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054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6301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161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5170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6279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2600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8821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761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26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11736" y="627666"/>
            <a:ext cx="7124700" cy="1135146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Dealing with Discouragement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9428"/>
            <a:ext cx="8610600" cy="1131217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CC"/>
                </a:solidFill>
              </a:rPr>
              <a:t>Think we are immune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008665"/>
            <a:ext cx="8610599" cy="5684363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Co.10:13, No temptation has overtaken you except such as is  </a:t>
            </a:r>
            <a:r>
              <a:rPr lang="en-US" altLang="en-US" sz="3000" baseline="30000" dirty="0">
                <a:solidFill>
                  <a:srgbClr val="FFFF00"/>
                </a:solidFill>
              </a:rPr>
              <a:t>(1)</a:t>
            </a:r>
            <a:r>
              <a:rPr lang="en-US" altLang="en-US" sz="3000" dirty="0">
                <a:solidFill>
                  <a:schemeClr val="bg1"/>
                </a:solidFill>
              </a:rPr>
              <a:t> common to man; but 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baseline="30000" dirty="0">
                <a:solidFill>
                  <a:srgbClr val="FFFF00"/>
                </a:solidFill>
              </a:rPr>
              <a:t>(2)</a:t>
            </a:r>
            <a:r>
              <a:rPr lang="en-US" altLang="en-US" sz="3000" dirty="0">
                <a:solidFill>
                  <a:schemeClr val="bg1"/>
                </a:solidFill>
              </a:rPr>
              <a:t> God is faithful, Who will not allow you to be tempted beyond what you are able,  </a:t>
            </a:r>
            <a:r>
              <a:rPr lang="en-US" altLang="en-US" sz="3000" baseline="30000" dirty="0">
                <a:solidFill>
                  <a:srgbClr val="FFFF00"/>
                </a:solidFill>
              </a:rPr>
              <a:t>(3)</a:t>
            </a:r>
            <a:r>
              <a:rPr lang="en-US" altLang="en-US" sz="3000" dirty="0">
                <a:solidFill>
                  <a:schemeClr val="bg1"/>
                </a:solidFill>
              </a:rPr>
              <a:t> but with the temptation will also make the way of escape,  </a:t>
            </a:r>
            <a:r>
              <a:rPr lang="en-US" altLang="en-US" sz="3000" baseline="30000" dirty="0">
                <a:solidFill>
                  <a:srgbClr val="FFFF00"/>
                </a:solidFill>
              </a:rPr>
              <a:t>(4)</a:t>
            </a:r>
            <a:r>
              <a:rPr lang="en-US" altLang="en-US" sz="3000" dirty="0">
                <a:solidFill>
                  <a:schemeClr val="bg1"/>
                </a:solidFill>
              </a:rPr>
              <a:t> that you may be able to bear it.   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86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999242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CC"/>
                </a:solidFill>
              </a:rPr>
              <a:t>Pretend it doesn’t exist; live in denial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952105"/>
            <a:ext cx="8610599" cy="5335571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Resist pain / pleasure of sin.  1 Pt.5:9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We must recover an optimistic faith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Pretense is fake and fatal (Ph.1)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Ph.4:4 . . . 13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57621FC-4906-EFDA-1E52-B388F4D420D5}"/>
              </a:ext>
            </a:extLst>
          </p:cNvPr>
          <p:cNvSpPr/>
          <p:nvPr/>
        </p:nvSpPr>
        <p:spPr>
          <a:xfrm>
            <a:off x="1544281" y="1677971"/>
            <a:ext cx="2982298" cy="87669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Self-denial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FFCA3F5-01B0-61C7-631E-7A761F568C1B}"/>
              </a:ext>
            </a:extLst>
          </p:cNvPr>
          <p:cNvSpPr/>
          <p:nvPr/>
        </p:nvSpPr>
        <p:spPr>
          <a:xfrm>
            <a:off x="4637842" y="1679539"/>
            <a:ext cx="2982298" cy="87669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Self-control</a:t>
            </a:r>
          </a:p>
        </p:txBody>
      </p:sp>
    </p:spTree>
    <p:extLst>
      <p:ext uri="{BB962C8B-B14F-4D97-AF65-F5344CB8AC3E}">
        <p14:creationId xmlns:p14="http://schemas.microsoft.com/office/powerpoint/2010/main" val="348642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28280"/>
            <a:ext cx="8610600" cy="999242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CC"/>
                </a:solidFill>
              </a:rPr>
              <a:t>Deny possibility that we could</a:t>
            </a:r>
            <a:br>
              <a:rPr lang="en-US" altLang="en-US" sz="3100" dirty="0">
                <a:solidFill>
                  <a:srgbClr val="CCFFCC"/>
                </a:solidFill>
              </a:rPr>
            </a:br>
            <a:r>
              <a:rPr lang="en-US" altLang="en-US" sz="3100" dirty="0">
                <a:solidFill>
                  <a:srgbClr val="CCFFCC"/>
                </a:solidFill>
              </a:rPr>
              <a:t>inflict spiritual harm on others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102937"/>
            <a:ext cx="8610599" cy="5335571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Some deny effects of their . . .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 </a:t>
            </a:r>
            <a:r>
              <a:rPr lang="en-US" altLang="en-US" sz="3000" baseline="30000" dirty="0">
                <a:solidFill>
                  <a:srgbClr val="CCFFCC"/>
                </a:solidFill>
              </a:rPr>
              <a:t>1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example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 </a:t>
            </a:r>
            <a:r>
              <a:rPr lang="en-US" altLang="en-US" sz="3000" baseline="30000" dirty="0">
                <a:solidFill>
                  <a:srgbClr val="CCFFCC"/>
                </a:solidFill>
              </a:rPr>
              <a:t>2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beliefs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 </a:t>
            </a:r>
            <a:r>
              <a:rPr lang="en-US" altLang="en-US" sz="3000" baseline="30000" dirty="0">
                <a:solidFill>
                  <a:srgbClr val="CCFFCC"/>
                </a:solidFill>
              </a:rPr>
              <a:t>3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words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 </a:t>
            </a:r>
            <a:r>
              <a:rPr lang="en-US" altLang="en-US" sz="3000" baseline="30000" dirty="0">
                <a:solidFill>
                  <a:srgbClr val="CCFFCC"/>
                </a:solidFill>
              </a:rPr>
              <a:t>4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deeds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 </a:t>
            </a:r>
            <a:r>
              <a:rPr lang="en-US" altLang="en-US" sz="3000" baseline="30000" dirty="0">
                <a:solidFill>
                  <a:srgbClr val="CCFFCC"/>
                </a:solidFill>
              </a:rPr>
              <a:t>5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dress</a:t>
            </a:r>
          </a:p>
        </p:txBody>
      </p:sp>
    </p:spTree>
    <p:extLst>
      <p:ext uri="{BB962C8B-B14F-4D97-AF65-F5344CB8AC3E}">
        <p14:creationId xmlns:p14="http://schemas.microsoft.com/office/powerpoint/2010/main" val="385728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999242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CC"/>
                </a:solidFill>
              </a:rPr>
              <a:t>Try to run away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065229"/>
            <a:ext cx="8610599" cy="5335571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Moses,</a:t>
            </a:r>
            <a:r>
              <a:rPr lang="en-US" altLang="en-US" sz="3000" dirty="0">
                <a:solidFill>
                  <a:schemeClr val="bg1"/>
                </a:solidFill>
              </a:rPr>
              <a:t>  Num.11:…10-15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Elijah,</a:t>
            </a:r>
            <a:r>
              <a:rPr lang="en-US" altLang="en-US" sz="3000" dirty="0">
                <a:solidFill>
                  <a:srgbClr val="CCFFCC"/>
                </a:solidFill>
              </a:rPr>
              <a:t>  </a:t>
            </a:r>
            <a:r>
              <a:rPr lang="en-US" altLang="en-US" sz="3000" dirty="0">
                <a:solidFill>
                  <a:schemeClr val="bg1"/>
                </a:solidFill>
              </a:rPr>
              <a:t>1 K.18, 19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Job, </a:t>
            </a:r>
            <a:r>
              <a:rPr lang="en-US" altLang="en-US" sz="3000" dirty="0">
                <a:solidFill>
                  <a:schemeClr val="bg1"/>
                </a:solidFill>
              </a:rPr>
              <a:t> 1-3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David, </a:t>
            </a:r>
            <a:r>
              <a:rPr lang="en-US" altLang="en-US" sz="3000" dirty="0">
                <a:solidFill>
                  <a:schemeClr val="bg1"/>
                </a:solidFill>
              </a:rPr>
              <a:t> Ps.55:…6</a:t>
            </a: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2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999242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CC"/>
                </a:solidFill>
              </a:rPr>
              <a:t>Become cynical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914397"/>
            <a:ext cx="8610599" cy="5335571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Def.:  </a:t>
            </a:r>
            <a:r>
              <a:rPr lang="en-US" altLang="en-US" sz="3000" dirty="0">
                <a:solidFill>
                  <a:srgbClr val="FFFFCC"/>
                </a:solidFill>
              </a:rPr>
              <a:t>question sincerity and goodness of people’s motives and actions, or the value of living; opposite of optimism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Cynic blames others for his own faults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altLang="en-US" sz="2000" dirty="0">
                <a:solidFill>
                  <a:srgbClr val="C00000"/>
                </a:solidFill>
              </a:rPr>
              <a:t>1.</a:t>
            </a:r>
            <a:r>
              <a:rPr lang="en-US" altLang="en-US" sz="2400" dirty="0">
                <a:solidFill>
                  <a:srgbClr val="C00000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Joseph,</a:t>
            </a:r>
            <a:r>
              <a:rPr lang="en-US" altLang="en-US" sz="3000" dirty="0">
                <a:solidFill>
                  <a:schemeClr val="bg1"/>
                </a:solidFill>
              </a:rPr>
              <a:t> Gn.37-39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altLang="en-US" sz="2000" dirty="0">
                <a:solidFill>
                  <a:srgbClr val="C00000"/>
                </a:solidFill>
              </a:rPr>
              <a:t>2.</a:t>
            </a:r>
            <a:r>
              <a:rPr lang="en-US" altLang="en-US" sz="2400" dirty="0">
                <a:solidFill>
                  <a:srgbClr val="C00000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Jesus,</a:t>
            </a:r>
            <a:r>
              <a:rPr lang="en-US" altLang="en-US" sz="3000" dirty="0">
                <a:solidFill>
                  <a:schemeClr val="bg1"/>
                </a:solidFill>
              </a:rPr>
              <a:t> Mt.26</a:t>
            </a:r>
          </a:p>
          <a:p>
            <a:pPr marL="457200" lvl="1" indent="0">
              <a:spcAft>
                <a:spcPts val="400"/>
              </a:spcAft>
              <a:buNone/>
            </a:pPr>
            <a:r>
              <a:rPr lang="en-US" altLang="en-US" sz="2000" dirty="0">
                <a:solidFill>
                  <a:srgbClr val="C00000"/>
                </a:solidFill>
              </a:rPr>
              <a:t>3.</a:t>
            </a:r>
            <a:r>
              <a:rPr lang="en-US" altLang="en-US" sz="2400" dirty="0">
                <a:solidFill>
                  <a:srgbClr val="C00000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Churches, </a:t>
            </a:r>
            <a:r>
              <a:rPr lang="en-US" altLang="en-US" sz="3000" dirty="0">
                <a:solidFill>
                  <a:schemeClr val="bg1"/>
                </a:solidFill>
              </a:rPr>
              <a:t>Ac.5-6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000" dirty="0">
                <a:solidFill>
                  <a:srgbClr val="C00000"/>
                </a:solidFill>
              </a:rPr>
              <a:t>4.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Paul,</a:t>
            </a:r>
            <a:r>
              <a:rPr lang="en-US" altLang="en-US" sz="3000" dirty="0">
                <a:solidFill>
                  <a:schemeClr val="bg1"/>
                </a:solidFill>
              </a:rPr>
              <a:t> 2 Tim.4:16</a:t>
            </a:r>
          </a:p>
          <a:p>
            <a:pPr marL="339725" indent="-2825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Cynicism never solved a problem.   Jn.20</a:t>
            </a: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5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A6C391-BB69-5344-9B83-EE80A0FE0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0490" y="893186"/>
            <a:ext cx="6183021" cy="435993"/>
          </a:xfrm>
          <a:ln>
            <a:solidFill>
              <a:schemeClr val="bg1"/>
            </a:solidFill>
          </a:ln>
        </p:spPr>
        <p:txBody>
          <a:bodyPr anchor="ctr" anchorCtr="0"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600" dirty="0">
                <a:solidFill>
                  <a:schemeClr val="bg1"/>
                </a:solidFill>
              </a:rPr>
              <a:t>. Discouragement Comes in Varieties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53971DFB-943C-6E82-3502-699D959F7D55}"/>
              </a:ext>
            </a:extLst>
          </p:cNvPr>
          <p:cNvSpPr txBox="1">
            <a:spLocks/>
          </p:cNvSpPr>
          <p:nvPr/>
        </p:nvSpPr>
        <p:spPr bwMode="auto">
          <a:xfrm>
            <a:off x="458768" y="2063675"/>
            <a:ext cx="8229600" cy="1086439"/>
          </a:xfrm>
          <a:prstGeom prst="rect">
            <a:avLst/>
          </a:prstGeom>
          <a:noFill/>
          <a:ln>
            <a:solidFill>
              <a:srgbClr val="FFFF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</a:t>
            </a:r>
            <a:r>
              <a:rPr lang="en-US" sz="3100" dirty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ECFF"/>
                </a:solidFill>
              </a:rPr>
              <a:t>What We Must Do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E8B2B214-DEB6-A1A6-CB07-8FFC5577638B}"/>
              </a:ext>
            </a:extLst>
          </p:cNvPr>
          <p:cNvSpPr txBox="1">
            <a:spLocks/>
          </p:cNvSpPr>
          <p:nvPr/>
        </p:nvSpPr>
        <p:spPr bwMode="auto">
          <a:xfrm>
            <a:off x="1482058" y="1469789"/>
            <a:ext cx="6183021" cy="435993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en-US" sz="2600" dirty="0">
                <a:solidFill>
                  <a:schemeClr val="bg1"/>
                </a:solidFill>
              </a:rPr>
              <a:t>. What We Should Not Do</a:t>
            </a:r>
          </a:p>
        </p:txBody>
      </p:sp>
    </p:spTree>
    <p:extLst>
      <p:ext uri="{BB962C8B-B14F-4D97-AF65-F5344CB8AC3E}">
        <p14:creationId xmlns:p14="http://schemas.microsoft.com/office/powerpoint/2010/main" val="4176788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999242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Maintain faith </a:t>
            </a:r>
            <a:r>
              <a:rPr lang="en-US" altLang="en-US" sz="2800" dirty="0">
                <a:solidFill>
                  <a:srgbClr val="FFFFCC"/>
                </a:solidFill>
              </a:rPr>
              <a:t>[do not abandon faith]</a:t>
            </a:r>
            <a:endParaRPr lang="en-US" altLang="en-US" sz="3100" dirty="0">
              <a:solidFill>
                <a:srgbClr val="FF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046375"/>
            <a:ext cx="8610599" cy="5335571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First reaction of some.   Demas, 2 Tim.4:10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Paul, 2 Tim.4:6-8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41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999242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Realize the testing of our faith</a:t>
            </a:r>
            <a:br>
              <a:rPr lang="en-US" altLang="en-US" sz="3100" dirty="0">
                <a:solidFill>
                  <a:srgbClr val="FFFFCC"/>
                </a:solidFill>
              </a:rPr>
            </a:br>
            <a:r>
              <a:rPr lang="en-US" altLang="en-US" sz="3100" dirty="0">
                <a:solidFill>
                  <a:srgbClr val="FFFFCC"/>
                </a:solidFill>
              </a:rPr>
              <a:t>is for our spiritual good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046375"/>
            <a:ext cx="8610599" cy="5335571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Ps.119:67 … 71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Pt.1:6-7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Peter compares present suffering with future rejoicing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000"/>
                </a:solidFill>
              </a:rPr>
              <a:t>Various / manifold:</a:t>
            </a:r>
            <a:r>
              <a:rPr lang="en-US" altLang="en-US" sz="3000" dirty="0">
                <a:solidFill>
                  <a:schemeClr val="bg1"/>
                </a:solidFill>
              </a:rPr>
              <a:t> many colored; various kinds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C000"/>
                </a:solidFill>
              </a:rPr>
              <a:t>Genuineness of your faith: </a:t>
            </a:r>
            <a:r>
              <a:rPr lang="en-US" altLang="en-US" sz="3000" dirty="0">
                <a:solidFill>
                  <a:schemeClr val="bg1"/>
                </a:solidFill>
              </a:rPr>
              <a:t>result of a test, genuine</a:t>
            </a:r>
          </a:p>
          <a:p>
            <a:pPr marL="1371600" lvl="3" indent="0">
              <a:spcAft>
                <a:spcPts val="600"/>
              </a:spcAft>
              <a:buNone/>
            </a:pPr>
            <a:endParaRPr lang="en-US" altLang="en-US" sz="2600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A0BB8FA-5E49-C12E-9A65-FE0FB3F12EFF}"/>
              </a:ext>
            </a:extLst>
          </p:cNvPr>
          <p:cNvSpPr/>
          <p:nvPr/>
        </p:nvSpPr>
        <p:spPr>
          <a:xfrm>
            <a:off x="1624410" y="5525392"/>
            <a:ext cx="5904607" cy="6020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accent6">
                    <a:lumMod val="50000"/>
                  </a:schemeClr>
                </a:solidFill>
              </a:rPr>
              <a:t>Fire separates gold and dross</a:t>
            </a:r>
          </a:p>
        </p:txBody>
      </p:sp>
    </p:spTree>
    <p:extLst>
      <p:ext uri="{BB962C8B-B14F-4D97-AF65-F5344CB8AC3E}">
        <p14:creationId xmlns:p14="http://schemas.microsoft.com/office/powerpoint/2010/main" val="102208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999242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Realize the testing of our faith</a:t>
            </a:r>
            <a:br>
              <a:rPr lang="en-US" altLang="en-US" sz="3100" dirty="0">
                <a:solidFill>
                  <a:srgbClr val="FFFFCC"/>
                </a:solidFill>
              </a:rPr>
            </a:br>
            <a:r>
              <a:rPr lang="en-US" altLang="en-US" sz="3100" dirty="0">
                <a:solidFill>
                  <a:srgbClr val="FFFFCC"/>
                </a:solidFill>
              </a:rPr>
              <a:t>is for our spiritual good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046375"/>
            <a:ext cx="8610599" cy="5335571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Can a Christian rejoice in heaviness?  </a:t>
            </a:r>
          </a:p>
          <a:p>
            <a:pPr marL="0" indent="0">
              <a:spcAft>
                <a:spcPts val="500"/>
              </a:spcAft>
              <a:buNone/>
              <a:tabLst>
                <a:tab pos="395288" algn="l"/>
              </a:tabLst>
            </a:pPr>
            <a:r>
              <a:rPr lang="en-US" altLang="en-US" sz="1800" dirty="0">
                <a:solidFill>
                  <a:srgbClr val="CCFFFF"/>
                </a:solidFill>
              </a:rPr>
              <a:t>1. </a:t>
            </a:r>
            <a:r>
              <a:rPr lang="en-US" altLang="en-US" sz="3000" dirty="0">
                <a:solidFill>
                  <a:srgbClr val="FFC000"/>
                </a:solidFill>
              </a:rPr>
              <a:t>We receive grace and peace multiplied</a:t>
            </a:r>
            <a:r>
              <a:rPr lang="en-US" altLang="en-US" sz="2800" dirty="0">
                <a:solidFill>
                  <a:srgbClr val="FFC000"/>
                </a:solidFill>
              </a:rPr>
              <a:t>,</a:t>
            </a:r>
            <a:r>
              <a:rPr lang="en-US" altLang="en-US" sz="3000" dirty="0">
                <a:solidFill>
                  <a:srgbClr val="FFC000"/>
                </a:solidFill>
              </a:rPr>
              <a:t> </a:t>
            </a:r>
            <a:r>
              <a:rPr lang="en-US" altLang="en-US" sz="2700" dirty="0">
                <a:solidFill>
                  <a:schemeClr val="bg1"/>
                </a:solidFill>
              </a:rPr>
              <a:t>1:2</a:t>
            </a:r>
          </a:p>
          <a:p>
            <a:pPr marL="687388" indent="-687388">
              <a:spcAft>
                <a:spcPts val="500"/>
              </a:spcAft>
              <a:buNone/>
              <a:tabLst>
                <a:tab pos="395288" algn="l"/>
              </a:tabLst>
            </a:pPr>
            <a:r>
              <a:rPr lang="en-US" altLang="en-US" sz="1800" dirty="0">
                <a:solidFill>
                  <a:srgbClr val="CCFFFF"/>
                </a:solidFill>
              </a:rPr>
              <a:t>2. </a:t>
            </a:r>
            <a:r>
              <a:rPr lang="en-US" altLang="en-US" sz="3000" dirty="0">
                <a:solidFill>
                  <a:srgbClr val="FFC000"/>
                </a:solidFill>
              </a:rPr>
              <a:t>We have mercy that begets us to living hope</a:t>
            </a:r>
            <a:r>
              <a:rPr lang="en-US" altLang="en-US" sz="2800" dirty="0">
                <a:solidFill>
                  <a:srgbClr val="FFC000"/>
                </a:solidFill>
              </a:rPr>
              <a:t>,</a:t>
            </a:r>
            <a:r>
              <a:rPr lang="en-US" altLang="en-US" sz="3000" dirty="0">
                <a:solidFill>
                  <a:srgbClr val="FFC000"/>
                </a:solidFill>
              </a:rPr>
              <a:t> </a:t>
            </a:r>
            <a:r>
              <a:rPr lang="en-US" altLang="en-US" sz="2700" dirty="0">
                <a:solidFill>
                  <a:schemeClr val="bg1"/>
                </a:solidFill>
              </a:rPr>
              <a:t>1:3</a:t>
            </a:r>
          </a:p>
          <a:p>
            <a:pPr marL="687388" indent="-687388">
              <a:spcAft>
                <a:spcPts val="300"/>
              </a:spcAft>
              <a:buNone/>
              <a:tabLst>
                <a:tab pos="395288" algn="l"/>
              </a:tabLst>
            </a:pPr>
            <a:r>
              <a:rPr lang="en-US" altLang="en-US" sz="1800" dirty="0">
                <a:solidFill>
                  <a:srgbClr val="CCFFFF"/>
                </a:solidFill>
              </a:rPr>
              <a:t>3. </a:t>
            </a:r>
            <a:r>
              <a:rPr lang="en-US" altLang="en-US" sz="3000" dirty="0">
                <a:solidFill>
                  <a:srgbClr val="FFC000"/>
                </a:solidFill>
              </a:rPr>
              <a:t>We share an inheritance reserved in heaven</a:t>
            </a:r>
            <a:r>
              <a:rPr lang="en-US" altLang="en-US" sz="2800" dirty="0">
                <a:solidFill>
                  <a:srgbClr val="FFC000"/>
                </a:solidFill>
              </a:rPr>
              <a:t>,</a:t>
            </a:r>
            <a:r>
              <a:rPr lang="en-US" altLang="en-US" sz="3000" dirty="0">
                <a:solidFill>
                  <a:srgbClr val="FFC000"/>
                </a:solidFill>
              </a:rPr>
              <a:t> </a:t>
            </a:r>
            <a:r>
              <a:rPr lang="en-US" altLang="en-US" sz="2700" dirty="0">
                <a:solidFill>
                  <a:schemeClr val="bg1"/>
                </a:solidFill>
              </a:rPr>
              <a:t>1:4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0D689DD-90BB-9CBA-D0FB-30CA2B0ABB83}"/>
              </a:ext>
            </a:extLst>
          </p:cNvPr>
          <p:cNvSpPr/>
          <p:nvPr/>
        </p:nvSpPr>
        <p:spPr>
          <a:xfrm>
            <a:off x="1955490" y="3659284"/>
            <a:ext cx="5237717" cy="958141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Hope for the future gives</a:t>
            </a:r>
            <a:br>
              <a:rPr lang="en-US" sz="3000" dirty="0">
                <a:solidFill>
                  <a:srgbClr val="CCFFFF"/>
                </a:solidFill>
              </a:rPr>
            </a:br>
            <a:r>
              <a:rPr lang="en-US" sz="3000" dirty="0">
                <a:solidFill>
                  <a:srgbClr val="CCFFFF"/>
                </a:solidFill>
              </a:rPr>
              <a:t>consolation for the present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EA70B28-1B74-7A33-9114-809129A463A9}"/>
              </a:ext>
            </a:extLst>
          </p:cNvPr>
          <p:cNvSpPr/>
          <p:nvPr/>
        </p:nvSpPr>
        <p:spPr>
          <a:xfrm>
            <a:off x="1966485" y="4801499"/>
            <a:ext cx="5237717" cy="958141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Gold is perishable, but faith waits for eternal inheritance</a:t>
            </a:r>
          </a:p>
        </p:txBody>
      </p:sp>
    </p:spTree>
    <p:extLst>
      <p:ext uri="{BB962C8B-B14F-4D97-AF65-F5344CB8AC3E}">
        <p14:creationId xmlns:p14="http://schemas.microsoft.com/office/powerpoint/2010/main" val="212069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999242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Realize the testing of our faith</a:t>
            </a:r>
            <a:br>
              <a:rPr lang="en-US" altLang="en-US" sz="3100" dirty="0">
                <a:solidFill>
                  <a:srgbClr val="FFFFCC"/>
                </a:solidFill>
              </a:rPr>
            </a:br>
            <a:r>
              <a:rPr lang="en-US" altLang="en-US" sz="3100" dirty="0">
                <a:solidFill>
                  <a:srgbClr val="FFFFCC"/>
                </a:solidFill>
              </a:rPr>
              <a:t>is for our spiritual good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046375"/>
            <a:ext cx="8610599" cy="5335571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Pt.4:12-13 do not think it strange; expect it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Athlete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Patient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People don’t attack garbage dumps . . 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5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1329179"/>
          </a:xfrm>
        </p:spPr>
        <p:txBody>
          <a:bodyPr/>
          <a:lstStyle/>
          <a:p>
            <a:r>
              <a:rPr lang="en-US" altLang="en-US" sz="3000" dirty="0">
                <a:solidFill>
                  <a:srgbClr val="CCFFFF"/>
                </a:solidFill>
              </a:rPr>
              <a:t>Have you ever known </a:t>
            </a:r>
            <a:r>
              <a:rPr lang="en-US" altLang="en-US" sz="3000">
                <a:solidFill>
                  <a:srgbClr val="CCFFFF"/>
                </a:solidFill>
              </a:rPr>
              <a:t>someone who became </a:t>
            </a:r>
            <a:r>
              <a:rPr lang="en-US" altLang="en-US" sz="3000" dirty="0">
                <a:solidFill>
                  <a:srgbClr val="CCFFFF"/>
                </a:solidFill>
              </a:rPr>
              <a:t>a Christian ... became strong … then fell away?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423446"/>
            <a:ext cx="8610599" cy="5053553"/>
          </a:xfrm>
        </p:spPr>
        <p:txBody>
          <a:bodyPr/>
          <a:lstStyle/>
          <a:p>
            <a:pPr marL="0" indent="0" algn="ctr">
              <a:spcAft>
                <a:spcPts val="5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Lk.8:13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One reason: discouragement – one of </a:t>
            </a:r>
            <a:r>
              <a:rPr lang="en-US" altLang="en-US" sz="3000" dirty="0" err="1">
                <a:solidFill>
                  <a:srgbClr val="FFFFCC"/>
                </a:solidFill>
              </a:rPr>
              <a:t>satan’s</a:t>
            </a:r>
            <a:r>
              <a:rPr lang="en-US" altLang="en-US" sz="3000" dirty="0">
                <a:solidFill>
                  <a:srgbClr val="FFFFCC"/>
                </a:solidFill>
              </a:rPr>
              <a:t> greatest tools to defeat children of God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No one is exempt</a:t>
            </a: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999242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Faith does not guarantee riches or popular favor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914397"/>
            <a:ext cx="8610599" cy="5335571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Ps.73:3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Opposition does not mean we are going in the wrong direction.  Nu.21:4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300"/>
              </a:spcAft>
              <a:buNone/>
            </a:pPr>
            <a:endParaRPr lang="en-US" altLang="en-US" sz="2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F54A1E4-5812-5B76-EED5-8595E9213537}"/>
              </a:ext>
            </a:extLst>
          </p:cNvPr>
          <p:cNvSpPr/>
          <p:nvPr/>
        </p:nvSpPr>
        <p:spPr>
          <a:xfrm>
            <a:off x="1472100" y="2677214"/>
            <a:ext cx="6209225" cy="827202"/>
          </a:xfrm>
          <a:prstGeom prst="rect">
            <a:avLst/>
          </a:prstGeom>
          <a:solidFill>
            <a:srgbClr val="8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000" dirty="0">
                <a:solidFill>
                  <a:srgbClr val="FFFF99"/>
                </a:solidFill>
              </a:rPr>
              <a:t>God knew snakes were there</a:t>
            </a:r>
            <a:endParaRPr lang="en-US" sz="3000" dirty="0">
              <a:solidFill>
                <a:srgbClr val="FFFF99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194E15-2C97-9A51-F907-C1E99BCFC62E}"/>
              </a:ext>
            </a:extLst>
          </p:cNvPr>
          <p:cNvSpPr/>
          <p:nvPr/>
        </p:nvSpPr>
        <p:spPr>
          <a:xfrm>
            <a:off x="1473668" y="3685441"/>
            <a:ext cx="6209225" cy="1000914"/>
          </a:xfrm>
          <a:prstGeom prst="rect">
            <a:avLst/>
          </a:prstGeom>
          <a:solidFill>
            <a:srgbClr val="80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000" dirty="0">
                <a:solidFill>
                  <a:srgbClr val="FFFF99"/>
                </a:solidFill>
              </a:rPr>
              <a:t>God had one Son without sin;</a:t>
            </a:r>
            <a:br>
              <a:rPr lang="en-US" altLang="en-US" sz="3000" dirty="0">
                <a:solidFill>
                  <a:srgbClr val="FFFF99"/>
                </a:solidFill>
              </a:rPr>
            </a:br>
            <a:r>
              <a:rPr lang="en-US" altLang="en-US" sz="3000" dirty="0">
                <a:solidFill>
                  <a:srgbClr val="FFFF99"/>
                </a:solidFill>
              </a:rPr>
              <a:t>He never had a son without trials</a:t>
            </a:r>
            <a:endParaRPr lang="en-US" sz="3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1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999242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CC"/>
                </a:solidFill>
              </a:rPr>
              <a:t>Remember that we are not alone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046375"/>
            <a:ext cx="8610599" cy="5335571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Heb.13</a:t>
            </a:r>
            <a:r>
              <a:rPr lang="en-US" altLang="en-US" sz="3000" baseline="30000" dirty="0">
                <a:solidFill>
                  <a:schemeClr val="bg1"/>
                </a:solidFill>
              </a:rPr>
              <a:t>5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Let your conduct be without covetous-ness; be content with such things as you have.  For He Himself has said, “I will never leave you nor forsake you.”   </a:t>
            </a:r>
            <a:r>
              <a:rPr lang="en-US" altLang="en-US" sz="3000" baseline="30000" dirty="0">
                <a:solidFill>
                  <a:schemeClr val="bg1"/>
                </a:solidFill>
              </a:rPr>
              <a:t>6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So we may boldly say: “The L</a:t>
            </a:r>
            <a:r>
              <a:rPr lang="en-US" altLang="en-US" sz="2700" dirty="0">
                <a:solidFill>
                  <a:srgbClr val="CCFFCC"/>
                </a:solidFill>
              </a:rPr>
              <a:t>ORD</a:t>
            </a:r>
            <a:r>
              <a:rPr lang="en-US" altLang="en-US" sz="3000" dirty="0">
                <a:solidFill>
                  <a:srgbClr val="CCFFCC"/>
                </a:solidFill>
              </a:rPr>
              <a:t> is my helper; I will not fear.  What can man do to me?”</a:t>
            </a:r>
            <a:endParaRPr lang="en-US" altLang="en-US" sz="26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16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A6C391-BB69-5344-9B83-EE80A0FE0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3186"/>
            <a:ext cx="8229600" cy="1086439"/>
          </a:xfrm>
          <a:ln>
            <a:solidFill>
              <a:srgbClr val="FFFF00"/>
            </a:solidFill>
          </a:ln>
        </p:spPr>
        <p:txBody>
          <a:bodyPr anchor="ctr" anchorCtr="0"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3100" dirty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ECFF"/>
                </a:solidFill>
              </a:rPr>
              <a:t>Discouragement Comes in Varieties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68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1008669"/>
          </a:xfrm>
        </p:spPr>
        <p:txBody>
          <a:bodyPr/>
          <a:lstStyle/>
          <a:p>
            <a:r>
              <a:rPr lang="en-US" altLang="en-US" sz="3600" dirty="0">
                <a:solidFill>
                  <a:srgbClr val="99FFCC"/>
                </a:solidFill>
              </a:rPr>
              <a:t>Business / Work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008668"/>
            <a:ext cx="8610599" cy="5279792"/>
          </a:xfrm>
        </p:spPr>
        <p:txBody>
          <a:bodyPr/>
          <a:lstStyle/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Money matters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Overtime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Fatigue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0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1008669"/>
          </a:xfrm>
        </p:spPr>
        <p:txBody>
          <a:bodyPr/>
          <a:lstStyle/>
          <a:p>
            <a:r>
              <a:rPr lang="en-US" altLang="en-US" sz="3600" dirty="0">
                <a:solidFill>
                  <a:srgbClr val="99FFCC"/>
                </a:solidFill>
              </a:rPr>
              <a:t>Family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008668"/>
            <a:ext cx="8610599" cy="5279792"/>
          </a:xfrm>
        </p:spPr>
        <p:txBody>
          <a:bodyPr/>
          <a:lstStyle/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Marriage not working out as hoped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Rebellion of ungrateful children.   Lk.15:11…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Parental neglect (discipline / training).   Ep.6:4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Divided families.   Mt.10:34-36</a:t>
            </a:r>
          </a:p>
        </p:txBody>
      </p:sp>
    </p:spTree>
    <p:extLst>
      <p:ext uri="{BB962C8B-B14F-4D97-AF65-F5344CB8AC3E}">
        <p14:creationId xmlns:p14="http://schemas.microsoft.com/office/powerpoint/2010/main" val="35195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1008669"/>
          </a:xfrm>
        </p:spPr>
        <p:txBody>
          <a:bodyPr/>
          <a:lstStyle/>
          <a:p>
            <a:r>
              <a:rPr lang="en-US" altLang="en-US" sz="3600" dirty="0">
                <a:solidFill>
                  <a:srgbClr val="99FFCC"/>
                </a:solidFill>
              </a:rPr>
              <a:t>Friends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008668"/>
            <a:ext cx="8610599" cy="5279792"/>
          </a:xfrm>
        </p:spPr>
        <p:txBody>
          <a:bodyPr/>
          <a:lstStyle/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Ps.41</a:t>
            </a:r>
            <a:r>
              <a:rPr lang="en-US" altLang="en-US" sz="3000" baseline="30000" dirty="0">
                <a:solidFill>
                  <a:schemeClr val="bg1"/>
                </a:solidFill>
              </a:rPr>
              <a:t>9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…my close friend in whom I trusted, who ate my bread, has lifted his heel against me. </a:t>
            </a:r>
          </a:p>
          <a:p>
            <a:pPr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“Et </a:t>
            </a:r>
            <a:r>
              <a:rPr lang="en-US" altLang="en-US" sz="3000" dirty="0" err="1">
                <a:solidFill>
                  <a:schemeClr val="bg1"/>
                </a:solidFill>
              </a:rPr>
              <a:t>tu</a:t>
            </a:r>
            <a:r>
              <a:rPr lang="en-US" altLang="en-US" sz="3000" dirty="0">
                <a:solidFill>
                  <a:schemeClr val="bg1"/>
                </a:solidFill>
              </a:rPr>
              <a:t>, Brute?”</a:t>
            </a:r>
          </a:p>
        </p:txBody>
      </p:sp>
    </p:spTree>
    <p:extLst>
      <p:ext uri="{BB962C8B-B14F-4D97-AF65-F5344CB8AC3E}">
        <p14:creationId xmlns:p14="http://schemas.microsoft.com/office/powerpoint/2010/main" val="197265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1"/>
            <a:ext cx="8610600" cy="1008669"/>
          </a:xfrm>
        </p:spPr>
        <p:txBody>
          <a:bodyPr/>
          <a:lstStyle/>
          <a:p>
            <a:r>
              <a:rPr lang="en-US" altLang="en-US" sz="3600" dirty="0">
                <a:solidFill>
                  <a:srgbClr val="99FFCC"/>
                </a:solidFill>
              </a:rPr>
              <a:t>Spiritual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895544"/>
            <a:ext cx="8610599" cy="5279792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Moral failures</a:t>
            </a:r>
          </a:p>
          <a:p>
            <a:pPr lvl="1">
              <a:spcBef>
                <a:spcPts val="6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Disappointed with self (</a:t>
            </a:r>
            <a:r>
              <a:rPr lang="en-US" altLang="en-US" sz="3000" dirty="0" err="1">
                <a:solidFill>
                  <a:schemeClr val="bg1"/>
                </a:solidFill>
              </a:rPr>
              <a:t>satan</a:t>
            </a:r>
            <a:r>
              <a:rPr lang="en-US" altLang="en-US" sz="3000" dirty="0">
                <a:solidFill>
                  <a:schemeClr val="bg1"/>
                </a:solidFill>
              </a:rPr>
              <a:t> won).   Mt.26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Church failures.  1 Co.5:1</a:t>
            </a:r>
          </a:p>
          <a:p>
            <a:pPr marL="457200" lvl="1" indent="0">
              <a:spcAft>
                <a:spcPts val="5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2200" dirty="0">
                <a:solidFill>
                  <a:srgbClr val="CCFFCC"/>
                </a:solidFill>
              </a:rPr>
              <a:t>(1)  </a:t>
            </a:r>
            <a:r>
              <a:rPr lang="en-US" altLang="en-US" sz="3000" dirty="0">
                <a:solidFill>
                  <a:srgbClr val="FFC000"/>
                </a:solidFill>
              </a:rPr>
              <a:t>A ‘Christian’ worse than pagans</a:t>
            </a:r>
          </a:p>
          <a:p>
            <a:pPr marL="457200" lvl="1" indent="0">
              <a:spcAft>
                <a:spcPts val="5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2200" dirty="0">
                <a:solidFill>
                  <a:srgbClr val="CCFFCC"/>
                </a:solidFill>
              </a:rPr>
              <a:t>(2)  </a:t>
            </a:r>
            <a:r>
              <a:rPr lang="en-US" altLang="en-US" sz="3000" dirty="0">
                <a:solidFill>
                  <a:srgbClr val="FFC000"/>
                </a:solidFill>
              </a:rPr>
              <a:t>A church that ignores it</a:t>
            </a:r>
          </a:p>
        </p:txBody>
      </p:sp>
    </p:spTree>
    <p:extLst>
      <p:ext uri="{BB962C8B-B14F-4D97-AF65-F5344CB8AC3E}">
        <p14:creationId xmlns:p14="http://schemas.microsoft.com/office/powerpoint/2010/main" val="19908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A6C391-BB69-5344-9B83-EE80A0FE0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0490" y="893186"/>
            <a:ext cx="6183021" cy="435993"/>
          </a:xfrm>
          <a:ln>
            <a:solidFill>
              <a:schemeClr val="bg1"/>
            </a:solidFill>
          </a:ln>
        </p:spPr>
        <p:txBody>
          <a:bodyPr anchor="ctr" anchorCtr="0"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600" dirty="0">
                <a:solidFill>
                  <a:schemeClr val="bg1"/>
                </a:solidFill>
              </a:rPr>
              <a:t>. Discouragement Comes in Varieties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53971DFB-943C-6E82-3502-699D959F7D55}"/>
              </a:ext>
            </a:extLst>
          </p:cNvPr>
          <p:cNvSpPr txBox="1">
            <a:spLocks/>
          </p:cNvSpPr>
          <p:nvPr/>
        </p:nvSpPr>
        <p:spPr bwMode="auto">
          <a:xfrm>
            <a:off x="458768" y="1488644"/>
            <a:ext cx="8229600" cy="1086439"/>
          </a:xfrm>
          <a:prstGeom prst="rect">
            <a:avLst/>
          </a:prstGeom>
          <a:noFill/>
          <a:ln>
            <a:solidFill>
              <a:srgbClr val="FFFF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en-US" sz="3100" dirty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CECFF"/>
                </a:solidFill>
              </a:rPr>
              <a:t>What We Should Not Do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749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-9428"/>
            <a:ext cx="8610600" cy="1131217"/>
          </a:xfrm>
        </p:spPr>
        <p:txBody>
          <a:bodyPr/>
          <a:lstStyle/>
          <a:p>
            <a:r>
              <a:rPr lang="en-US" altLang="en-US" sz="3100" dirty="0">
                <a:solidFill>
                  <a:srgbClr val="CCFFCC"/>
                </a:solidFill>
              </a:rPr>
              <a:t>Think we are immune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1008665"/>
            <a:ext cx="8610599" cy="5684363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Co.10:13, No temptation has overtaken you except such as is common to man; but 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God is faithful, Who will not allow you to be tempted beyond what you are able, but with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the temptation will also make the way of escape,  that you may be able to bear it.   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4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878</TotalTime>
  <Words>826</Words>
  <Application>Microsoft Office PowerPoint</Application>
  <PresentationFormat>On-screen Show (4:3)</PresentationFormat>
  <Paragraphs>116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Verdana</vt:lpstr>
      <vt:lpstr>Default Design</vt:lpstr>
      <vt:lpstr>PowerPoint Presentation</vt:lpstr>
      <vt:lpstr>Have you ever known someone who became a Christian ... became strong … then fell away?</vt:lpstr>
      <vt:lpstr>PowerPoint Presentation</vt:lpstr>
      <vt:lpstr>Business / Work</vt:lpstr>
      <vt:lpstr>Family</vt:lpstr>
      <vt:lpstr>Friends</vt:lpstr>
      <vt:lpstr>Spiritual</vt:lpstr>
      <vt:lpstr>PowerPoint Presentation</vt:lpstr>
      <vt:lpstr>Think we are immune</vt:lpstr>
      <vt:lpstr>Think we are immune</vt:lpstr>
      <vt:lpstr>Pretend it doesn’t exist; live in denial</vt:lpstr>
      <vt:lpstr>Deny possibility that we could inflict spiritual harm on others</vt:lpstr>
      <vt:lpstr>Try to run away</vt:lpstr>
      <vt:lpstr>Become cynical</vt:lpstr>
      <vt:lpstr>PowerPoint Presentation</vt:lpstr>
      <vt:lpstr>Maintain faith [do not abandon faith]</vt:lpstr>
      <vt:lpstr>Realize the testing of our faith is for our spiritual good</vt:lpstr>
      <vt:lpstr>Realize the testing of our faith is for our spiritual good</vt:lpstr>
      <vt:lpstr>Realize the testing of our faith is for our spiritual good</vt:lpstr>
      <vt:lpstr>Faith does not guarantee riches or popular favor</vt:lpstr>
      <vt:lpstr>Remember that we are not alone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10</cp:revision>
  <dcterms:created xsi:type="dcterms:W3CDTF">2011-08-18T15:42:19Z</dcterms:created>
  <dcterms:modified xsi:type="dcterms:W3CDTF">2023-11-04T02:03:57Z</dcterms:modified>
</cp:coreProperties>
</file>