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8"/>
  </p:notesMasterIdLst>
  <p:sldIdLst>
    <p:sldId id="305" r:id="rId2"/>
    <p:sldId id="447" r:id="rId3"/>
    <p:sldId id="542" r:id="rId4"/>
    <p:sldId id="523" r:id="rId5"/>
    <p:sldId id="524" r:id="rId6"/>
    <p:sldId id="543" r:id="rId7"/>
    <p:sldId id="525" r:id="rId8"/>
    <p:sldId id="544" r:id="rId9"/>
    <p:sldId id="526" r:id="rId10"/>
    <p:sldId id="545" r:id="rId11"/>
    <p:sldId id="540" r:id="rId12"/>
    <p:sldId id="546" r:id="rId13"/>
    <p:sldId id="547" r:id="rId14"/>
    <p:sldId id="528" r:id="rId15"/>
    <p:sldId id="548" r:id="rId16"/>
    <p:sldId id="529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FFFFFF"/>
    <a:srgbClr val="CCFFFF"/>
    <a:srgbClr val="CCFFCC"/>
    <a:srgbClr val="99FFCC"/>
    <a:srgbClr val="CCECFF"/>
    <a:srgbClr val="A50021"/>
    <a:srgbClr val="CC00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EAFF6C2A-72AB-4D82-AA76-2534291501D8}"/>
    <pc:docChg chg="delSld delMainMaster">
      <pc:chgData name="Ty Johnson" userId="2df4d96252200d5b" providerId="LiveId" clId="{EAFF6C2A-72AB-4D82-AA76-2534291501D8}" dt="2023-11-09T12:22:32.448" v="1" actId="47"/>
      <pc:docMkLst>
        <pc:docMk/>
      </pc:docMkLst>
      <pc:sldChg chg="del">
        <pc:chgData name="Ty Johnson" userId="2df4d96252200d5b" providerId="LiveId" clId="{EAFF6C2A-72AB-4D82-AA76-2534291501D8}" dt="2023-11-09T12:22:27.535" v="0" actId="47"/>
        <pc:sldMkLst>
          <pc:docMk/>
          <pc:sldMk cId="1456885882" sldId="301"/>
        </pc:sldMkLst>
      </pc:sldChg>
      <pc:sldChg chg="del">
        <pc:chgData name="Ty Johnson" userId="2df4d96252200d5b" providerId="LiveId" clId="{EAFF6C2A-72AB-4D82-AA76-2534291501D8}" dt="2023-11-09T12:22:32.448" v="1" actId="47"/>
        <pc:sldMkLst>
          <pc:docMk/>
          <pc:sldMk cId="3244625056" sldId="372"/>
        </pc:sldMkLst>
      </pc:sldChg>
      <pc:sldChg chg="del">
        <pc:chgData name="Ty Johnson" userId="2df4d96252200d5b" providerId="LiveId" clId="{EAFF6C2A-72AB-4D82-AA76-2534291501D8}" dt="2023-11-09T12:22:27.535" v="0" actId="47"/>
        <pc:sldMkLst>
          <pc:docMk/>
          <pc:sldMk cId="2960715936" sldId="374"/>
        </pc:sldMkLst>
      </pc:sldChg>
      <pc:sldChg chg="del">
        <pc:chgData name="Ty Johnson" userId="2df4d96252200d5b" providerId="LiveId" clId="{EAFF6C2A-72AB-4D82-AA76-2534291501D8}" dt="2023-11-09T12:22:27.535" v="0" actId="47"/>
        <pc:sldMkLst>
          <pc:docMk/>
          <pc:sldMk cId="2576077402" sldId="520"/>
        </pc:sldMkLst>
      </pc:sldChg>
      <pc:sldMasterChg chg="del delSldLayout">
        <pc:chgData name="Ty Johnson" userId="2df4d96252200d5b" providerId="LiveId" clId="{EAFF6C2A-72AB-4D82-AA76-2534291501D8}" dt="2023-11-09T12:22:32.448" v="1" actId="47"/>
        <pc:sldMasterMkLst>
          <pc:docMk/>
          <pc:sldMasterMk cId="475323706" sldId="2147483727"/>
        </pc:sldMasterMkLst>
        <pc:sldLayoutChg chg="del">
          <pc:chgData name="Ty Johnson" userId="2df4d96252200d5b" providerId="LiveId" clId="{EAFF6C2A-72AB-4D82-AA76-2534291501D8}" dt="2023-11-09T12:22:32.448" v="1" actId="47"/>
          <pc:sldLayoutMkLst>
            <pc:docMk/>
            <pc:sldMasterMk cId="475323706" sldId="2147483727"/>
            <pc:sldLayoutMk cId="4027427842" sldId="2147483728"/>
          </pc:sldLayoutMkLst>
        </pc:sldLayoutChg>
        <pc:sldLayoutChg chg="del">
          <pc:chgData name="Ty Johnson" userId="2df4d96252200d5b" providerId="LiveId" clId="{EAFF6C2A-72AB-4D82-AA76-2534291501D8}" dt="2023-11-09T12:22:32.448" v="1" actId="47"/>
          <pc:sldLayoutMkLst>
            <pc:docMk/>
            <pc:sldMasterMk cId="475323706" sldId="2147483727"/>
            <pc:sldLayoutMk cId="2717830037" sldId="2147483729"/>
          </pc:sldLayoutMkLst>
        </pc:sldLayoutChg>
        <pc:sldLayoutChg chg="del">
          <pc:chgData name="Ty Johnson" userId="2df4d96252200d5b" providerId="LiveId" clId="{EAFF6C2A-72AB-4D82-AA76-2534291501D8}" dt="2023-11-09T12:22:32.448" v="1" actId="47"/>
          <pc:sldLayoutMkLst>
            <pc:docMk/>
            <pc:sldMasterMk cId="475323706" sldId="2147483727"/>
            <pc:sldLayoutMk cId="4260463228" sldId="2147483730"/>
          </pc:sldLayoutMkLst>
        </pc:sldLayoutChg>
        <pc:sldLayoutChg chg="del">
          <pc:chgData name="Ty Johnson" userId="2df4d96252200d5b" providerId="LiveId" clId="{EAFF6C2A-72AB-4D82-AA76-2534291501D8}" dt="2023-11-09T12:22:32.448" v="1" actId="47"/>
          <pc:sldLayoutMkLst>
            <pc:docMk/>
            <pc:sldMasterMk cId="475323706" sldId="2147483727"/>
            <pc:sldLayoutMk cId="1961832962" sldId="2147483731"/>
          </pc:sldLayoutMkLst>
        </pc:sldLayoutChg>
        <pc:sldLayoutChg chg="del">
          <pc:chgData name="Ty Johnson" userId="2df4d96252200d5b" providerId="LiveId" clId="{EAFF6C2A-72AB-4D82-AA76-2534291501D8}" dt="2023-11-09T12:22:32.448" v="1" actId="47"/>
          <pc:sldLayoutMkLst>
            <pc:docMk/>
            <pc:sldMasterMk cId="475323706" sldId="2147483727"/>
            <pc:sldLayoutMk cId="560684163" sldId="2147483732"/>
          </pc:sldLayoutMkLst>
        </pc:sldLayoutChg>
        <pc:sldLayoutChg chg="del">
          <pc:chgData name="Ty Johnson" userId="2df4d96252200d5b" providerId="LiveId" clId="{EAFF6C2A-72AB-4D82-AA76-2534291501D8}" dt="2023-11-09T12:22:32.448" v="1" actId="47"/>
          <pc:sldLayoutMkLst>
            <pc:docMk/>
            <pc:sldMasterMk cId="475323706" sldId="2147483727"/>
            <pc:sldLayoutMk cId="1737197783" sldId="2147483733"/>
          </pc:sldLayoutMkLst>
        </pc:sldLayoutChg>
        <pc:sldLayoutChg chg="del">
          <pc:chgData name="Ty Johnson" userId="2df4d96252200d5b" providerId="LiveId" clId="{EAFF6C2A-72AB-4D82-AA76-2534291501D8}" dt="2023-11-09T12:22:32.448" v="1" actId="47"/>
          <pc:sldLayoutMkLst>
            <pc:docMk/>
            <pc:sldMasterMk cId="475323706" sldId="2147483727"/>
            <pc:sldLayoutMk cId="4029136646" sldId="2147483734"/>
          </pc:sldLayoutMkLst>
        </pc:sldLayoutChg>
        <pc:sldLayoutChg chg="del">
          <pc:chgData name="Ty Johnson" userId="2df4d96252200d5b" providerId="LiveId" clId="{EAFF6C2A-72AB-4D82-AA76-2534291501D8}" dt="2023-11-09T12:22:32.448" v="1" actId="47"/>
          <pc:sldLayoutMkLst>
            <pc:docMk/>
            <pc:sldMasterMk cId="475323706" sldId="2147483727"/>
            <pc:sldLayoutMk cId="290709156" sldId="2147483735"/>
          </pc:sldLayoutMkLst>
        </pc:sldLayoutChg>
        <pc:sldLayoutChg chg="del">
          <pc:chgData name="Ty Johnson" userId="2df4d96252200d5b" providerId="LiveId" clId="{EAFF6C2A-72AB-4D82-AA76-2534291501D8}" dt="2023-11-09T12:22:32.448" v="1" actId="47"/>
          <pc:sldLayoutMkLst>
            <pc:docMk/>
            <pc:sldMasterMk cId="475323706" sldId="2147483727"/>
            <pc:sldLayoutMk cId="1419392523" sldId="2147483736"/>
          </pc:sldLayoutMkLst>
        </pc:sldLayoutChg>
        <pc:sldLayoutChg chg="del">
          <pc:chgData name="Ty Johnson" userId="2df4d96252200d5b" providerId="LiveId" clId="{EAFF6C2A-72AB-4D82-AA76-2534291501D8}" dt="2023-11-09T12:22:32.448" v="1" actId="47"/>
          <pc:sldLayoutMkLst>
            <pc:docMk/>
            <pc:sldMasterMk cId="475323706" sldId="2147483727"/>
            <pc:sldLayoutMk cId="2958447607" sldId="2147483737"/>
          </pc:sldLayoutMkLst>
        </pc:sldLayoutChg>
        <pc:sldLayoutChg chg="del">
          <pc:chgData name="Ty Johnson" userId="2df4d96252200d5b" providerId="LiveId" clId="{EAFF6C2A-72AB-4D82-AA76-2534291501D8}" dt="2023-11-09T12:22:32.448" v="1" actId="47"/>
          <pc:sldLayoutMkLst>
            <pc:docMk/>
            <pc:sldMasterMk cId="475323706" sldId="2147483727"/>
            <pc:sldLayoutMk cId="2152825053" sldId="214748373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3050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8010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4635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5761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00901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4335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264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05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8161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48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1144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834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2932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761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447800"/>
            <a:ext cx="6477000" cy="12192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Friendship of the World</a:t>
            </a: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A6C391-BB69-5344-9B83-EE80A0FE0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033" y="384138"/>
            <a:ext cx="5109935" cy="426567"/>
          </a:xfrm>
          <a:ln>
            <a:solidFill>
              <a:srgbClr val="00B0F0"/>
            </a:solidFill>
          </a:ln>
        </p:spPr>
        <p:txBody>
          <a:bodyPr anchor="ctr" anchorCtr="0"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2200">
                <a:solidFill>
                  <a:schemeClr val="bg1"/>
                </a:solidFill>
              </a:rPr>
              <a:t>. The Clues of Worldliness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B75377DF-CE75-B666-6267-7C861EE26291}"/>
              </a:ext>
            </a:extLst>
          </p:cNvPr>
          <p:cNvSpPr txBox="1">
            <a:spLocks/>
          </p:cNvSpPr>
          <p:nvPr/>
        </p:nvSpPr>
        <p:spPr bwMode="auto">
          <a:xfrm>
            <a:off x="458768" y="2167368"/>
            <a:ext cx="8229600" cy="1086439"/>
          </a:xfrm>
          <a:prstGeom prst="rect">
            <a:avLst/>
          </a:prstGeom>
          <a:noFill/>
          <a:ln>
            <a:solidFill>
              <a:srgbClr val="00B0F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en-US" sz="31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</a:t>
            </a:r>
            <a:r>
              <a:rPr lang="en-US" sz="3100">
                <a:solidFill>
                  <a:srgbClr val="FF0000"/>
                </a:solidFill>
              </a:rPr>
              <a:t>.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FF99"/>
                </a:solidFill>
              </a:rPr>
              <a:t>The Cure For Worldliness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4425E1D2-5988-DBA7-091E-B143A82ABBAA}"/>
              </a:ext>
            </a:extLst>
          </p:cNvPr>
          <p:cNvSpPr txBox="1">
            <a:spLocks/>
          </p:cNvSpPr>
          <p:nvPr/>
        </p:nvSpPr>
        <p:spPr bwMode="auto">
          <a:xfrm>
            <a:off x="2018602" y="970171"/>
            <a:ext cx="5109935" cy="426567"/>
          </a:xfrm>
          <a:prstGeom prst="rect">
            <a:avLst/>
          </a:prstGeom>
          <a:noFill/>
          <a:ln>
            <a:solidFill>
              <a:srgbClr val="00B0F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en-US" sz="2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</a:t>
            </a:r>
            <a:r>
              <a:rPr lang="en-US" sz="2200">
                <a:solidFill>
                  <a:schemeClr val="bg1"/>
                </a:solidFill>
              </a:rPr>
              <a:t>. The Causes of Worldliness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9A88DB44-5ADE-A88B-3CC1-87403BEADD47}"/>
              </a:ext>
            </a:extLst>
          </p:cNvPr>
          <p:cNvSpPr txBox="1">
            <a:spLocks/>
          </p:cNvSpPr>
          <p:nvPr/>
        </p:nvSpPr>
        <p:spPr bwMode="auto">
          <a:xfrm>
            <a:off x="2020171" y="1565634"/>
            <a:ext cx="5109935" cy="426567"/>
          </a:xfrm>
          <a:prstGeom prst="rect">
            <a:avLst/>
          </a:prstGeom>
          <a:noFill/>
          <a:ln>
            <a:solidFill>
              <a:srgbClr val="00B0F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en-US" sz="2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</a:t>
            </a:r>
            <a:r>
              <a:rPr lang="en-US" sz="2200">
                <a:solidFill>
                  <a:schemeClr val="bg1"/>
                </a:solidFill>
              </a:rPr>
              <a:t>. The Cost of Worldliness</a:t>
            </a:r>
          </a:p>
        </p:txBody>
      </p:sp>
    </p:spTree>
    <p:extLst>
      <p:ext uri="{BB962C8B-B14F-4D97-AF65-F5344CB8AC3E}">
        <p14:creationId xmlns:p14="http://schemas.microsoft.com/office/powerpoint/2010/main" val="3639879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8277"/>
            <a:ext cx="8610599" cy="6146276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>
                <a:solidFill>
                  <a:srgbClr val="CCFFCC"/>
                </a:solidFill>
              </a:rPr>
              <a:t>Lk.22:31-32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>
                <a:solidFill>
                  <a:srgbClr val="FF0000"/>
                </a:solidFill>
              </a:rPr>
              <a:t>1. </a:t>
            </a:r>
            <a:r>
              <a:rPr lang="en-US" altLang="en-US" sz="3000">
                <a:solidFill>
                  <a:srgbClr val="FFFFCC"/>
                </a:solidFill>
              </a:rPr>
              <a:t>Love God with all the heart, </a:t>
            </a:r>
            <a:r>
              <a:rPr lang="en-US" altLang="en-US" sz="3000">
                <a:solidFill>
                  <a:schemeClr val="bg1"/>
                </a:solidFill>
              </a:rPr>
              <a:t>Mt.22:37  [Dt.6:5]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2400">
                <a:solidFill>
                  <a:srgbClr val="FF0000"/>
                </a:solidFill>
              </a:rPr>
              <a:t>2. </a:t>
            </a:r>
            <a:r>
              <a:rPr lang="en-US" altLang="en-US" sz="3000">
                <a:solidFill>
                  <a:srgbClr val="FFFFCC"/>
                </a:solidFill>
              </a:rPr>
              <a:t>Do not love the world, </a:t>
            </a:r>
            <a:r>
              <a:rPr lang="en-US" altLang="en-US" sz="3000">
                <a:solidFill>
                  <a:schemeClr val="bg1"/>
                </a:solidFill>
              </a:rPr>
              <a:t>1 Jn.2:15-17  [Jn.3:16]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endParaRPr lang="en-US" altLang="en-US" sz="3000">
              <a:solidFill>
                <a:schemeClr val="bg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endParaRPr lang="en-US" altLang="en-US" sz="3000">
              <a:solidFill>
                <a:schemeClr val="bg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endParaRPr lang="en-US" altLang="en-US" sz="3000">
              <a:solidFill>
                <a:schemeClr val="bg1"/>
              </a:solidFill>
            </a:endParaRPr>
          </a:p>
          <a:p>
            <a:pPr marL="631825" lvl="1" indent="-29210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God loves the human race; we must not love God’s rival</a:t>
            </a:r>
          </a:p>
          <a:p>
            <a:pPr marL="631825" lvl="1" indent="-29210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God and sinful world are opposed; no one can love both at once  </a:t>
            </a:r>
            <a:r>
              <a:rPr lang="en-US" altLang="en-US">
                <a:solidFill>
                  <a:schemeClr val="bg1"/>
                </a:solidFill>
              </a:rPr>
              <a:t>(Mt.6:24, no one can serve two masters…)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FF33942-9180-C20C-43CD-80F1FCDD08E1}"/>
              </a:ext>
            </a:extLst>
          </p:cNvPr>
          <p:cNvSpPr/>
          <p:nvPr/>
        </p:nvSpPr>
        <p:spPr>
          <a:xfrm>
            <a:off x="1246984" y="2026763"/>
            <a:ext cx="6668879" cy="142109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“John is never afraid of an apparent</a:t>
            </a:r>
            <a:br>
              <a:rPr lang="en-US" sz="2800"/>
            </a:br>
            <a:r>
              <a:rPr lang="en-US" sz="2800"/>
              <a:t>contradiction when it saves his readers</a:t>
            </a:r>
            <a:br>
              <a:rPr lang="en-US" sz="2800"/>
            </a:br>
            <a:r>
              <a:rPr lang="en-US" sz="2800"/>
              <a:t>from a real contradiction” </a:t>
            </a:r>
            <a:r>
              <a:rPr lang="en-US" sz="1700"/>
              <a:t>– Maurice</a:t>
            </a:r>
          </a:p>
        </p:txBody>
      </p:sp>
    </p:spTree>
    <p:extLst>
      <p:ext uri="{BB962C8B-B14F-4D97-AF65-F5344CB8AC3E}">
        <p14:creationId xmlns:p14="http://schemas.microsoft.com/office/powerpoint/2010/main" val="383465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92233"/>
            <a:ext cx="8610599" cy="614627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CC"/>
                </a:solidFill>
              </a:rPr>
              <a:t>Worldliness is not limited to external behavior </a:t>
            </a:r>
            <a:r>
              <a:rPr lang="en-US" altLang="en-US" sz="2900">
                <a:solidFill>
                  <a:srgbClr val="CCFFCC"/>
                </a:solidFill>
              </a:rPr>
              <a:t>(places, companions, activities); </a:t>
            </a:r>
            <a:r>
              <a:rPr lang="en-US" altLang="en-US" sz="3000">
                <a:solidFill>
                  <a:srgbClr val="CCFFCC"/>
                </a:solidFill>
              </a:rPr>
              <a:t>begins in heart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Three attitudes –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Craves physical pleasures…  </a:t>
            </a:r>
            <a:r>
              <a:rPr lang="en-US" altLang="en-US" sz="3000">
                <a:solidFill>
                  <a:schemeClr val="bg1"/>
                </a:solidFill>
              </a:rPr>
              <a:t>Nu.11:4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Covets what it sees…</a:t>
            </a:r>
            <a:r>
              <a:rPr lang="en-US" altLang="en-US" sz="3000">
                <a:solidFill>
                  <a:srgbClr val="FFFFCC"/>
                </a:solidFill>
              </a:rPr>
              <a:t>   </a:t>
            </a:r>
            <a:r>
              <a:rPr lang="en-US" altLang="en-US" sz="3000">
                <a:solidFill>
                  <a:schemeClr val="bg1"/>
                </a:solidFill>
              </a:rPr>
              <a:t>Mt.5:28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Conceit in possessions… </a:t>
            </a:r>
            <a:r>
              <a:rPr lang="en-US" altLang="en-US" sz="3000">
                <a:solidFill>
                  <a:schemeClr val="bg1"/>
                </a:solidFill>
              </a:rPr>
              <a:t>Lk.15:12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24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301660"/>
            <a:ext cx="8610599" cy="6146276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300">
                <a:solidFill>
                  <a:srgbClr val="FF0000"/>
                </a:solidFill>
              </a:rPr>
              <a:t>1.</a:t>
            </a:r>
            <a:r>
              <a:rPr lang="en-US" altLang="en-US" sz="2400">
                <a:solidFill>
                  <a:srgbClr val="FF0000"/>
                </a:solidFill>
              </a:rPr>
              <a:t> </a:t>
            </a:r>
            <a:r>
              <a:rPr lang="en-US" altLang="en-US" sz="2600">
                <a:solidFill>
                  <a:srgbClr val="FFFFCC"/>
                </a:solidFill>
              </a:rPr>
              <a:t>Love God with all the heart, </a:t>
            </a:r>
            <a:r>
              <a:rPr lang="en-US" altLang="en-US" sz="2600">
                <a:solidFill>
                  <a:schemeClr val="bg1"/>
                </a:solidFill>
              </a:rPr>
              <a:t>Mt.22:37  (Dt.6:5)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300">
                <a:solidFill>
                  <a:srgbClr val="FF0000"/>
                </a:solidFill>
              </a:rPr>
              <a:t>2.</a:t>
            </a:r>
            <a:r>
              <a:rPr lang="en-US" altLang="en-US" sz="2400">
                <a:solidFill>
                  <a:srgbClr val="FF0000"/>
                </a:solidFill>
              </a:rPr>
              <a:t> </a:t>
            </a:r>
            <a:r>
              <a:rPr lang="en-US" altLang="en-US" sz="2600">
                <a:solidFill>
                  <a:srgbClr val="FFFFCC"/>
                </a:solidFill>
              </a:rPr>
              <a:t>Do not love the world, </a:t>
            </a:r>
            <a:r>
              <a:rPr lang="en-US" altLang="en-US" sz="2600">
                <a:solidFill>
                  <a:schemeClr val="bg1"/>
                </a:solidFill>
              </a:rPr>
              <a:t>1 Jn.2:15-17 [Jn.3:16]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>
                <a:solidFill>
                  <a:srgbClr val="FF0000"/>
                </a:solidFill>
              </a:rPr>
              <a:t>3. </a:t>
            </a:r>
            <a:r>
              <a:rPr lang="en-US" altLang="en-US" sz="3000">
                <a:solidFill>
                  <a:srgbClr val="FFFFCC"/>
                </a:solidFill>
              </a:rPr>
              <a:t>Watch your friends, </a:t>
            </a:r>
            <a:r>
              <a:rPr lang="en-US" altLang="en-US" sz="3000">
                <a:solidFill>
                  <a:schemeClr val="bg1"/>
                </a:solidFill>
              </a:rPr>
              <a:t>1 Co.15:33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</a:rPr>
              <a:t>4. </a:t>
            </a:r>
            <a:r>
              <a:rPr lang="en-US" altLang="en-US" sz="3000">
                <a:solidFill>
                  <a:srgbClr val="FFFFCC"/>
                </a:solidFill>
              </a:rPr>
              <a:t>Return to right way.  </a:t>
            </a:r>
            <a:r>
              <a:rPr lang="en-US" altLang="en-US" sz="3000">
                <a:solidFill>
                  <a:schemeClr val="bg1"/>
                </a:solidFill>
              </a:rPr>
              <a:t>Lk.22:31-32  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1Co.10 – fistful of sins defeated Israel / Corinthians?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1 Co.10:13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00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5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-9427"/>
            <a:ext cx="8610600" cy="707012"/>
          </a:xfrm>
        </p:spPr>
        <p:txBody>
          <a:bodyPr/>
          <a:lstStyle/>
          <a:p>
            <a:r>
              <a:rPr lang="en-US" altLang="en-US" sz="3100">
                <a:solidFill>
                  <a:srgbClr val="FFFF99"/>
                </a:solidFill>
              </a:rPr>
              <a:t>Joseph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97585"/>
            <a:ext cx="8610599" cy="6108567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Does best in every role: son, slave, prisoner…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Avoids people / situations of compromise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Keeps perspective about God 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Keeps himself busy doing his duty  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Does not let bad memories of the past poison his present joy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Willingly / completely forgives those who hated and harmed him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100">
              <a:solidFill>
                <a:srgbClr val="CCFFCC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4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-9427"/>
            <a:ext cx="8610600" cy="707012"/>
          </a:xfrm>
        </p:spPr>
        <p:txBody>
          <a:bodyPr/>
          <a:lstStyle/>
          <a:p>
            <a:r>
              <a:rPr lang="en-US" altLang="en-US" sz="3100">
                <a:solidFill>
                  <a:srgbClr val="FFFF99"/>
                </a:solidFill>
              </a:rPr>
              <a:t>Daniel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97585"/>
            <a:ext cx="8610599" cy="6108567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Holds to a fixed purpose, </a:t>
            </a:r>
            <a:r>
              <a:rPr lang="en-US" altLang="en-US" sz="3000">
                <a:solidFill>
                  <a:schemeClr val="bg1"/>
                </a:solidFill>
              </a:rPr>
              <a:t>1:8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Refuses to compromise with sin and error, </a:t>
            </a:r>
            <a:r>
              <a:rPr lang="en-US" altLang="en-US" sz="3000">
                <a:solidFill>
                  <a:schemeClr val="bg1"/>
                </a:solidFill>
              </a:rPr>
              <a:t>1:8 </a:t>
            </a:r>
            <a:r>
              <a:rPr lang="en-US" altLang="en-US" sz="3000">
                <a:solidFill>
                  <a:srgbClr val="CCFFFF"/>
                </a:solidFill>
              </a:rPr>
              <a:t>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Keeps focus on God in every situation, </a:t>
            </a:r>
            <a:r>
              <a:rPr lang="en-US" altLang="en-US" sz="3000">
                <a:solidFill>
                  <a:schemeClr val="bg1"/>
                </a:solidFill>
              </a:rPr>
              <a:t>2:28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Continues to do what he can even in old age, </a:t>
            </a:r>
            <a:r>
              <a:rPr lang="en-US" altLang="en-US" sz="3000">
                <a:solidFill>
                  <a:schemeClr val="bg1"/>
                </a:solidFill>
              </a:rPr>
              <a:t>ch.6 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Courageously maintains faith even in </a:t>
            </a:r>
            <a:r>
              <a:rPr lang="en-US" altLang="en-US" sz="3000" err="1">
                <a:solidFill>
                  <a:srgbClr val="CCFFFF"/>
                </a:solidFill>
              </a:rPr>
              <a:t>persecu-tion</a:t>
            </a:r>
            <a:r>
              <a:rPr lang="en-US" altLang="en-US" sz="3000">
                <a:solidFill>
                  <a:srgbClr val="CCFFFF"/>
                </a:solidFill>
              </a:rPr>
              <a:t>, </a:t>
            </a:r>
            <a:r>
              <a:rPr lang="en-US" altLang="en-US" sz="3000">
                <a:solidFill>
                  <a:schemeClr val="bg1"/>
                </a:solidFill>
              </a:rPr>
              <a:t>ch.6</a:t>
            </a:r>
            <a:endParaRPr lang="en-US" altLang="en-US" sz="31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8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56560"/>
            <a:ext cx="8610600" cy="1008669"/>
          </a:xfrm>
        </p:spPr>
        <p:txBody>
          <a:bodyPr/>
          <a:lstStyle/>
          <a:p>
            <a:r>
              <a:rPr lang="en-US" altLang="en-US" sz="3100">
                <a:solidFill>
                  <a:srgbClr val="CCFFCC"/>
                </a:solidFill>
              </a:rPr>
              <a:t>This world is not a friend to the Christian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1018094"/>
            <a:ext cx="8610599" cy="5335571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Hated by world, Jn.17:14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Not of world, Jn.17:16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Delivered from world, Gal.1:4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Crucified to world, Gal.6:14</a:t>
            </a:r>
          </a:p>
        </p:txBody>
      </p:sp>
    </p:spTree>
    <p:extLst>
      <p:ext uri="{BB962C8B-B14F-4D97-AF65-F5344CB8AC3E}">
        <p14:creationId xmlns:p14="http://schemas.microsoft.com/office/powerpoint/2010/main" val="348642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47135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chemeClr val="bg1"/>
                </a:solidFill>
              </a:rPr>
              <a:t>James 4:1-4</a:t>
            </a:r>
            <a:endParaRPr lang="en-US" altLang="en-US" sz="310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000" u="sng">
                <a:solidFill>
                  <a:schemeClr val="bg1"/>
                </a:solidFill>
              </a:rPr>
              <a:t>Friendship</a:t>
            </a:r>
            <a:r>
              <a:rPr lang="en-US" altLang="en-US" sz="3000">
                <a:solidFill>
                  <a:schemeClr val="bg1"/>
                </a:solidFill>
              </a:rPr>
              <a:t>:  </a:t>
            </a:r>
            <a:r>
              <a:rPr lang="en-US" altLang="en-US" sz="3000">
                <a:solidFill>
                  <a:srgbClr val="FFFFCC"/>
                </a:solidFill>
              </a:rPr>
              <a:t>‘involves idea of loving as well as of being loved’ </a:t>
            </a:r>
            <a:r>
              <a:rPr lang="en-US" altLang="en-US" sz="2000">
                <a:solidFill>
                  <a:schemeClr val="bg1"/>
                </a:solidFill>
              </a:rPr>
              <a:t>– R-R   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FFFFCC"/>
                </a:solidFill>
              </a:rPr>
              <a:t>Danger to Christian:</a:t>
            </a:r>
            <a:r>
              <a:rPr lang="en-US" altLang="en-US" sz="3000">
                <a:solidFill>
                  <a:schemeClr val="bg1"/>
                </a:solidFill>
              </a:rPr>
              <a:t> </a:t>
            </a:r>
            <a:r>
              <a:rPr lang="en-US" altLang="en-US" sz="3000">
                <a:solidFill>
                  <a:srgbClr val="FFFFCC"/>
                </a:solidFill>
              </a:rPr>
              <a:t>wants to be accepted by wrong crowd … whom he has accepted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Jn.7</a:t>
            </a:r>
            <a:r>
              <a:rPr lang="en-US" altLang="en-US" sz="3000" baseline="30000">
                <a:solidFill>
                  <a:schemeClr val="bg1"/>
                </a:solidFill>
              </a:rPr>
              <a:t>7</a:t>
            </a:r>
            <a:r>
              <a:rPr lang="en-US" altLang="en-US" sz="3000">
                <a:solidFill>
                  <a:schemeClr val="bg1"/>
                </a:solidFill>
              </a:rPr>
              <a:t>, </a:t>
            </a:r>
            <a:r>
              <a:rPr lang="en-US" altLang="en-US" sz="3000">
                <a:solidFill>
                  <a:srgbClr val="CCFFFF"/>
                </a:solidFill>
              </a:rPr>
              <a:t>the world cannot hate you, but it hates Me because I testify of it that its works are evil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000" u="sng">
                <a:solidFill>
                  <a:schemeClr val="bg1"/>
                </a:solidFill>
              </a:rPr>
              <a:t>World</a:t>
            </a:r>
            <a:r>
              <a:rPr lang="en-US" altLang="en-US" sz="3000">
                <a:solidFill>
                  <a:schemeClr val="bg1"/>
                </a:solidFill>
              </a:rPr>
              <a:t>: </a:t>
            </a:r>
            <a:r>
              <a:rPr lang="en-US" altLang="en-US" sz="3000">
                <a:solidFill>
                  <a:srgbClr val="FFFFCC"/>
                </a:solidFill>
              </a:rPr>
              <a:t>whatever</a:t>
            </a:r>
            <a:r>
              <a:rPr lang="en-US" altLang="en-US" sz="3000">
                <a:solidFill>
                  <a:schemeClr val="bg1"/>
                </a:solidFill>
              </a:rPr>
              <a:t> </a:t>
            </a:r>
            <a:r>
              <a:rPr lang="en-US" altLang="en-US" sz="3000">
                <a:solidFill>
                  <a:srgbClr val="FFFFCC"/>
                </a:solidFill>
              </a:rPr>
              <a:t>opposes God / His rival</a:t>
            </a:r>
            <a:endParaRPr lang="en-US" altLang="en-US" sz="3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chemeClr val="bg1"/>
                </a:solidFill>
              </a:rPr>
              <a:t>World – summary </a:t>
            </a:r>
            <a:endParaRPr lang="en-US" altLang="en-US" sz="310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66946"/>
            <a:ext cx="8610599" cy="57912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CC"/>
                </a:solidFill>
              </a:rPr>
              <a:t>That which beautifies through decoration, </a:t>
            </a:r>
            <a:br>
              <a:rPr lang="en-US" altLang="en-US" sz="3000">
                <a:solidFill>
                  <a:srgbClr val="CCFFCC"/>
                </a:solidFill>
              </a:rPr>
            </a:br>
            <a:r>
              <a:rPr lang="en-US" altLang="en-US" sz="3000">
                <a:solidFill>
                  <a:schemeClr val="bg1"/>
                </a:solidFill>
              </a:rPr>
              <a:t>1 Pt.3:3-4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CC"/>
                </a:solidFill>
              </a:rPr>
              <a:t>Sum total of everything here and now, the world (orderly) universe, </a:t>
            </a:r>
            <a:r>
              <a:rPr lang="en-US" altLang="en-US" sz="3000">
                <a:solidFill>
                  <a:schemeClr val="bg1"/>
                </a:solidFill>
              </a:rPr>
              <a:t>Ph.2:15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CC"/>
                </a:solidFill>
              </a:rPr>
              <a:t>Humanity in general, </a:t>
            </a:r>
            <a:r>
              <a:rPr lang="en-US" altLang="en-US" sz="3000" i="1">
                <a:solidFill>
                  <a:srgbClr val="CCFFCC"/>
                </a:solidFill>
              </a:rPr>
              <a:t>the world</a:t>
            </a:r>
            <a:r>
              <a:rPr lang="en-US" altLang="en-US" sz="3000">
                <a:solidFill>
                  <a:srgbClr val="CCFFCC"/>
                </a:solidFill>
              </a:rPr>
              <a:t>, </a:t>
            </a:r>
            <a:r>
              <a:rPr lang="en-US" altLang="en-US" sz="3000">
                <a:solidFill>
                  <a:schemeClr val="bg1"/>
                </a:solidFill>
              </a:rPr>
              <a:t>Jn.3:16.   </a:t>
            </a:r>
            <a:r>
              <a:rPr lang="en-US" altLang="en-US" sz="2800">
                <a:solidFill>
                  <a:srgbClr val="FFFFFF"/>
                </a:solidFill>
              </a:rPr>
              <a:t>(John’s favorite word?) </a:t>
            </a:r>
            <a:endParaRPr lang="en-US" altLang="en-US" sz="3000">
              <a:solidFill>
                <a:srgbClr val="FFFFFF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CC"/>
                </a:solidFill>
              </a:rPr>
              <a:t>System of human existence in its many aspects</a:t>
            </a:r>
          </a:p>
          <a:p>
            <a:pPr marL="801688" lvl="1" indent="-344488">
              <a:spcAft>
                <a:spcPts val="200"/>
              </a:spcAft>
              <a:buNone/>
            </a:pPr>
            <a:r>
              <a:rPr lang="en-US" altLang="en-US" sz="2400">
                <a:solidFill>
                  <a:srgbClr val="CCFFCC"/>
                </a:solidFill>
              </a:rPr>
              <a:t>1. </a:t>
            </a:r>
            <a:r>
              <a:rPr lang="en-US" altLang="en-US" sz="3000">
                <a:solidFill>
                  <a:srgbClr val="FFFFCC"/>
                </a:solidFill>
              </a:rPr>
              <a:t>Earthly joys, possessions, cares, sufferings.  </a:t>
            </a:r>
            <a:r>
              <a:rPr lang="en-US" altLang="en-US" sz="3000">
                <a:solidFill>
                  <a:schemeClr val="bg1"/>
                </a:solidFill>
              </a:rPr>
              <a:t>Mt.16:26</a:t>
            </a:r>
          </a:p>
          <a:p>
            <a:pPr marL="801688" lvl="1" indent="-344488">
              <a:spcAft>
                <a:spcPts val="500"/>
              </a:spcAft>
              <a:buNone/>
            </a:pPr>
            <a:r>
              <a:rPr lang="en-US" altLang="en-US" sz="2400">
                <a:solidFill>
                  <a:srgbClr val="CCFFCC"/>
                </a:solidFill>
              </a:rPr>
              <a:t>2. </a:t>
            </a:r>
            <a:r>
              <a:rPr lang="en-US" altLang="en-US" sz="3000">
                <a:solidFill>
                  <a:srgbClr val="FFFFCC"/>
                </a:solidFill>
              </a:rPr>
              <a:t>What is hostile to God [lost in sin, wholly at odds with anything divine]:  </a:t>
            </a:r>
            <a:r>
              <a:rPr lang="en-US" altLang="en-US" sz="3000">
                <a:solidFill>
                  <a:schemeClr val="bg1"/>
                </a:solidFill>
              </a:rPr>
              <a:t>1 Jn.5:19</a:t>
            </a:r>
          </a:p>
        </p:txBody>
      </p:sp>
    </p:spTree>
    <p:extLst>
      <p:ext uri="{BB962C8B-B14F-4D97-AF65-F5344CB8AC3E}">
        <p14:creationId xmlns:p14="http://schemas.microsoft.com/office/powerpoint/2010/main" val="343954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A6C391-BB69-5344-9B83-EE80A0FE0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3186"/>
            <a:ext cx="8229600" cy="1086439"/>
          </a:xfrm>
          <a:ln>
            <a:solidFill>
              <a:srgbClr val="00B0F0"/>
            </a:solidFill>
          </a:ln>
        </p:spPr>
        <p:txBody>
          <a:bodyPr anchor="ctr" anchorCtr="0"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1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3100">
                <a:solidFill>
                  <a:srgbClr val="FF0000"/>
                </a:solidFill>
              </a:rPr>
              <a:t>.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FF99"/>
                </a:solidFill>
              </a:rPr>
              <a:t>The Clues of Worldliness</a:t>
            </a:r>
          </a:p>
        </p:txBody>
      </p:sp>
    </p:spTree>
    <p:extLst>
      <p:ext uri="{BB962C8B-B14F-4D97-AF65-F5344CB8AC3E}">
        <p14:creationId xmlns:p14="http://schemas.microsoft.com/office/powerpoint/2010/main" val="280168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AFD15-F4A3-E73B-4212-EA75B8F96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512" y="18850"/>
            <a:ext cx="8502977" cy="6598766"/>
          </a:xfrm>
        </p:spPr>
        <p:txBody>
          <a:bodyPr/>
          <a:lstStyle/>
          <a:p>
            <a:pPr marL="395288" indent="-395288">
              <a:buNone/>
            </a:pPr>
            <a:r>
              <a:rPr lang="en-US" sz="2400">
                <a:solidFill>
                  <a:schemeClr val="bg1"/>
                </a:solidFill>
              </a:rPr>
              <a:t>A. </a:t>
            </a:r>
            <a:r>
              <a:rPr lang="en-US" sz="3000">
                <a:solidFill>
                  <a:srgbClr val="CCFFCC"/>
                </a:solidFill>
              </a:rPr>
              <a:t>Excuses for sins, ‘human weaknesses.’ </a:t>
            </a:r>
            <a:r>
              <a:rPr lang="en-US" sz="2900">
                <a:solidFill>
                  <a:schemeClr val="bg1"/>
                </a:solidFill>
              </a:rPr>
              <a:t>Ex.32:24 </a:t>
            </a:r>
          </a:p>
          <a:p>
            <a:pPr marL="395288" indent="-395288">
              <a:spcBef>
                <a:spcPts val="600"/>
              </a:spcBef>
              <a:buNone/>
            </a:pPr>
            <a:r>
              <a:rPr lang="en-US" sz="2400">
                <a:solidFill>
                  <a:schemeClr val="bg1"/>
                </a:solidFill>
              </a:rPr>
              <a:t>B. </a:t>
            </a:r>
            <a:r>
              <a:rPr lang="en-US" sz="3000">
                <a:solidFill>
                  <a:srgbClr val="CCFFCC"/>
                </a:solidFill>
              </a:rPr>
              <a:t>Attracted to, often think about, or participate in immoral activities.  </a:t>
            </a:r>
            <a:r>
              <a:rPr lang="en-US" sz="2900">
                <a:solidFill>
                  <a:schemeClr val="bg1"/>
                </a:solidFill>
              </a:rPr>
              <a:t>Mic.2:1 </a:t>
            </a:r>
          </a:p>
          <a:p>
            <a:pPr marL="395288" indent="-395288">
              <a:spcBef>
                <a:spcPts val="600"/>
              </a:spcBef>
              <a:buNone/>
            </a:pPr>
            <a:r>
              <a:rPr lang="en-US" sz="2400">
                <a:solidFill>
                  <a:schemeClr val="bg1"/>
                </a:solidFill>
              </a:rPr>
              <a:t>C. </a:t>
            </a:r>
            <a:r>
              <a:rPr lang="en-US" sz="3000">
                <a:solidFill>
                  <a:srgbClr val="CCFFCC"/>
                </a:solidFill>
              </a:rPr>
              <a:t>Passion for recreation (sports, music, movies) but mere tolerance for Bible study    </a:t>
            </a:r>
          </a:p>
          <a:p>
            <a:pPr marL="395288" indent="-395288">
              <a:spcBef>
                <a:spcPts val="600"/>
              </a:spcBef>
              <a:buNone/>
            </a:pPr>
            <a:r>
              <a:rPr lang="en-US" sz="2400">
                <a:solidFill>
                  <a:schemeClr val="bg1"/>
                </a:solidFill>
              </a:rPr>
              <a:t>D. </a:t>
            </a:r>
            <a:r>
              <a:rPr lang="en-US" sz="3000">
                <a:solidFill>
                  <a:srgbClr val="CCFFCC"/>
                </a:solidFill>
              </a:rPr>
              <a:t>Little time for God; lot of time for self.  </a:t>
            </a:r>
            <a:r>
              <a:rPr lang="en-US" sz="2900">
                <a:solidFill>
                  <a:schemeClr val="bg1"/>
                </a:solidFill>
              </a:rPr>
              <a:t>Mt.6:33   </a:t>
            </a:r>
          </a:p>
          <a:p>
            <a:pPr marL="395288" indent="-395288">
              <a:spcBef>
                <a:spcPts val="600"/>
              </a:spcBef>
              <a:buNone/>
            </a:pPr>
            <a:r>
              <a:rPr lang="en-US" sz="2400">
                <a:solidFill>
                  <a:schemeClr val="bg1"/>
                </a:solidFill>
              </a:rPr>
              <a:t>E. </a:t>
            </a:r>
            <a:r>
              <a:rPr lang="en-US" sz="3000">
                <a:solidFill>
                  <a:srgbClr val="CCFFCC"/>
                </a:solidFill>
              </a:rPr>
              <a:t>Willing to let others do the work; remain uninvolved.   </a:t>
            </a:r>
            <a:r>
              <a:rPr lang="en-US" sz="2900">
                <a:solidFill>
                  <a:schemeClr val="bg1"/>
                </a:solidFill>
              </a:rPr>
              <a:t>Mt.25:25f  </a:t>
            </a:r>
          </a:p>
          <a:p>
            <a:pPr marL="395288" indent="-395288">
              <a:spcBef>
                <a:spcPts val="600"/>
              </a:spcBef>
              <a:buNone/>
            </a:pPr>
            <a:r>
              <a:rPr lang="en-US" sz="2400">
                <a:solidFill>
                  <a:schemeClr val="bg1"/>
                </a:solidFill>
              </a:rPr>
              <a:t>F. </a:t>
            </a:r>
            <a:r>
              <a:rPr lang="en-US" sz="3000">
                <a:solidFill>
                  <a:srgbClr val="CCFFCC"/>
                </a:solidFill>
              </a:rPr>
              <a:t>Do not treat brothers in Christ as you would the Lord.    </a:t>
            </a:r>
            <a:r>
              <a:rPr lang="en-US" sz="2900">
                <a:solidFill>
                  <a:schemeClr val="bg1"/>
                </a:solidFill>
              </a:rPr>
              <a:t>Mt.25:34-46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>
                <a:solidFill>
                  <a:schemeClr val="bg1"/>
                </a:solidFill>
              </a:rPr>
              <a:t>G. </a:t>
            </a:r>
            <a:r>
              <a:rPr lang="en-US" sz="3000">
                <a:solidFill>
                  <a:srgbClr val="CCFFCC"/>
                </a:solidFill>
              </a:rPr>
              <a:t>Chip on shoulder.  </a:t>
            </a:r>
            <a:r>
              <a:rPr lang="en-US" sz="2900">
                <a:solidFill>
                  <a:schemeClr val="bg1"/>
                </a:solidFill>
              </a:rPr>
              <a:t>2 Tim.4:3-4;  Pr.27:6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>
                <a:solidFill>
                  <a:schemeClr val="bg1"/>
                </a:solidFill>
              </a:rPr>
              <a:t>H.</a:t>
            </a:r>
            <a:r>
              <a:rPr lang="en-US" sz="3000">
                <a:solidFill>
                  <a:schemeClr val="bg1"/>
                </a:solidFill>
              </a:rPr>
              <a:t> </a:t>
            </a:r>
            <a:r>
              <a:rPr lang="en-US" sz="3000">
                <a:solidFill>
                  <a:srgbClr val="CCFFCC"/>
                </a:solidFill>
              </a:rPr>
              <a:t>Hypercritical of other Christians.</a:t>
            </a:r>
            <a:r>
              <a:rPr lang="en-US" sz="3000">
                <a:solidFill>
                  <a:srgbClr val="FFFFCC"/>
                </a:solidFill>
              </a:rPr>
              <a:t>  </a:t>
            </a:r>
            <a:r>
              <a:rPr lang="en-US" sz="2900">
                <a:solidFill>
                  <a:schemeClr val="bg1"/>
                </a:solidFill>
              </a:rPr>
              <a:t>Jd.16.  1 K.22 </a:t>
            </a:r>
          </a:p>
          <a:p>
            <a:pPr marL="514350" indent="-514350">
              <a:buAutoNum type="alphaUcPeriod"/>
            </a:pPr>
            <a:endParaRPr lang="en-US" sz="3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40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A6C391-BB69-5344-9B83-EE80A0FE0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033" y="893186"/>
            <a:ext cx="5109935" cy="426567"/>
          </a:xfrm>
          <a:ln>
            <a:solidFill>
              <a:srgbClr val="00B0F0"/>
            </a:solidFill>
          </a:ln>
        </p:spPr>
        <p:txBody>
          <a:bodyPr anchor="ctr" anchorCtr="0"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2200">
                <a:solidFill>
                  <a:schemeClr val="bg1"/>
                </a:solidFill>
              </a:rPr>
              <a:t>. The Clues of Worldliness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B75377DF-CE75-B666-6267-7C861EE26291}"/>
              </a:ext>
            </a:extLst>
          </p:cNvPr>
          <p:cNvSpPr txBox="1">
            <a:spLocks/>
          </p:cNvSpPr>
          <p:nvPr/>
        </p:nvSpPr>
        <p:spPr bwMode="auto">
          <a:xfrm>
            <a:off x="458768" y="1479215"/>
            <a:ext cx="8229600" cy="1086439"/>
          </a:xfrm>
          <a:prstGeom prst="rect">
            <a:avLst/>
          </a:prstGeom>
          <a:noFill/>
          <a:ln>
            <a:solidFill>
              <a:srgbClr val="00B0F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en-US" sz="31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</a:t>
            </a:r>
            <a:r>
              <a:rPr lang="en-US" sz="3100">
                <a:solidFill>
                  <a:srgbClr val="FF0000"/>
                </a:solidFill>
              </a:rPr>
              <a:t>.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FF99"/>
                </a:solidFill>
              </a:rPr>
              <a:t>The Causes of Worldliness</a:t>
            </a:r>
          </a:p>
        </p:txBody>
      </p:sp>
    </p:spTree>
    <p:extLst>
      <p:ext uri="{BB962C8B-B14F-4D97-AF65-F5344CB8AC3E}">
        <p14:creationId xmlns:p14="http://schemas.microsoft.com/office/powerpoint/2010/main" val="3891413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7"/>
            <a:ext cx="8610599" cy="6023731"/>
          </a:xfrm>
        </p:spPr>
        <p:txBody>
          <a:bodyPr/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Worldly people.  </a:t>
            </a:r>
            <a:r>
              <a:rPr lang="en-US" altLang="en-US" sz="3000">
                <a:solidFill>
                  <a:schemeClr val="bg1"/>
                </a:solidFill>
              </a:rPr>
              <a:t>1 Co.15:33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Wealth.  </a:t>
            </a:r>
            <a:r>
              <a:rPr lang="en-US" altLang="en-US" sz="3000">
                <a:solidFill>
                  <a:schemeClr val="bg1"/>
                </a:solidFill>
              </a:rPr>
              <a:t>Lk.12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Power.</a:t>
            </a:r>
            <a:r>
              <a:rPr lang="en-US" altLang="en-US" sz="3000">
                <a:solidFill>
                  <a:schemeClr val="bg1"/>
                </a:solidFill>
              </a:rPr>
              <a:t>  Mt.20:20-28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Pride.  </a:t>
            </a:r>
            <a:r>
              <a:rPr lang="en-US" altLang="en-US" sz="3000">
                <a:solidFill>
                  <a:schemeClr val="bg1"/>
                </a:solidFill>
              </a:rPr>
              <a:t>2 Tim.3:2.   Dn.4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3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35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A6C391-BB69-5344-9B83-EE80A0FE0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033" y="657511"/>
            <a:ext cx="5109935" cy="426567"/>
          </a:xfrm>
          <a:ln>
            <a:solidFill>
              <a:srgbClr val="00B0F0"/>
            </a:solidFill>
          </a:ln>
        </p:spPr>
        <p:txBody>
          <a:bodyPr anchor="ctr" anchorCtr="0"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2200">
                <a:solidFill>
                  <a:schemeClr val="bg1"/>
                </a:solidFill>
              </a:rPr>
              <a:t>. The Clues of Worldliness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B75377DF-CE75-B666-6267-7C861EE26291}"/>
              </a:ext>
            </a:extLst>
          </p:cNvPr>
          <p:cNvSpPr txBox="1">
            <a:spLocks/>
          </p:cNvSpPr>
          <p:nvPr/>
        </p:nvSpPr>
        <p:spPr bwMode="auto">
          <a:xfrm>
            <a:off x="458768" y="1837425"/>
            <a:ext cx="8229600" cy="1086439"/>
          </a:xfrm>
          <a:prstGeom prst="rect">
            <a:avLst/>
          </a:prstGeom>
          <a:noFill/>
          <a:ln>
            <a:solidFill>
              <a:srgbClr val="00B0F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en-US" sz="31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</a:t>
            </a:r>
            <a:r>
              <a:rPr lang="en-US" sz="3100">
                <a:solidFill>
                  <a:srgbClr val="FF0000"/>
                </a:solidFill>
              </a:rPr>
              <a:t>.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FF99"/>
                </a:solidFill>
              </a:rPr>
              <a:t>The Cost of Worldliness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4425E1D2-5988-DBA7-091E-B143A82ABBAA}"/>
              </a:ext>
            </a:extLst>
          </p:cNvPr>
          <p:cNvSpPr txBox="1">
            <a:spLocks/>
          </p:cNvSpPr>
          <p:nvPr/>
        </p:nvSpPr>
        <p:spPr bwMode="auto">
          <a:xfrm>
            <a:off x="2018602" y="1243544"/>
            <a:ext cx="5109935" cy="426567"/>
          </a:xfrm>
          <a:prstGeom prst="rect">
            <a:avLst/>
          </a:prstGeom>
          <a:noFill/>
          <a:ln>
            <a:solidFill>
              <a:srgbClr val="00B0F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en-US" sz="2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</a:t>
            </a:r>
            <a:r>
              <a:rPr lang="en-US" sz="2200">
                <a:solidFill>
                  <a:schemeClr val="bg1"/>
                </a:solidFill>
              </a:rPr>
              <a:t>. The Causes of Worldliness</a:t>
            </a:r>
          </a:p>
        </p:txBody>
      </p:sp>
    </p:spTree>
    <p:extLst>
      <p:ext uri="{BB962C8B-B14F-4D97-AF65-F5344CB8AC3E}">
        <p14:creationId xmlns:p14="http://schemas.microsoft.com/office/powerpoint/2010/main" val="3730531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188531"/>
            <a:ext cx="8610599" cy="5759783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99FFCC"/>
                </a:solidFill>
              </a:rPr>
              <a:t>Enemy of God, </a:t>
            </a:r>
            <a:r>
              <a:rPr lang="en-US" altLang="en-US" sz="3000">
                <a:solidFill>
                  <a:schemeClr val="bg1"/>
                </a:solidFill>
              </a:rPr>
              <a:t>Ja.4:4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FFFFCC"/>
                </a:solidFill>
              </a:rPr>
              <a:t>Balaam wanted God AND money…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err="1">
                <a:solidFill>
                  <a:srgbClr val="FFFFCC"/>
                </a:solidFill>
              </a:rPr>
              <a:t>Achan</a:t>
            </a:r>
            <a:r>
              <a:rPr lang="en-US" altLang="en-US" sz="3000">
                <a:solidFill>
                  <a:srgbClr val="FFFFCC"/>
                </a:solidFill>
              </a:rPr>
              <a:t> wanted God AND treasures…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FFFFCC"/>
                </a:solidFill>
              </a:rPr>
              <a:t>Saul wanted God AND own way…</a:t>
            </a:r>
          </a:p>
          <a:p>
            <a:pPr lvl="1"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FFFFCC"/>
                </a:solidFill>
              </a:rPr>
              <a:t>Ja.4:4</a:t>
            </a:r>
          </a:p>
          <a:p>
            <a:pPr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99FFCC"/>
                </a:solidFill>
              </a:rPr>
              <a:t>Enmity against other people, </a:t>
            </a:r>
            <a:r>
              <a:rPr lang="en-US" altLang="en-US" sz="3000">
                <a:solidFill>
                  <a:schemeClr val="bg1"/>
                </a:solidFill>
              </a:rPr>
              <a:t>Ja.4:14 (3:16…)</a:t>
            </a:r>
          </a:p>
          <a:p>
            <a:pPr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99FFCC"/>
                </a:solidFill>
              </a:rPr>
              <a:t>Example that may snare weak brothers, </a:t>
            </a:r>
            <a:r>
              <a:rPr lang="en-US" altLang="en-US" sz="3000">
                <a:solidFill>
                  <a:schemeClr val="bg1"/>
                </a:solidFill>
              </a:rPr>
              <a:t>Ja.5:19-20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00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29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790</Words>
  <Application>Microsoft Office PowerPoint</Application>
  <PresentationFormat>On-screen Show (4:3)</PresentationFormat>
  <Paragraphs>95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Verdana</vt:lpstr>
      <vt:lpstr>Default Design</vt:lpstr>
      <vt:lpstr>PowerPoint Presentation</vt:lpstr>
      <vt:lpstr>James 4:1-4</vt:lpstr>
      <vt:lpstr>World – summary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Joseph</vt:lpstr>
      <vt:lpstr>Daniel</vt:lpstr>
      <vt:lpstr>This world is not a friend to the Christian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</cp:revision>
  <dcterms:created xsi:type="dcterms:W3CDTF">2011-08-18T15:42:19Z</dcterms:created>
  <dcterms:modified xsi:type="dcterms:W3CDTF">2023-11-09T12:22:36Z</dcterms:modified>
</cp:coreProperties>
</file>