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2"/>
  </p:notesMasterIdLst>
  <p:sldIdLst>
    <p:sldId id="305" r:id="rId3"/>
    <p:sldId id="477" r:id="rId4"/>
    <p:sldId id="374" r:id="rId5"/>
    <p:sldId id="373" r:id="rId6"/>
    <p:sldId id="447" r:id="rId7"/>
    <p:sldId id="468" r:id="rId8"/>
    <p:sldId id="469" r:id="rId9"/>
    <p:sldId id="470" r:id="rId10"/>
    <p:sldId id="471" r:id="rId11"/>
    <p:sldId id="472" r:id="rId12"/>
    <p:sldId id="473" r:id="rId13"/>
    <p:sldId id="429" r:id="rId14"/>
    <p:sldId id="465" r:id="rId15"/>
    <p:sldId id="474" r:id="rId16"/>
    <p:sldId id="475" r:id="rId17"/>
    <p:sldId id="476" r:id="rId18"/>
    <p:sldId id="451" r:id="rId19"/>
    <p:sldId id="478" r:id="rId20"/>
    <p:sldId id="47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CCFFCC"/>
    <a:srgbClr val="FFFF66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414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239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059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654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6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693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79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42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25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803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413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009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Strong Church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F. </a:t>
            </a:r>
            <a:r>
              <a:rPr lang="en-US" altLang="en-US" sz="3400" dirty="0">
                <a:solidFill>
                  <a:srgbClr val="CCFFCC"/>
                </a:solidFill>
              </a:rPr>
              <a:t>Social programs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Makes people </a:t>
            </a:r>
            <a:r>
              <a:rPr lang="en-US" altLang="en-US" sz="3000" u="sng" dirty="0">
                <a:solidFill>
                  <a:schemeClr val="bg1"/>
                </a:solidFill>
              </a:rPr>
              <a:t>feel</a:t>
            </a:r>
            <a:r>
              <a:rPr lang="en-US" altLang="en-US" sz="3000" dirty="0">
                <a:solidFill>
                  <a:schemeClr val="bg1"/>
                </a:solidFill>
              </a:rPr>
              <a:t> good…but so does a ball game</a:t>
            </a:r>
          </a:p>
        </p:txBody>
      </p:sp>
    </p:spTree>
    <p:extLst>
      <p:ext uri="{BB962C8B-B14F-4D97-AF65-F5344CB8AC3E}">
        <p14:creationId xmlns:p14="http://schemas.microsoft.com/office/powerpoint/2010/main" val="46946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324896" y="609600"/>
            <a:ext cx="64770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Things </a:t>
            </a:r>
            <a:r>
              <a:rPr kumimoji="0" lang="en-US" sz="2400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Needed For A Strong Church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13915C1F-2A7F-4DF2-B4A5-F836A7D04FDC}"/>
              </a:ext>
            </a:extLst>
          </p:cNvPr>
          <p:cNvSpPr/>
          <p:nvPr/>
        </p:nvSpPr>
        <p:spPr bwMode="auto">
          <a:xfrm>
            <a:off x="1018881" y="1219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T</a:t>
            </a:r>
            <a:r>
              <a:rPr kumimoji="0" lang="en-US" sz="3600" i="0" u="none" strike="noStrike" kern="0" cap="none" spc="0" normalizeH="0" baseline="0" noProof="0" dirty="0" err="1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hings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sng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kumimoji="0" lang="en-US" sz="3600" i="0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Essential</a:t>
            </a:r>
            <a:br>
              <a:rPr kumimoji="0" lang="en-US" sz="3600" i="0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A Strong Church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8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Studious – focus on the Word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Ho.4:6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Mt.28:20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Tim.4:6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sz="24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01E6DF-CB8A-3C08-BEB6-13E11564C1AA}"/>
              </a:ext>
            </a:extLst>
          </p:cNvPr>
          <p:cNvSpPr/>
          <p:nvPr/>
        </p:nvSpPr>
        <p:spPr>
          <a:xfrm>
            <a:off x="2057400" y="2743200"/>
            <a:ext cx="50292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We cannot develop right character if ignorant of God’s word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1CC959-3155-DF1B-314A-C3C6596CE369}"/>
              </a:ext>
            </a:extLst>
          </p:cNvPr>
          <p:cNvSpPr/>
          <p:nvPr/>
        </p:nvSpPr>
        <p:spPr>
          <a:xfrm>
            <a:off x="2057400" y="4439238"/>
            <a:ext cx="50292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We cannot do a work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unless we know what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the Lord wants </a:t>
            </a: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Devoted to duties: takes them seriously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0" indent="0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Mt.6:33</a:t>
            </a:r>
          </a:p>
          <a:p>
            <a:pPr marL="339725" indent="-339725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view the church as optional: come if they want to; stay away if something else attracts them</a:t>
            </a:r>
          </a:p>
          <a:p>
            <a:pPr marL="339725" indent="-339725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owe local church certain responsibilities</a:t>
            </a:r>
          </a:p>
          <a:p>
            <a:pPr lvl="1" defTabSz="339725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Team</a:t>
            </a:r>
          </a:p>
          <a:p>
            <a:pPr lvl="1" defTabSz="339725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Army</a:t>
            </a:r>
          </a:p>
          <a:p>
            <a:pPr lvl="1" defTabSz="339725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School</a:t>
            </a:r>
          </a:p>
          <a:p>
            <a:pPr lvl="1" defTabSz="339725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Job</a:t>
            </a:r>
          </a:p>
          <a:p>
            <a:pPr lvl="1" defTabSz="339725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Church??</a:t>
            </a:r>
          </a:p>
          <a:p>
            <a:pPr marL="0" indent="0">
              <a:spcAft>
                <a:spcPts val="4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United: mixture of love and kindness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39725" indent="-339725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Ac.4:32,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the multitude of those who believed were of one heart and one soul… </a:t>
            </a:r>
          </a:p>
          <a:p>
            <a:pPr marL="339725" indent="-339725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Co.13:11,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Finally, brethren, farewell.   Become complete.   Be of good comfort, be of one mind, live in peace; and the God of love and peace will be with you.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Loving: Jn.13:34-35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0" indent="0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Co.11:18, no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clics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‘For first of all, when you come together as a church, I hear that there are divisions among you, and in part I believe it’</a:t>
            </a:r>
          </a:p>
          <a:p>
            <a:pPr marL="0" indent="0" defTabSz="339725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Co.13, without love . . . </a:t>
            </a:r>
          </a:p>
          <a:p>
            <a:pPr lvl="1" defTabSz="3397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produce nothing of value,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  <a:p>
            <a:pPr lvl="1" defTabSz="3397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am of no value,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  <a:p>
            <a:pPr lvl="1" defTabSz="3397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gain nothing of value,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Gal.5:13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4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Working: </a:t>
            </a:r>
            <a:r>
              <a:rPr lang="en-US" altLang="en-US" sz="3400" dirty="0">
                <a:solidFill>
                  <a:schemeClr val="bg1"/>
                </a:solidFill>
              </a:rPr>
              <a:t>Gal.5:6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95288" indent="-395288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things can destroy a church.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Death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 teachers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persecution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etc., but </a:t>
            </a:r>
            <a:r>
              <a:rPr lang="en-US" sz="3000" u="sng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indiffer-ence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by itself is enough.  </a:t>
            </a:r>
          </a:p>
          <a:p>
            <a:pPr marL="395288" indent="-395288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Ps.110</a:t>
            </a:r>
            <a:r>
              <a:rPr lang="en-US" sz="30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Your people shall be volunteers In the day of Your power…  </a:t>
            </a:r>
          </a:p>
          <a:p>
            <a:pPr marL="395288" indent="-395288" defTabSz="3397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Some Christians are always ready for a good work; gladly spend their time, money, energy to serve.  </a:t>
            </a:r>
          </a:p>
          <a:p>
            <a:pPr marL="395288" indent="-395288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Zeal, Tit.2:14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395288" indent="-395288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 is for everyone – not just a few</a:t>
            </a:r>
            <a:endParaRPr lang="en-US" sz="3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defTabSz="339725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5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Communication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hurt but don’t let others know . . 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Then blame them for not coming to their aid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Col.4:6,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Let your speech always be with grace, seasoned with salt, that you may know how you ought to answer each one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Holy living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Eph.1:4,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just as He chose us in Him before the foundation of the world, that we should be holy and without blame before Him in love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Pt.1:15,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as He Who called you is holy, you also be holy in all your conduct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Strength comes from courage . . .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 err="1">
                <a:solidFill>
                  <a:srgbClr val="FFFF00"/>
                </a:solidFill>
              </a:rPr>
              <a:t>Courage</a:t>
            </a:r>
            <a:r>
              <a:rPr lang="en-US" altLang="en-US" sz="3500" dirty="0">
                <a:solidFill>
                  <a:srgbClr val="FFFF00"/>
                </a:solidFill>
              </a:rPr>
              <a:t> comes from God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“Courage is not the absence of fear, but rather the judgment that something else is more important than fear” </a:t>
            </a:r>
            <a:r>
              <a:rPr lang="en-US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– James Neil Hollingworth</a:t>
            </a:r>
            <a:endParaRPr lang="en-US" sz="2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David, 1 Sm.17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8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Every Christian must be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interested in strength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Every Christian must be</a:t>
            </a:r>
            <a:br>
              <a:rPr lang="en-US" altLang="en-US" sz="3100" dirty="0">
                <a:solidFill>
                  <a:srgbClr val="FFFF00"/>
                </a:solidFill>
              </a:rPr>
            </a:br>
            <a:r>
              <a:rPr lang="en-US" altLang="en-US" sz="3100" dirty="0">
                <a:solidFill>
                  <a:srgbClr val="FFFF00"/>
                </a:solidFill>
              </a:rPr>
              <a:t>part of a local congregation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Co.11 – five times, </a:t>
            </a:r>
            <a:r>
              <a:rPr lang="en-US" altLang="en-US" sz="3100" i="1" dirty="0">
                <a:solidFill>
                  <a:srgbClr val="CCFFFF"/>
                </a:solidFill>
              </a:rPr>
              <a:t>come together</a:t>
            </a:r>
            <a:r>
              <a:rPr lang="en-US" altLang="en-US" sz="3100" i="1" dirty="0">
                <a:solidFill>
                  <a:schemeClr val="bg1"/>
                </a:solidFill>
              </a:rPr>
              <a:t>;  </a:t>
            </a:r>
            <a:r>
              <a:rPr lang="en-US" altLang="en-US" sz="3100" dirty="0">
                <a:solidFill>
                  <a:schemeClr val="bg1"/>
                </a:solidFill>
              </a:rPr>
              <a:t>one time,</a:t>
            </a:r>
            <a:r>
              <a:rPr lang="en-US" altLang="en-US" sz="3100" i="1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CCFFFF"/>
                </a:solidFill>
              </a:rPr>
              <a:t>as a church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Hb.10:25, do not forsake </a:t>
            </a:r>
            <a:r>
              <a:rPr lang="en-US" altLang="en-US" sz="3100" i="1" dirty="0">
                <a:solidFill>
                  <a:srgbClr val="CCFFFF"/>
                </a:solidFill>
              </a:rPr>
              <a:t>assembling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No church is problem free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Where there are people…there will be problems.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Strong church is composed of strong people.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There is no other way. 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Things </a:t>
            </a:r>
            <a:r>
              <a:rPr kumimoji="0" lang="en-US" sz="3600" i="0" u="sng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Needed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 A Strong Church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A. </a:t>
            </a:r>
            <a:r>
              <a:rPr lang="en-US" altLang="en-US" sz="3400" dirty="0">
                <a:solidFill>
                  <a:srgbClr val="CCFFCC"/>
                </a:solidFill>
              </a:rPr>
              <a:t>Large numbers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What is large? 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Ac.2:41 . . .  4:4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Some tend to trust numbers  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2 Sm.24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Ro.11:4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God’s faithful are always outnumbered  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Jg.7:2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Mt.7:13-14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8CAD281-0826-AC06-4D3D-0BC62F1852C1}"/>
              </a:ext>
            </a:extLst>
          </p:cNvPr>
          <p:cNvSpPr/>
          <p:nvPr/>
        </p:nvSpPr>
        <p:spPr>
          <a:xfrm>
            <a:off x="3543692" y="4343400"/>
            <a:ext cx="5142344" cy="1066800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Danger: many seek numbers, ignore God’s plan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B. </a:t>
            </a:r>
            <a:r>
              <a:rPr lang="en-US" altLang="en-US" sz="3400" dirty="0">
                <a:solidFill>
                  <a:srgbClr val="CCFFCC"/>
                </a:solidFill>
              </a:rPr>
              <a:t>Wealth, material riches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How much is necessary?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Mt.19:24-25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Rv.3:17;  2:9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Early church did not focus on converting the wealthy.   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Mk.12:41-44</a:t>
            </a:r>
          </a:p>
        </p:txBody>
      </p:sp>
    </p:spTree>
    <p:extLst>
      <p:ext uri="{BB962C8B-B14F-4D97-AF65-F5344CB8AC3E}">
        <p14:creationId xmlns:p14="http://schemas.microsoft.com/office/powerpoint/2010/main" val="68843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C. </a:t>
            </a:r>
            <a:r>
              <a:rPr lang="en-US" altLang="en-US" sz="3400" dirty="0">
                <a:solidFill>
                  <a:srgbClr val="CCFFCC"/>
                </a:solidFill>
              </a:rPr>
              <a:t>Magnificent buildings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How large?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 building is authorized.   Hb.10:25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Early churches may have owned a building – Ac.20:7-8;   Ja.2:2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They never depended on buildings to grow strong or to attract people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Typical attitude: the more expensive, the better.   </a:t>
            </a:r>
            <a:r>
              <a:rPr lang="en-US" altLang="en-US" sz="3000" dirty="0">
                <a:solidFill>
                  <a:schemeClr val="bg1"/>
                </a:solidFill>
              </a:rPr>
              <a:t>Mk.13:1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Solomon: largest building project in Israel’s history . . . </a:t>
            </a:r>
          </a:p>
        </p:txBody>
      </p:sp>
    </p:spTree>
    <p:extLst>
      <p:ext uri="{BB962C8B-B14F-4D97-AF65-F5344CB8AC3E}">
        <p14:creationId xmlns:p14="http://schemas.microsoft.com/office/powerpoint/2010/main" val="1567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D. </a:t>
            </a:r>
            <a:r>
              <a:rPr lang="en-US" altLang="en-US" sz="3400" dirty="0">
                <a:solidFill>
                  <a:srgbClr val="CCFFCC"/>
                </a:solidFill>
              </a:rPr>
              <a:t>Popular preachers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“Popular” preacher doesn’t imply strong congregation:  </a:t>
            </a:r>
            <a:r>
              <a:rPr lang="en-US" altLang="en-US" sz="3000" dirty="0">
                <a:solidFill>
                  <a:schemeClr val="bg1"/>
                </a:solidFill>
              </a:rPr>
              <a:t>Ac.28:22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Some think preacher’s duty is social work. 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1 Tim.4:16</a:t>
            </a:r>
          </a:p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Revised version:  ‘Take heed to dinners, social occasions, parties, and get-togethers; continue in them…for in doing this you will strengthen the church and keep your job’</a:t>
            </a:r>
          </a:p>
        </p:txBody>
      </p:sp>
    </p:spTree>
    <p:extLst>
      <p:ext uri="{BB962C8B-B14F-4D97-AF65-F5344CB8AC3E}">
        <p14:creationId xmlns:p14="http://schemas.microsoft.com/office/powerpoint/2010/main" val="20780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E. </a:t>
            </a:r>
            <a:r>
              <a:rPr lang="en-US" altLang="en-US" sz="3400" dirty="0">
                <a:solidFill>
                  <a:srgbClr val="CCFFCC"/>
                </a:solidFill>
              </a:rPr>
              <a:t>Organization of societies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1849: UCMS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Missionary Society never strengthened a church;  it drained strength – 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Took its money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Oversaw its work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Made members think they were great  just by contributing</a:t>
            </a:r>
          </a:p>
          <a:p>
            <a:pPr lvl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Ph.1:1</a:t>
            </a:r>
          </a:p>
        </p:txBody>
      </p:sp>
    </p:spTree>
    <p:extLst>
      <p:ext uri="{BB962C8B-B14F-4D97-AF65-F5344CB8AC3E}">
        <p14:creationId xmlns:p14="http://schemas.microsoft.com/office/powerpoint/2010/main" val="25663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11366</TotalTime>
  <Words>839</Words>
  <Application>Microsoft Office PowerPoint</Application>
  <PresentationFormat>On-screen Show (4:3)</PresentationFormat>
  <Paragraphs>105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Verdana</vt:lpstr>
      <vt:lpstr>1_Default Design</vt:lpstr>
      <vt:lpstr>Default Design</vt:lpstr>
      <vt:lpstr>PowerPoint Presentation</vt:lpstr>
      <vt:lpstr>Every Christian must be interested in strength</vt:lpstr>
      <vt:lpstr>No church is problem free</vt:lpstr>
      <vt:lpstr>PowerPoint Presentation</vt:lpstr>
      <vt:lpstr>A. Large numbers</vt:lpstr>
      <vt:lpstr>B. Wealth, material riches</vt:lpstr>
      <vt:lpstr>C. Magnificent buildings</vt:lpstr>
      <vt:lpstr>D. Popular preachers</vt:lpstr>
      <vt:lpstr>E. Organization of societies</vt:lpstr>
      <vt:lpstr>F. Social programs</vt:lpstr>
      <vt:lpstr>PowerPoint Presentation</vt:lpstr>
      <vt:lpstr>Studious – focus on the Word</vt:lpstr>
      <vt:lpstr>Devoted to duties: takes them seriously</vt:lpstr>
      <vt:lpstr>United: mixture of love and kindness</vt:lpstr>
      <vt:lpstr>Loving: Jn.13:34-35</vt:lpstr>
      <vt:lpstr>Working: Gal.5:6</vt:lpstr>
      <vt:lpstr>Communication</vt:lpstr>
      <vt:lpstr>Holy living</vt:lpstr>
      <vt:lpstr>Strength comes from courage . . . Courage comes from God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1140</cp:revision>
  <dcterms:created xsi:type="dcterms:W3CDTF">2011-08-18T15:42:19Z</dcterms:created>
  <dcterms:modified xsi:type="dcterms:W3CDTF">2024-01-06T03:10:01Z</dcterms:modified>
</cp:coreProperties>
</file>