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8"/>
  </p:notesMasterIdLst>
  <p:sldIdLst>
    <p:sldId id="501" r:id="rId2"/>
    <p:sldId id="447" r:id="rId3"/>
    <p:sldId id="694" r:id="rId4"/>
    <p:sldId id="597" r:id="rId5"/>
    <p:sldId id="686" r:id="rId6"/>
    <p:sldId id="640" r:id="rId7"/>
    <p:sldId id="693" r:id="rId8"/>
    <p:sldId id="655" r:id="rId9"/>
    <p:sldId id="671" r:id="rId10"/>
    <p:sldId id="687" r:id="rId11"/>
    <p:sldId id="688" r:id="rId12"/>
    <p:sldId id="689" r:id="rId13"/>
    <p:sldId id="657" r:id="rId14"/>
    <p:sldId id="690" r:id="rId15"/>
    <p:sldId id="691" r:id="rId16"/>
    <p:sldId id="69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FFFF99"/>
    <a:srgbClr val="CCFFFF"/>
    <a:srgbClr val="CCECFF"/>
    <a:srgbClr val="99FFCC"/>
    <a:srgbClr val="FF3399"/>
    <a:srgbClr val="FF5050"/>
    <a:srgbClr val="FFCC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6D3A1ABC-F49C-44B4-B286-CB05B6A56DE9}"/>
    <pc:docChg chg="delSld delMainMaster">
      <pc:chgData name="Ty Johnson" userId="2df4d96252200d5b" providerId="LiveId" clId="{6D3A1ABC-F49C-44B4-B286-CB05B6A56DE9}" dt="2024-03-15T01:45:53.769" v="3" actId="47"/>
      <pc:docMkLst>
        <pc:docMk/>
      </pc:docMkLst>
      <pc:sldChg chg="del">
        <pc:chgData name="Ty Johnson" userId="2df4d96252200d5b" providerId="LiveId" clId="{6D3A1ABC-F49C-44B4-B286-CB05B6A56DE9}" dt="2024-03-15T01:45:47.604" v="0" actId="47"/>
        <pc:sldMkLst>
          <pc:docMk/>
          <pc:sldMk cId="1456885882" sldId="301"/>
        </pc:sldMkLst>
      </pc:sldChg>
      <pc:sldChg chg="del">
        <pc:chgData name="Ty Johnson" userId="2df4d96252200d5b" providerId="LiveId" clId="{6D3A1ABC-F49C-44B4-B286-CB05B6A56DE9}" dt="2024-03-15T01:45:48.524" v="1" actId="47"/>
        <pc:sldMkLst>
          <pc:docMk/>
          <pc:sldMk cId="2960715936" sldId="374"/>
        </pc:sldMkLst>
      </pc:sldChg>
      <pc:sldChg chg="del">
        <pc:chgData name="Ty Johnson" userId="2df4d96252200d5b" providerId="LiveId" clId="{6D3A1ABC-F49C-44B4-B286-CB05B6A56DE9}" dt="2024-03-15T01:45:49.391" v="2" actId="47"/>
        <pc:sldMkLst>
          <pc:docMk/>
          <pc:sldMk cId="2576077402" sldId="520"/>
        </pc:sldMkLst>
      </pc:sldChg>
      <pc:sldChg chg="del">
        <pc:chgData name="Ty Johnson" userId="2df4d96252200d5b" providerId="LiveId" clId="{6D3A1ABC-F49C-44B4-B286-CB05B6A56DE9}" dt="2024-03-15T01:45:53.769" v="3" actId="47"/>
        <pc:sldMkLst>
          <pc:docMk/>
          <pc:sldMk cId="1925478588" sldId="588"/>
        </pc:sldMkLst>
      </pc:sldChg>
      <pc:sldMasterChg chg="del delSldLayout">
        <pc:chgData name="Ty Johnson" userId="2df4d96252200d5b" providerId="LiveId" clId="{6D3A1ABC-F49C-44B4-B286-CB05B6A56DE9}" dt="2024-03-15T01:45:47.604" v="0" actId="47"/>
        <pc:sldMasterMkLst>
          <pc:docMk/>
          <pc:sldMasterMk cId="475323706" sldId="2147483727"/>
        </pc:sldMasterMkLst>
        <pc:sldLayoutChg chg="del">
          <pc:chgData name="Ty Johnson" userId="2df4d96252200d5b" providerId="LiveId" clId="{6D3A1ABC-F49C-44B4-B286-CB05B6A56DE9}" dt="2024-03-15T01:45:47.604" v="0" actId="47"/>
          <pc:sldLayoutMkLst>
            <pc:docMk/>
            <pc:sldMasterMk cId="475323706" sldId="2147483727"/>
            <pc:sldLayoutMk cId="4027427842" sldId="2147483728"/>
          </pc:sldLayoutMkLst>
        </pc:sldLayoutChg>
        <pc:sldLayoutChg chg="del">
          <pc:chgData name="Ty Johnson" userId="2df4d96252200d5b" providerId="LiveId" clId="{6D3A1ABC-F49C-44B4-B286-CB05B6A56DE9}" dt="2024-03-15T01:45:47.604" v="0" actId="47"/>
          <pc:sldLayoutMkLst>
            <pc:docMk/>
            <pc:sldMasterMk cId="475323706" sldId="2147483727"/>
            <pc:sldLayoutMk cId="2717830037" sldId="2147483729"/>
          </pc:sldLayoutMkLst>
        </pc:sldLayoutChg>
        <pc:sldLayoutChg chg="del">
          <pc:chgData name="Ty Johnson" userId="2df4d96252200d5b" providerId="LiveId" clId="{6D3A1ABC-F49C-44B4-B286-CB05B6A56DE9}" dt="2024-03-15T01:45:47.604" v="0" actId="47"/>
          <pc:sldLayoutMkLst>
            <pc:docMk/>
            <pc:sldMasterMk cId="475323706" sldId="2147483727"/>
            <pc:sldLayoutMk cId="4260463228" sldId="2147483730"/>
          </pc:sldLayoutMkLst>
        </pc:sldLayoutChg>
        <pc:sldLayoutChg chg="del">
          <pc:chgData name="Ty Johnson" userId="2df4d96252200d5b" providerId="LiveId" clId="{6D3A1ABC-F49C-44B4-B286-CB05B6A56DE9}" dt="2024-03-15T01:45:47.604" v="0" actId="47"/>
          <pc:sldLayoutMkLst>
            <pc:docMk/>
            <pc:sldMasterMk cId="475323706" sldId="2147483727"/>
            <pc:sldLayoutMk cId="1961832962" sldId="2147483731"/>
          </pc:sldLayoutMkLst>
        </pc:sldLayoutChg>
        <pc:sldLayoutChg chg="del">
          <pc:chgData name="Ty Johnson" userId="2df4d96252200d5b" providerId="LiveId" clId="{6D3A1ABC-F49C-44B4-B286-CB05B6A56DE9}" dt="2024-03-15T01:45:47.604" v="0" actId="47"/>
          <pc:sldLayoutMkLst>
            <pc:docMk/>
            <pc:sldMasterMk cId="475323706" sldId="2147483727"/>
            <pc:sldLayoutMk cId="560684163" sldId="2147483732"/>
          </pc:sldLayoutMkLst>
        </pc:sldLayoutChg>
        <pc:sldLayoutChg chg="del">
          <pc:chgData name="Ty Johnson" userId="2df4d96252200d5b" providerId="LiveId" clId="{6D3A1ABC-F49C-44B4-B286-CB05B6A56DE9}" dt="2024-03-15T01:45:47.604" v="0" actId="47"/>
          <pc:sldLayoutMkLst>
            <pc:docMk/>
            <pc:sldMasterMk cId="475323706" sldId="2147483727"/>
            <pc:sldLayoutMk cId="1737197783" sldId="2147483733"/>
          </pc:sldLayoutMkLst>
        </pc:sldLayoutChg>
        <pc:sldLayoutChg chg="del">
          <pc:chgData name="Ty Johnson" userId="2df4d96252200d5b" providerId="LiveId" clId="{6D3A1ABC-F49C-44B4-B286-CB05B6A56DE9}" dt="2024-03-15T01:45:47.604" v="0" actId="47"/>
          <pc:sldLayoutMkLst>
            <pc:docMk/>
            <pc:sldMasterMk cId="475323706" sldId="2147483727"/>
            <pc:sldLayoutMk cId="4029136646" sldId="2147483734"/>
          </pc:sldLayoutMkLst>
        </pc:sldLayoutChg>
        <pc:sldLayoutChg chg="del">
          <pc:chgData name="Ty Johnson" userId="2df4d96252200d5b" providerId="LiveId" clId="{6D3A1ABC-F49C-44B4-B286-CB05B6A56DE9}" dt="2024-03-15T01:45:47.604" v="0" actId="47"/>
          <pc:sldLayoutMkLst>
            <pc:docMk/>
            <pc:sldMasterMk cId="475323706" sldId="2147483727"/>
            <pc:sldLayoutMk cId="290709156" sldId="2147483735"/>
          </pc:sldLayoutMkLst>
        </pc:sldLayoutChg>
        <pc:sldLayoutChg chg="del">
          <pc:chgData name="Ty Johnson" userId="2df4d96252200d5b" providerId="LiveId" clId="{6D3A1ABC-F49C-44B4-B286-CB05B6A56DE9}" dt="2024-03-15T01:45:47.604" v="0" actId="47"/>
          <pc:sldLayoutMkLst>
            <pc:docMk/>
            <pc:sldMasterMk cId="475323706" sldId="2147483727"/>
            <pc:sldLayoutMk cId="1419392523" sldId="2147483736"/>
          </pc:sldLayoutMkLst>
        </pc:sldLayoutChg>
        <pc:sldLayoutChg chg="del">
          <pc:chgData name="Ty Johnson" userId="2df4d96252200d5b" providerId="LiveId" clId="{6D3A1ABC-F49C-44B4-B286-CB05B6A56DE9}" dt="2024-03-15T01:45:47.604" v="0" actId="47"/>
          <pc:sldLayoutMkLst>
            <pc:docMk/>
            <pc:sldMasterMk cId="475323706" sldId="2147483727"/>
            <pc:sldLayoutMk cId="2958447607" sldId="2147483737"/>
          </pc:sldLayoutMkLst>
        </pc:sldLayoutChg>
        <pc:sldLayoutChg chg="del">
          <pc:chgData name="Ty Johnson" userId="2df4d96252200d5b" providerId="LiveId" clId="{6D3A1ABC-F49C-44B4-B286-CB05B6A56DE9}" dt="2024-03-15T01:45:47.604" v="0" actId="47"/>
          <pc:sldLayoutMkLst>
            <pc:docMk/>
            <pc:sldMasterMk cId="475323706" sldId="2147483727"/>
            <pc:sldLayoutMk cId="2152825053" sldId="214748373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1393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396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642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836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624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2468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184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809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996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529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312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3792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13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90485" y="377073"/>
            <a:ext cx="5374259" cy="134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Dangers of</a:t>
            </a:r>
            <a:br>
              <a:rPr lang="en-US" sz="3200" kern="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Careless Worship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rgbClr val="CCFFCC"/>
                </a:solidFill>
              </a:rPr>
              <a:t>Distinguish holy and profane</a:t>
            </a:r>
            <a:r>
              <a:rPr lang="en-US" altLang="en-US" sz="3000" dirty="0">
                <a:solidFill>
                  <a:srgbClr val="CCECFF"/>
                </a:solidFill>
              </a:rPr>
              <a:t>, </a:t>
            </a:r>
            <a:r>
              <a:rPr lang="en-US" altLang="en-US" sz="3000" dirty="0">
                <a:solidFill>
                  <a:schemeClr val="bg1"/>
                </a:solidFill>
              </a:rPr>
              <a:t>8-11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Distinguish – separate; set apart; make </a:t>
            </a:r>
            <a:r>
              <a:rPr lang="en-US" altLang="en-US" sz="3000" dirty="0" err="1">
                <a:solidFill>
                  <a:schemeClr val="bg1"/>
                </a:solidFill>
              </a:rPr>
              <a:t>distinc-tion</a:t>
            </a:r>
            <a:r>
              <a:rPr lang="en-US" altLang="en-US" sz="3000" dirty="0">
                <a:solidFill>
                  <a:schemeClr val="bg1"/>
                </a:solidFill>
              </a:rPr>
              <a:t> between clean / unclean, holy / profane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Hb.5:14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Drunk:</a:t>
            </a:r>
            <a:r>
              <a:rPr lang="en-US" altLang="en-US" sz="3000" dirty="0">
                <a:solidFill>
                  <a:schemeClr val="bg1"/>
                </a:solidFill>
              </a:rPr>
              <a:t> cannot discern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Darkness:</a:t>
            </a:r>
            <a:r>
              <a:rPr lang="en-US" altLang="en-US" sz="3000" dirty="0">
                <a:solidFill>
                  <a:schemeClr val="bg1"/>
                </a:solidFill>
              </a:rPr>
              <a:t> cannot discern.  Ac.17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Deceived: </a:t>
            </a:r>
            <a:r>
              <a:rPr lang="en-US" altLang="en-US" sz="3000" dirty="0">
                <a:solidFill>
                  <a:schemeClr val="bg1"/>
                </a:solidFill>
              </a:rPr>
              <a:t>strong believers in error.  Col.2.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Distracted:</a:t>
            </a:r>
            <a:r>
              <a:rPr lang="en-US" altLang="en-US" sz="3000" dirty="0">
                <a:solidFill>
                  <a:schemeClr val="bg1"/>
                </a:solidFill>
              </a:rPr>
              <a:t>  1 Co.11, Lord’s supper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Drained: </a:t>
            </a:r>
            <a:r>
              <a:rPr lang="en-US" altLang="en-US" sz="3000" dirty="0">
                <a:solidFill>
                  <a:schemeClr val="bg1"/>
                </a:solidFill>
              </a:rPr>
              <a:t>physically / mentally exhausted…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1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97957"/>
            <a:ext cx="8610599" cy="6268829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Neglected sacrifice, </a:t>
            </a:r>
            <a:r>
              <a:rPr lang="en-US" altLang="en-US" sz="3000" dirty="0">
                <a:solidFill>
                  <a:schemeClr val="bg1"/>
                </a:solidFill>
              </a:rPr>
              <a:t>12-20</a:t>
            </a:r>
          </a:p>
          <a:p>
            <a:pPr marL="461963" indent="-461963">
              <a:spcBef>
                <a:spcPts val="0"/>
              </a:spcBef>
              <a:spcAft>
                <a:spcPts val="10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12-15:  </a:t>
            </a:r>
            <a:r>
              <a:rPr lang="en-US" altLang="en-US" sz="3000" dirty="0">
                <a:solidFill>
                  <a:srgbClr val="FFFFCC"/>
                </a:solidFill>
              </a:rPr>
              <a:t>Aaron ordered to eat </a:t>
            </a:r>
            <a:r>
              <a:rPr lang="en-US" altLang="en-US" sz="3000" dirty="0">
                <a:solidFill>
                  <a:schemeClr val="bg1"/>
                </a:solidFill>
              </a:rPr>
              <a:t>(3x) </a:t>
            </a:r>
            <a:r>
              <a:rPr lang="en-US" altLang="en-US" sz="3000" dirty="0">
                <a:solidFill>
                  <a:srgbClr val="FFFFCC"/>
                </a:solidFill>
              </a:rPr>
              <a:t>– his due, with his sons…</a:t>
            </a:r>
          </a:p>
          <a:p>
            <a:pPr marL="461963" indent="-461963">
              <a:spcBef>
                <a:spcPts val="0"/>
              </a:spcBef>
              <a:spcAft>
                <a:spcPts val="10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16:  Moses: found sin offering burned up </a:t>
            </a:r>
          </a:p>
          <a:p>
            <a:pPr marL="461963" indent="-461963">
              <a:spcBef>
                <a:spcPts val="0"/>
              </a:spcBef>
              <a:spcAft>
                <a:spcPts val="10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17-18: Aaron is held accountable: why did you not eat sin offering?  (9:3, 15)  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461963" indent="-461963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19-20: </a:t>
            </a:r>
            <a:r>
              <a:rPr lang="en-US" altLang="en-US" sz="3000" dirty="0">
                <a:solidFill>
                  <a:srgbClr val="FFFFCC"/>
                </a:solidFill>
              </a:rPr>
              <a:t>Aaron: had completed sin offering / burnt offering – the festive part of the observance remained  (privately fed the priest and his family).   This was omitted 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Aaron’s concern: sad heart; unworthy…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Moses let his disapproval suffice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09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139690" y="537327"/>
            <a:ext cx="4866266" cy="443061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Presumption in Leviticus 10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04BB7A3C-2F2F-D40C-5B63-C3B352D68C6E}"/>
              </a:ext>
            </a:extLst>
          </p:cNvPr>
          <p:cNvSpPr/>
          <p:nvPr/>
        </p:nvSpPr>
        <p:spPr bwMode="auto">
          <a:xfrm>
            <a:off x="655811" y="1132786"/>
            <a:ext cx="7837170" cy="125376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Principles to Remember in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Acceptable Worship,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1 Co.14</a:t>
            </a:r>
          </a:p>
        </p:txBody>
      </p:sp>
    </p:spTree>
    <p:extLst>
      <p:ext uri="{BB962C8B-B14F-4D97-AF65-F5344CB8AC3E}">
        <p14:creationId xmlns:p14="http://schemas.microsoft.com/office/powerpoint/2010/main" val="2026013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Pursue love, </a:t>
            </a:r>
            <a:r>
              <a:rPr lang="en-US" altLang="en-US" sz="3100" dirty="0">
                <a:solidFill>
                  <a:schemeClr val="bg1"/>
                </a:solidFill>
              </a:rPr>
              <a:t>1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(= ch.13)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Opposite of pride, neglect, selfishness, error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Love and gifts are not competitors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Ac.2, </a:t>
            </a:r>
            <a:r>
              <a:rPr lang="en-US" altLang="en-US" sz="3000" dirty="0">
                <a:solidFill>
                  <a:srgbClr val="FFFFCC"/>
                </a:solidFill>
              </a:rPr>
              <a:t>tongues brought audience together to hear; love bound them…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Understanding is necessary</a:t>
            </a:r>
            <a:r>
              <a:rPr lang="en-US" altLang="en-US" sz="3100" dirty="0">
                <a:solidFill>
                  <a:srgbClr val="FFFFCC"/>
                </a:solidFill>
              </a:rPr>
              <a:t>, </a:t>
            </a:r>
            <a:r>
              <a:rPr lang="en-US" altLang="en-US" sz="3100" dirty="0">
                <a:solidFill>
                  <a:schemeClr val="bg1"/>
                </a:solidFill>
              </a:rPr>
              <a:t>2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Prophecy, 2 … Teaching, 15-19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Singing, praying, speaking, giving, Supper – Mt.26:29, ‘with you’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Co.11:17-22, clear separation between Lord’s supper and common meal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Goal: edification, spiritual maturity</a:t>
            </a:r>
          </a:p>
          <a:p>
            <a:pPr lvl="1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One goal in worship: </a:t>
            </a:r>
            <a:r>
              <a:rPr lang="en-US" altLang="en-US" sz="3000" dirty="0">
                <a:solidFill>
                  <a:srgbClr val="CCFFCC"/>
                </a:solidFill>
              </a:rPr>
              <a:t>edify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the church, </a:t>
            </a:r>
            <a:r>
              <a:rPr lang="en-US" altLang="en-US" sz="3000" dirty="0">
                <a:solidFill>
                  <a:schemeClr val="bg1"/>
                </a:solidFill>
              </a:rPr>
              <a:t>4-5</a:t>
            </a:r>
          </a:p>
          <a:p>
            <a:pPr lvl="1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Must not neglect first principles, but cannot be limited to them.   Hb.6.</a:t>
            </a:r>
          </a:p>
          <a:p>
            <a:pPr lvl="1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Must ‘know’ before we can ‘grow.’   </a:t>
            </a:r>
            <a:r>
              <a:rPr lang="en-US" altLang="en-US" sz="3000" dirty="0">
                <a:solidFill>
                  <a:schemeClr val="bg1"/>
                </a:solidFill>
              </a:rPr>
              <a:t>Profit, 6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Not entertainment (though we enjoy learning)  </a:t>
            </a:r>
          </a:p>
          <a:p>
            <a:pPr marL="457200" lvl="1" indent="0">
              <a:spcBef>
                <a:spcPts val="400"/>
              </a:spcBef>
              <a:spcAft>
                <a:spcPts val="4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9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Clear, distinct instruction, </a:t>
            </a:r>
            <a:r>
              <a:rPr lang="en-US" altLang="en-US" sz="3100" dirty="0">
                <a:solidFill>
                  <a:schemeClr val="bg1"/>
                </a:solidFill>
              </a:rPr>
              <a:t>9-11.   Bugle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Interpretation,</a:t>
            </a:r>
            <a:r>
              <a:rPr lang="en-US" altLang="en-US" sz="3100" dirty="0">
                <a:solidFill>
                  <a:schemeClr val="bg1"/>
                </a:solidFill>
              </a:rPr>
              <a:t> 13.  What mean to me?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Thanksgiving,</a:t>
            </a:r>
            <a:r>
              <a:rPr lang="en-US" altLang="en-US" sz="3100" dirty="0">
                <a:solidFill>
                  <a:schemeClr val="bg1"/>
                </a:solidFill>
              </a:rPr>
              <a:t> 13, 16.   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Instruct, teach,</a:t>
            </a:r>
            <a:r>
              <a:rPr lang="en-US" altLang="en-US" sz="3100" dirty="0">
                <a:solidFill>
                  <a:schemeClr val="bg1"/>
                </a:solidFill>
              </a:rPr>
              <a:t> 19.  Vaccination.  Ac.2:42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Attitude, </a:t>
            </a:r>
            <a:r>
              <a:rPr lang="en-US" altLang="en-US" sz="3100" dirty="0">
                <a:solidFill>
                  <a:schemeClr val="bg1"/>
                </a:solidFill>
              </a:rPr>
              <a:t>20.   Eager, respectful…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Assembly,</a:t>
            </a:r>
            <a:r>
              <a:rPr lang="en-US" altLang="en-US" sz="3100" dirty="0">
                <a:solidFill>
                  <a:schemeClr val="bg1"/>
                </a:solidFill>
              </a:rPr>
              <a:t> 23-25.  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All things for edification,</a:t>
            </a:r>
            <a:r>
              <a:rPr lang="en-US" altLang="en-US" sz="3100" dirty="0">
                <a:solidFill>
                  <a:schemeClr val="bg1"/>
                </a:solidFill>
              </a:rPr>
              <a:t> 26.  Purpose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Peace pleases God, </a:t>
            </a:r>
            <a:r>
              <a:rPr lang="en-US" altLang="en-US" sz="3100" dirty="0">
                <a:solidFill>
                  <a:schemeClr val="bg1"/>
                </a:solidFill>
              </a:rPr>
              <a:t>33.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Authority,</a:t>
            </a:r>
            <a:r>
              <a:rPr lang="en-US" altLang="en-US" sz="3100" dirty="0">
                <a:solidFill>
                  <a:schemeClr val="bg1"/>
                </a:solidFill>
              </a:rPr>
              <a:t> 37.  [</a:t>
            </a:r>
            <a:r>
              <a:rPr lang="en-US" altLang="en-US" sz="3100" dirty="0">
                <a:solidFill>
                  <a:srgbClr val="FFFFCC"/>
                </a:solidFill>
              </a:rPr>
              <a:t>Not everyone will profit from warning,</a:t>
            </a:r>
            <a:r>
              <a:rPr lang="en-US" altLang="en-US" sz="3100" dirty="0">
                <a:solidFill>
                  <a:schemeClr val="bg1"/>
                </a:solidFill>
              </a:rPr>
              <a:t> 38]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All things decently, in order,</a:t>
            </a:r>
            <a:r>
              <a:rPr lang="en-US" altLang="en-US" sz="3100" dirty="0">
                <a:solidFill>
                  <a:schemeClr val="bg1"/>
                </a:solidFill>
              </a:rPr>
              <a:t> 40.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3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Nadab and Abihu were duly appointed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They kindled the fire, used correct censers, right incense, but did not touch the incense with fire from the altar </a:t>
            </a:r>
            <a:r>
              <a:rPr lang="en-US" altLang="en-US" sz="3000" dirty="0">
                <a:solidFill>
                  <a:schemeClr val="bg1"/>
                </a:solidFill>
              </a:rPr>
              <a:t>(kindled by Lord, 9:24) </a:t>
            </a:r>
            <a:r>
              <a:rPr lang="en-US" altLang="en-US" sz="3000" dirty="0">
                <a:solidFill>
                  <a:srgbClr val="CCFFCC"/>
                </a:solidFill>
              </a:rPr>
              <a:t>– thus, ‘unauthorized fire’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“So what?  Fire is fire…”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Mt.15:9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Co.11:17-22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77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424206"/>
            <a:ext cx="8610599" cy="593967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100" dirty="0">
                <a:solidFill>
                  <a:srgbClr val="CCFFCC"/>
                </a:solidFill>
              </a:rPr>
              <a:t>Not all the problem is with churches…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100" dirty="0">
                <a:solidFill>
                  <a:srgbClr val="CCFFCC"/>
                </a:solidFill>
              </a:rPr>
              <a:t>If an unlearned person can see problems, why can’t others?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100" dirty="0">
                <a:solidFill>
                  <a:srgbClr val="CCFFCC"/>
                </a:solidFill>
              </a:rPr>
              <a:t>Some either do not want to see a problem, or they have not learned to discern right and wrong </a:t>
            </a:r>
            <a:r>
              <a:rPr lang="en-US" altLang="en-US" sz="2800" dirty="0">
                <a:solidFill>
                  <a:schemeClr val="bg1"/>
                </a:solidFill>
              </a:rPr>
              <a:t>(Hb.5:12-14)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424206"/>
            <a:ext cx="8610599" cy="593967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Lv.10: A tragedy happened despite God’s plain and specific warnings to the priests  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God’s judgment warns us against careless worship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Ro.15</a:t>
            </a:r>
            <a:r>
              <a:rPr lang="en-US" altLang="en-US" sz="3100" baseline="30000" dirty="0">
                <a:solidFill>
                  <a:schemeClr val="bg1"/>
                </a:solidFill>
              </a:rPr>
              <a:t>4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whatever things were written before were written for our learning, that we through the patience and comfort of the Scriptures might have hope </a:t>
            </a:r>
          </a:p>
        </p:txBody>
      </p:sp>
    </p:spTree>
    <p:extLst>
      <p:ext uri="{BB962C8B-B14F-4D97-AF65-F5344CB8AC3E}">
        <p14:creationId xmlns:p14="http://schemas.microsoft.com/office/powerpoint/2010/main" val="36199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654238" y="235669"/>
            <a:ext cx="7837170" cy="125376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Presumption in Leviticus 10</a:t>
            </a: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Worship becomes deadly, </a:t>
            </a:r>
            <a:r>
              <a:rPr lang="en-US" altLang="en-US" sz="3100" dirty="0">
                <a:solidFill>
                  <a:schemeClr val="bg1"/>
                </a:solidFill>
              </a:rPr>
              <a:t>1-3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1: </a:t>
            </a:r>
            <a:r>
              <a:rPr lang="en-US" altLang="en-US" sz="3000" dirty="0">
                <a:solidFill>
                  <a:schemeClr val="bg1"/>
                </a:solidFill>
              </a:rPr>
              <a:t>Nadab and Abihu: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First day on job; first offering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Holy family (sons of Aaron)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Thorough training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People watching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Holy fire had fallen from heaven, </a:t>
            </a:r>
            <a:r>
              <a:rPr lang="en-US" altLang="en-US" sz="3000" dirty="0">
                <a:solidFill>
                  <a:schemeClr val="bg1"/>
                </a:solidFill>
              </a:rPr>
              <a:t>9:22-24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Lv.16:12: commanded to use coals from brazen altar  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They used</a:t>
            </a:r>
            <a:r>
              <a:rPr lang="en-US" altLang="en-US" sz="3000" dirty="0">
                <a:solidFill>
                  <a:schemeClr val="bg1"/>
                </a:solidFill>
              </a:rPr>
              <a:t> … </a:t>
            </a:r>
            <a:r>
              <a:rPr lang="en-US" altLang="en-US" sz="3000" u="sng" dirty="0">
                <a:solidFill>
                  <a:schemeClr val="bg1"/>
                </a:solidFill>
              </a:rPr>
              <a:t>profane</a:t>
            </a:r>
            <a:r>
              <a:rPr lang="en-US" altLang="en-US" sz="3000" dirty="0">
                <a:solidFill>
                  <a:schemeClr val="bg1"/>
                </a:solidFill>
              </a:rPr>
              <a:t>;   </a:t>
            </a:r>
            <a:r>
              <a:rPr lang="en-US" altLang="en-US" sz="3000" u="sng" dirty="0">
                <a:solidFill>
                  <a:schemeClr val="bg1"/>
                </a:solidFill>
              </a:rPr>
              <a:t>strange</a:t>
            </a:r>
            <a:r>
              <a:rPr lang="en-US" altLang="en-US" sz="3000" dirty="0">
                <a:solidFill>
                  <a:schemeClr val="bg1"/>
                </a:solidFill>
              </a:rPr>
              <a:t>;  </a:t>
            </a:r>
            <a:r>
              <a:rPr lang="en-US" altLang="en-US" sz="3000" u="sng" dirty="0">
                <a:solidFill>
                  <a:schemeClr val="bg1"/>
                </a:solidFill>
              </a:rPr>
              <a:t>unauthorized</a:t>
            </a:r>
            <a:r>
              <a:rPr lang="en-US" altLang="en-US" sz="3000" dirty="0">
                <a:solidFill>
                  <a:schemeClr val="bg1"/>
                </a:solidFill>
              </a:rPr>
              <a:t>;  </a:t>
            </a:r>
            <a:r>
              <a:rPr lang="en-US" altLang="en-US" sz="3000" u="sng" dirty="0">
                <a:solidFill>
                  <a:schemeClr val="bg1"/>
                </a:solidFill>
              </a:rPr>
              <a:t>unholy</a:t>
            </a:r>
            <a:r>
              <a:rPr lang="en-US" altLang="en-US" sz="3000" dirty="0">
                <a:solidFill>
                  <a:schemeClr val="bg1"/>
                </a:solidFill>
              </a:rPr>
              <a:t>;  </a:t>
            </a:r>
            <a:r>
              <a:rPr lang="en-US" altLang="en-US" sz="3000" u="sng" dirty="0">
                <a:solidFill>
                  <a:schemeClr val="bg1"/>
                </a:solidFill>
              </a:rPr>
              <a:t>illegitimate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8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Worship becomes deadly, </a:t>
            </a:r>
            <a:r>
              <a:rPr lang="en-US" altLang="en-US" sz="3100" dirty="0">
                <a:solidFill>
                  <a:schemeClr val="bg1"/>
                </a:solidFill>
              </a:rPr>
              <a:t>1-3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1: </a:t>
            </a:r>
            <a:r>
              <a:rPr lang="en-US" altLang="en-US" sz="3000" dirty="0">
                <a:solidFill>
                  <a:schemeClr val="bg1"/>
                </a:solidFill>
              </a:rPr>
              <a:t>Nadab and Abihu: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Their offering was </a:t>
            </a:r>
            <a:r>
              <a:rPr lang="en-US" altLang="en-US" sz="3000" i="1" dirty="0">
                <a:solidFill>
                  <a:srgbClr val="CCECFF"/>
                </a:solidFill>
              </a:rPr>
              <a:t>before the Lord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He had not commanded (</a:t>
            </a:r>
            <a:r>
              <a:rPr lang="en-US" altLang="en-US" sz="3000" u="sng" dirty="0">
                <a:solidFill>
                  <a:srgbClr val="CCECFF"/>
                </a:solidFill>
              </a:rPr>
              <a:t>un</a:t>
            </a:r>
            <a:r>
              <a:rPr lang="en-US" altLang="en-US" sz="3000" dirty="0">
                <a:solidFill>
                  <a:srgbClr val="CCECFF"/>
                </a:solidFill>
              </a:rPr>
              <a:t>authorized)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He had warned against disobedience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Actions of a Korah, </a:t>
            </a:r>
            <a:r>
              <a:rPr lang="en-US" altLang="en-US" sz="3000" dirty="0">
                <a:solidFill>
                  <a:schemeClr val="bg1"/>
                </a:solidFill>
              </a:rPr>
              <a:t>Nu.16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Exodus: </a:t>
            </a:r>
            <a:r>
              <a:rPr lang="en-US" altLang="en-US" sz="3000" dirty="0">
                <a:solidFill>
                  <a:schemeClr val="bg1"/>
                </a:solidFill>
              </a:rPr>
              <a:t>‘commanded’: </a:t>
            </a:r>
            <a:r>
              <a:rPr lang="en-US" altLang="en-US" sz="3000" dirty="0">
                <a:solidFill>
                  <a:srgbClr val="FFFFCC"/>
                </a:solidFill>
              </a:rPr>
              <a:t>47x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Leviticus: </a:t>
            </a:r>
            <a:r>
              <a:rPr lang="en-US" altLang="en-US" sz="3000">
                <a:solidFill>
                  <a:schemeClr val="bg1"/>
                </a:solidFill>
              </a:rPr>
              <a:t>‘commanded’: </a:t>
            </a:r>
            <a:r>
              <a:rPr lang="en-US" altLang="en-US" sz="3000" dirty="0">
                <a:solidFill>
                  <a:srgbClr val="FFFFCC"/>
                </a:solidFill>
              </a:rPr>
              <a:t>27x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God gives commands, not suggestions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Worship becomes deadly, </a:t>
            </a:r>
            <a:r>
              <a:rPr lang="en-US" altLang="en-US" sz="3100" dirty="0">
                <a:solidFill>
                  <a:schemeClr val="bg1"/>
                </a:solidFill>
              </a:rPr>
              <a:t>1-3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2: </a:t>
            </a:r>
            <a:r>
              <a:rPr lang="en-US" altLang="en-US" sz="3000" u="sng" dirty="0">
                <a:solidFill>
                  <a:schemeClr val="bg1"/>
                </a:solidFill>
              </a:rPr>
              <a:t>sinned</a:t>
            </a:r>
            <a:r>
              <a:rPr lang="en-US" altLang="en-US" sz="3000" dirty="0">
                <a:solidFill>
                  <a:schemeClr val="bg1"/>
                </a:solidFill>
              </a:rPr>
              <a:t> with fire … </a:t>
            </a:r>
            <a:r>
              <a:rPr lang="en-US" altLang="en-US" sz="3000" u="sng" dirty="0">
                <a:solidFill>
                  <a:schemeClr val="bg1"/>
                </a:solidFill>
              </a:rPr>
              <a:t>slain</a:t>
            </a:r>
            <a:r>
              <a:rPr lang="en-US" altLang="en-US" sz="3000" dirty="0">
                <a:solidFill>
                  <a:schemeClr val="bg1"/>
                </a:solidFill>
              </a:rPr>
              <a:t> by fire from L</a:t>
            </a:r>
            <a:r>
              <a:rPr lang="en-US" altLang="en-US" sz="2700" dirty="0">
                <a:solidFill>
                  <a:schemeClr val="bg1"/>
                </a:solidFill>
              </a:rPr>
              <a:t>ORD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Consumed them; died before L</a:t>
            </a:r>
            <a:r>
              <a:rPr lang="en-US" altLang="en-US" sz="2700" dirty="0">
                <a:solidFill>
                  <a:srgbClr val="CCECFF"/>
                </a:solidFill>
              </a:rPr>
              <a:t>ORD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Ro.15</a:t>
            </a:r>
            <a:r>
              <a:rPr lang="en-US" altLang="en-US" sz="3000" baseline="30000" dirty="0">
                <a:solidFill>
                  <a:schemeClr val="bg1"/>
                </a:solidFill>
              </a:rPr>
              <a:t>4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For whatever things were written before were written for our learning, that we through the patience and comfort of the Scriptures might have hope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Hb.8</a:t>
            </a:r>
            <a:r>
              <a:rPr lang="en-US" altLang="en-US" sz="3000" baseline="30000" dirty="0">
                <a:solidFill>
                  <a:schemeClr val="bg1"/>
                </a:solidFill>
              </a:rPr>
              <a:t>5</a:t>
            </a:r>
            <a:r>
              <a:rPr lang="en-US" altLang="en-US" sz="3000" dirty="0">
                <a:solidFill>
                  <a:srgbClr val="FFFFCC"/>
                </a:solidFill>
              </a:rPr>
              <a:t> as Moses was divinely instructed when he was about to make the tabernacle. For He said, See that you make all things according to the pattern shown you on the mountain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61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God: “I will be sanctified” </a:t>
            </a:r>
            <a:r>
              <a:rPr lang="en-US" altLang="en-US" sz="3100" dirty="0">
                <a:solidFill>
                  <a:schemeClr val="bg1"/>
                </a:solidFill>
              </a:rPr>
              <a:t>3: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[treated as holy . . . glorified]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Careless disregard for worship is fatal</a:t>
            </a:r>
            <a:endParaRPr lang="en-US" altLang="en-US" sz="2600" dirty="0">
              <a:solidFill>
                <a:srgbClr val="CCFFCC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God will be respected, either by obedience, or by punishment  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Aaron held his peace [he knows God is right…]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rgbClr val="FFFFCC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Priests become silent, </a:t>
            </a:r>
            <a:r>
              <a:rPr lang="en-US" altLang="en-US" sz="3000" dirty="0">
                <a:solidFill>
                  <a:schemeClr val="bg1"/>
                </a:solidFill>
              </a:rPr>
              <a:t>4-7: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Aaron and others do not mourn as sons are dragged away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Worship is not a ‘spectator sport.’   Jn.4:24</a:t>
            </a:r>
          </a:p>
          <a:p>
            <a:pPr marL="395288" indent="-395288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000" dirty="0">
                <a:solidFill>
                  <a:srgbClr val="CCFFCC"/>
                </a:solidFill>
              </a:rPr>
              <a:t>6: </a:t>
            </a:r>
            <a:r>
              <a:rPr lang="en-US" altLang="en-US" sz="3000" dirty="0">
                <a:solidFill>
                  <a:schemeClr val="bg1"/>
                </a:solidFill>
              </a:rPr>
              <a:t>Aaron and family must not mourn [it could imply disagreement with God’s judgment]  </a:t>
            </a:r>
          </a:p>
          <a:p>
            <a:pPr marL="395288" indent="-395288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000" dirty="0">
                <a:solidFill>
                  <a:srgbClr val="CCFFCC"/>
                </a:solidFill>
              </a:rPr>
              <a:t>7:</a:t>
            </a:r>
            <a:r>
              <a:rPr lang="en-US" altLang="en-US" sz="3000" dirty="0">
                <a:solidFill>
                  <a:schemeClr val="bg1"/>
                </a:solidFill>
              </a:rPr>
              <a:t> they did according to the word of Moses.  They are believers…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3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799</TotalTime>
  <Words>895</Words>
  <Application>Microsoft Office PowerPoint</Application>
  <PresentationFormat>On-screen Show (4:3)</PresentationFormat>
  <Paragraphs>136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10</cp:revision>
  <dcterms:created xsi:type="dcterms:W3CDTF">2011-08-18T15:42:19Z</dcterms:created>
  <dcterms:modified xsi:type="dcterms:W3CDTF">2024-03-15T01:45:58Z</dcterms:modified>
</cp:coreProperties>
</file>