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0"/>
  </p:handoutMasterIdLst>
  <p:sldIdLst>
    <p:sldId id="345" r:id="rId2"/>
    <p:sldId id="401" r:id="rId3"/>
    <p:sldId id="399" r:id="rId4"/>
    <p:sldId id="400" r:id="rId5"/>
    <p:sldId id="402" r:id="rId6"/>
    <p:sldId id="403" r:id="rId7"/>
    <p:sldId id="404" r:id="rId8"/>
    <p:sldId id="368" r:id="rId9"/>
    <p:sldId id="405" r:id="rId10"/>
    <p:sldId id="367" r:id="rId11"/>
    <p:sldId id="406" r:id="rId12"/>
    <p:sldId id="256" r:id="rId13"/>
    <p:sldId id="347" r:id="rId14"/>
    <p:sldId id="407" r:id="rId15"/>
    <p:sldId id="369" r:id="rId16"/>
    <p:sldId id="408" r:id="rId17"/>
    <p:sldId id="409" r:id="rId18"/>
    <p:sldId id="410" r:id="rId19"/>
    <p:sldId id="334" r:id="rId20"/>
    <p:sldId id="411" r:id="rId21"/>
    <p:sldId id="355" r:id="rId22"/>
    <p:sldId id="412" r:id="rId23"/>
    <p:sldId id="413" r:id="rId24"/>
    <p:sldId id="414" r:id="rId25"/>
    <p:sldId id="370" r:id="rId26"/>
    <p:sldId id="415" r:id="rId27"/>
    <p:sldId id="416" r:id="rId28"/>
    <p:sldId id="417" r:id="rId29"/>
    <p:sldId id="349" r:id="rId30"/>
    <p:sldId id="418" r:id="rId31"/>
    <p:sldId id="297" r:id="rId32"/>
    <p:sldId id="324" r:id="rId33"/>
    <p:sldId id="326" r:id="rId34"/>
    <p:sldId id="350" r:id="rId35"/>
    <p:sldId id="376" r:id="rId36"/>
    <p:sldId id="329" r:id="rId37"/>
    <p:sldId id="375" r:id="rId38"/>
    <p:sldId id="330" r:id="rId39"/>
    <p:sldId id="352" r:id="rId40"/>
    <p:sldId id="332" r:id="rId41"/>
    <p:sldId id="383" r:id="rId42"/>
    <p:sldId id="371" r:id="rId43"/>
    <p:sldId id="384" r:id="rId44"/>
    <p:sldId id="381" r:id="rId45"/>
    <p:sldId id="385" r:id="rId46"/>
    <p:sldId id="373" r:id="rId47"/>
    <p:sldId id="386" r:id="rId48"/>
    <p:sldId id="387" r:id="rId49"/>
    <p:sldId id="374" r:id="rId50"/>
    <p:sldId id="392" r:id="rId51"/>
    <p:sldId id="391" r:id="rId52"/>
    <p:sldId id="390" r:id="rId53"/>
    <p:sldId id="377" r:id="rId54"/>
    <p:sldId id="428" r:id="rId55"/>
    <p:sldId id="419" r:id="rId56"/>
    <p:sldId id="393" r:id="rId57"/>
    <p:sldId id="359" r:id="rId58"/>
    <p:sldId id="339" r:id="rId59"/>
    <p:sldId id="420" r:id="rId60"/>
    <p:sldId id="305" r:id="rId61"/>
    <p:sldId id="394" r:id="rId62"/>
    <p:sldId id="379" r:id="rId63"/>
    <p:sldId id="380" r:id="rId64"/>
    <p:sldId id="423" r:id="rId65"/>
    <p:sldId id="337" r:id="rId66"/>
    <p:sldId id="421" r:id="rId67"/>
    <p:sldId id="422" r:id="rId68"/>
    <p:sldId id="424" r:id="rId69"/>
    <p:sldId id="361" r:id="rId70"/>
    <p:sldId id="363" r:id="rId71"/>
    <p:sldId id="341" r:id="rId72"/>
    <p:sldId id="378" r:id="rId73"/>
    <p:sldId id="426" r:id="rId74"/>
    <p:sldId id="425" r:id="rId75"/>
    <p:sldId id="395" r:id="rId76"/>
    <p:sldId id="429" r:id="rId77"/>
    <p:sldId id="396" r:id="rId78"/>
    <p:sldId id="397" r:id="rId7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41" autoAdjust="0"/>
    <p:restoredTop sz="94660"/>
  </p:normalViewPr>
  <p:slideViewPr>
    <p:cSldViewPr>
      <p:cViewPr varScale="1">
        <p:scale>
          <a:sx n="100" d="100"/>
          <a:sy n="100" d="100"/>
        </p:scale>
        <p:origin x="80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8A34FD6E-C147-4BE0-9882-3BDAAC0D80C3}" type="datetimeFigureOut">
              <a:rPr lang="en-US" smtClean="0"/>
              <a:pPr/>
              <a:t>3/25/2024</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70033ABB-E01D-4563-8D81-2F707E4593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9C3475-DE24-4503-8783-D547F0F4FB35}" type="datetimeFigureOut">
              <a:rPr lang="en-US" smtClean="0"/>
              <a:pPr/>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9C3475-DE24-4503-8783-D547F0F4FB35}" type="datetimeFigureOut">
              <a:rPr lang="en-US" smtClean="0"/>
              <a:pPr/>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9C3475-DE24-4503-8783-D547F0F4FB35}" type="datetimeFigureOut">
              <a:rPr lang="en-US" smtClean="0"/>
              <a:pPr/>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9C3475-DE24-4503-8783-D547F0F4FB35}" type="datetimeFigureOut">
              <a:rPr lang="en-US" smtClean="0"/>
              <a:pPr/>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9C3475-DE24-4503-8783-D547F0F4FB35}" type="datetimeFigureOut">
              <a:rPr lang="en-US" smtClean="0"/>
              <a:pPr/>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9C3475-DE24-4503-8783-D547F0F4FB35}" type="datetimeFigureOut">
              <a:rPr lang="en-US" smtClean="0"/>
              <a:pPr/>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9C3475-DE24-4503-8783-D547F0F4FB35}" type="datetimeFigureOut">
              <a:rPr lang="en-US" smtClean="0"/>
              <a:pPr/>
              <a:t>3/25/2024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9C3475-DE24-4503-8783-D547F0F4FB35}" type="datetimeFigureOut">
              <a:rPr lang="en-US" smtClean="0"/>
              <a:pPr/>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C3475-DE24-4503-8783-D547F0F4FB35}" type="datetimeFigureOut">
              <a:rPr lang="en-US" smtClean="0"/>
              <a:pPr/>
              <a:t>3/25/2024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9C3475-DE24-4503-8783-D547F0F4FB35}" type="datetimeFigureOut">
              <a:rPr lang="en-US" smtClean="0"/>
              <a:pPr/>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9C3475-DE24-4503-8783-D547F0F4FB35}" type="datetimeFigureOut">
              <a:rPr lang="en-US" smtClean="0"/>
              <a:pPr/>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286E8-FA38-4A02-99C7-C02AAF6260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C3475-DE24-4503-8783-D547F0F4FB35}" type="datetimeFigureOut">
              <a:rPr lang="en-US" smtClean="0"/>
              <a:pPr/>
              <a:t>3/25/2024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286E8-FA38-4A02-99C7-C02AAF6260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523220"/>
          </a:xfrm>
          <a:prstGeom prst="rect">
            <a:avLst/>
          </a:prstGeom>
          <a:noFill/>
        </p:spPr>
        <p:txBody>
          <a:bodyPr wrap="square" rtlCol="0">
            <a:spAutoFit/>
          </a:bodyPr>
          <a:lstStyle/>
          <a:p>
            <a:pPr marL="465138" indent="-465138">
              <a:spcAft>
                <a:spcPts val="600"/>
              </a:spcAft>
            </a:pPr>
            <a:r>
              <a:rPr lang="en-US" sz="2800" b="1" dirty="0">
                <a:solidFill>
                  <a:schemeClr val="accent3">
                    <a:lumMod val="50000"/>
                  </a:schemeClr>
                </a:solidFill>
                <a:effectLst>
                  <a:outerShdw blurRad="38100" dist="38100" dir="2700000" algn="tl">
                    <a:srgbClr val="000000">
                      <a:alpha val="43137"/>
                    </a:srgbClr>
                  </a:outerShdw>
                </a:effectLst>
              </a:rPr>
              <a:t>1.  There are many challenges to the church today!</a:t>
            </a: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2523768"/>
          </a:xfrm>
          <a:prstGeom prst="rect">
            <a:avLst/>
          </a:prstGeom>
          <a:noFill/>
        </p:spPr>
        <p:txBody>
          <a:bodyPr wrap="square" rtlCol="0">
            <a:spAutoFit/>
          </a:bodyPr>
          <a:lstStyle/>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6.  The 1960’s brought in a new low for behavior!</a:t>
            </a:r>
          </a:p>
          <a:p>
            <a:pPr marL="914400" indent="-452438">
              <a:spcAft>
                <a:spcPts val="600"/>
              </a:spcAft>
            </a:pPr>
            <a:r>
              <a:rPr lang="en-US" sz="2400" i="1" dirty="0"/>
              <a:t>a.  Regarding clothing, the invention of mini-clothes and popularization of the “flaunt it” mindset.</a:t>
            </a:r>
          </a:p>
          <a:p>
            <a:pPr marL="914400" indent="-452438">
              <a:spcAft>
                <a:spcPts val="2400"/>
              </a:spcAft>
            </a:pPr>
            <a:r>
              <a:rPr lang="en-US" sz="2400" i="1" dirty="0"/>
              <a:t>b.  From that point until now, the low has gotten lower!</a:t>
            </a:r>
          </a:p>
          <a:p>
            <a:pPr marL="914400" indent="-452438">
              <a:spcAft>
                <a:spcPts val="600"/>
              </a:spcAft>
            </a:pPr>
            <a:endParaRPr lang="en-US" sz="2800" b="1" dirty="0">
              <a:solidFill>
                <a:schemeClr val="accent3">
                  <a:lumMod val="50000"/>
                </a:schemeClr>
              </a:solidFill>
              <a:effectLst>
                <a:outerShdw blurRad="38100" dist="38100" dir="2700000" algn="tl">
                  <a:srgbClr val="000000">
                    <a:alpha val="43137"/>
                  </a:srgbClr>
                </a:outerShdw>
              </a:effectLst>
            </a:endParaRP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429834"/>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4801314"/>
          </a:xfrm>
          <a:prstGeom prst="rect">
            <a:avLst/>
          </a:prstGeom>
          <a:noFill/>
        </p:spPr>
        <p:txBody>
          <a:bodyPr wrap="square" rtlCol="0">
            <a:spAutoFit/>
          </a:bodyPr>
          <a:lstStyle/>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6.  The 1960’s brought in a new low for behavior!</a:t>
            </a:r>
          </a:p>
          <a:p>
            <a:pPr marL="914400" indent="-452438">
              <a:spcAft>
                <a:spcPts val="600"/>
              </a:spcAft>
            </a:pPr>
            <a:r>
              <a:rPr lang="en-US" sz="2400" i="1" dirty="0"/>
              <a:t>a.  Regarding clothing, the invention of mini-clothes and popularization of the “flaunt it” mindset.</a:t>
            </a:r>
          </a:p>
          <a:p>
            <a:pPr marL="914400" indent="-452438">
              <a:spcAft>
                <a:spcPts val="2400"/>
              </a:spcAft>
            </a:pPr>
            <a:r>
              <a:rPr lang="en-US" sz="2400" i="1" dirty="0"/>
              <a:t>b.  From that point until now, the low has gotten lower!</a:t>
            </a:r>
          </a:p>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7.  Today, society as degraded to unbelievable lows and to the point it cannot define:</a:t>
            </a:r>
          </a:p>
          <a:p>
            <a:pPr marL="914400" indent="-452438">
              <a:spcAft>
                <a:spcPts val="600"/>
              </a:spcAft>
            </a:pPr>
            <a:r>
              <a:rPr lang="en-US" sz="2400" i="1" dirty="0"/>
              <a:t>a.  Male and Female </a:t>
            </a:r>
          </a:p>
          <a:p>
            <a:pPr marL="914400" indent="-452438">
              <a:spcAft>
                <a:spcPts val="600"/>
              </a:spcAft>
            </a:pPr>
            <a:r>
              <a:rPr lang="en-US" sz="2400" i="1" dirty="0"/>
              <a:t>b.  Right and Wrong</a:t>
            </a:r>
          </a:p>
          <a:p>
            <a:pPr marL="914400" indent="-452438">
              <a:spcAft>
                <a:spcPts val="600"/>
              </a:spcAft>
            </a:pPr>
            <a:r>
              <a:rPr lang="en-US" sz="2400" i="1" dirty="0"/>
              <a:t>b.  Modesty and Nakedness!</a:t>
            </a:r>
            <a:endParaRPr lang="en-US" sz="2800" b="1" dirty="0">
              <a:solidFill>
                <a:schemeClr val="accent3">
                  <a:lumMod val="50000"/>
                </a:schemeClr>
              </a:solidFill>
              <a:effectLst>
                <a:outerShdw blurRad="38100" dist="38100" dir="2700000" algn="tl">
                  <a:srgbClr val="000000">
                    <a:alpha val="43137"/>
                  </a:srgbClr>
                </a:outerShdw>
              </a:effectLst>
            </a:endParaRPr>
          </a:p>
          <a:p>
            <a:pPr marL="914400" indent="-452438">
              <a:spcAft>
                <a:spcPts val="600"/>
              </a:spcAft>
            </a:pPr>
            <a:endParaRPr lang="en-US" sz="2800" b="1" dirty="0">
              <a:solidFill>
                <a:schemeClr val="accent3">
                  <a:lumMod val="50000"/>
                </a:schemeClr>
              </a:solidFill>
              <a:effectLst>
                <a:outerShdw blurRad="38100" dist="38100" dir="2700000" algn="tl">
                  <a:srgbClr val="000000">
                    <a:alpha val="43137"/>
                  </a:srgbClr>
                </a:outerShdw>
              </a:effectLst>
            </a:endParaRP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30C7E06-727D-BF0A-7660-59EFAB0C59FD}"/>
              </a:ext>
            </a:extLst>
          </p:cNvPr>
          <p:cNvSpPr txBox="1"/>
          <p:nvPr/>
        </p:nvSpPr>
        <p:spPr>
          <a:xfrm>
            <a:off x="4724400" y="4464646"/>
            <a:ext cx="4038600" cy="193899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400" i="1" dirty="0">
                <a:solidFill>
                  <a:srgbClr val="C00000"/>
                </a:solidFill>
                <a:effectLst>
                  <a:outerShdw blurRad="38100" dist="38100" dir="2700000" algn="tl">
                    <a:srgbClr val="000000">
                      <a:alpha val="43137"/>
                    </a:srgbClr>
                  </a:outerShdw>
                </a:effectLst>
              </a:rPr>
              <a:t>Were they ashamed when they had committed abomination? No! They were not at all ashamed; Nor did they know how to blush.    </a:t>
            </a:r>
            <a:r>
              <a:rPr lang="en-US" sz="2400" b="1" i="1" dirty="0">
                <a:solidFill>
                  <a:srgbClr val="C00000"/>
                </a:solidFill>
                <a:effectLst>
                  <a:outerShdw blurRad="38100" dist="38100" dir="2700000" algn="tl">
                    <a:srgbClr val="000000">
                      <a:alpha val="43137"/>
                    </a:srgbClr>
                  </a:outerShdw>
                </a:effectLst>
              </a:rPr>
              <a:t>Jeremiah 6:15</a:t>
            </a:r>
            <a:endParaRPr lang="en-US" b="1"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383190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86800" cy="5647700"/>
          </a:xfrm>
          <a:prstGeom prst="rect">
            <a:avLst/>
          </a:prstGeom>
          <a:noFill/>
        </p:spPr>
        <p:txBody>
          <a:bodyPr wrap="square" rtlCol="0">
            <a:spAutoFit/>
          </a:bodyPr>
          <a:lstStyle/>
          <a:p>
            <a:pPr algn="ctr">
              <a:spcAft>
                <a:spcPts val="3000"/>
              </a:spcAft>
            </a:pPr>
            <a:r>
              <a:rPr lang="en-US" sz="7200" b="1" i="1" dirty="0">
                <a:effectLst>
                  <a:outerShdw blurRad="38100" dist="38100" dir="2700000" algn="tl">
                    <a:srgbClr val="000000">
                      <a:alpha val="43137"/>
                    </a:srgbClr>
                  </a:outerShdw>
                </a:effectLst>
              </a:rPr>
              <a:t>A reminder… </a:t>
            </a:r>
          </a:p>
          <a:p>
            <a:pPr algn="ctr"/>
            <a:r>
              <a:rPr lang="en-US" sz="8800" b="1" i="1" dirty="0">
                <a:solidFill>
                  <a:schemeClr val="accent3">
                    <a:lumMod val="50000"/>
                  </a:schemeClr>
                </a:solidFill>
                <a:effectLst>
                  <a:outerShdw blurRad="38100" dist="38100" dir="2700000" algn="tl">
                    <a:srgbClr val="000000">
                      <a:alpha val="43137"/>
                    </a:srgbClr>
                  </a:outerShdw>
                </a:effectLst>
              </a:rPr>
              <a:t>God’s Definition of </a:t>
            </a:r>
          </a:p>
          <a:p>
            <a:pPr algn="ctr"/>
            <a:r>
              <a:rPr lang="en-US" sz="8800" b="1" i="1" dirty="0">
                <a:solidFill>
                  <a:schemeClr val="accent3">
                    <a:lumMod val="50000"/>
                  </a:schemeClr>
                </a:solidFill>
                <a:effectLst>
                  <a:outerShdw blurRad="38100" dist="38100" dir="2700000" algn="tl">
                    <a:srgbClr val="000000">
                      <a:alpha val="43137"/>
                    </a:srgbClr>
                  </a:outerShdw>
                </a:effectLst>
              </a:rPr>
              <a:t>Nakedness!</a:t>
            </a:r>
            <a:endParaRPr lang="en-US" sz="7200" b="1" i="1" dirty="0">
              <a:solidFill>
                <a:schemeClr val="accent3">
                  <a:lumMod val="50000"/>
                </a:schemeClr>
              </a:solidFill>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2308324"/>
          </a:xfrm>
          <a:prstGeom prst="rect">
            <a:avLst/>
          </a:prstGeom>
          <a:noFill/>
        </p:spPr>
        <p:txBody>
          <a:bodyPr wrap="square" rtlCol="0">
            <a:spAutoFit/>
          </a:bodyPr>
          <a:lstStyle/>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8.  Discussion of </a:t>
            </a:r>
            <a:r>
              <a:rPr lang="en-US" sz="2800" b="1" u="sng" dirty="0">
                <a:solidFill>
                  <a:schemeClr val="accent3">
                    <a:lumMod val="50000"/>
                  </a:schemeClr>
                </a:solidFill>
                <a:effectLst>
                  <a:outerShdw blurRad="38100" dist="38100" dir="2700000" algn="tl">
                    <a:srgbClr val="000000">
                      <a:alpha val="43137"/>
                    </a:srgbClr>
                  </a:outerShdw>
                </a:effectLst>
              </a:rPr>
              <a:t>Nakedness</a:t>
            </a:r>
            <a:r>
              <a:rPr lang="en-US" sz="2800" b="1" dirty="0">
                <a:solidFill>
                  <a:schemeClr val="accent3">
                    <a:lumMod val="50000"/>
                  </a:schemeClr>
                </a:solidFill>
                <a:effectLst>
                  <a:outerShdw blurRad="38100" dist="38100" dir="2700000" algn="tl">
                    <a:srgbClr val="000000">
                      <a:alpha val="43137"/>
                    </a:srgbClr>
                  </a:outerShdw>
                </a:effectLst>
              </a:rPr>
              <a:t>:</a:t>
            </a:r>
          </a:p>
          <a:p>
            <a:pPr marL="914400" indent="-452438">
              <a:spcAft>
                <a:spcPts val="600"/>
              </a:spcAft>
            </a:pPr>
            <a:r>
              <a:rPr lang="en-US" sz="2400" i="1" dirty="0"/>
              <a:t>a.  Why define Nakedness?</a:t>
            </a:r>
          </a:p>
          <a:p>
            <a:pPr marL="914400" indent="-452438">
              <a:spcAft>
                <a:spcPts val="600"/>
              </a:spcAft>
            </a:pPr>
            <a:r>
              <a:rPr lang="en-US" sz="2400" i="1" dirty="0"/>
              <a:t>b.  Review the world’s definition</a:t>
            </a:r>
          </a:p>
          <a:p>
            <a:pPr marL="914400" indent="-452438">
              <a:spcAft>
                <a:spcPts val="600"/>
              </a:spcAft>
            </a:pPr>
            <a:r>
              <a:rPr lang="en-US" sz="2400" i="1" dirty="0"/>
              <a:t>c.  Review the Bible’s definition</a:t>
            </a:r>
          </a:p>
          <a:p>
            <a:pPr marL="914400" indent="-452438">
              <a:spcAft>
                <a:spcPts val="2400"/>
              </a:spcAft>
            </a:pPr>
            <a:r>
              <a:rPr lang="en-US" sz="2400" i="1" dirty="0"/>
              <a:t>d.  Observations &amp; Applications</a:t>
            </a: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4755148"/>
          </a:xfrm>
          <a:prstGeom prst="rect">
            <a:avLst/>
          </a:prstGeom>
          <a:noFill/>
        </p:spPr>
        <p:txBody>
          <a:bodyPr wrap="square" rtlCol="0">
            <a:spAutoFit/>
          </a:bodyPr>
          <a:lstStyle/>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8.  Discussion of </a:t>
            </a:r>
            <a:r>
              <a:rPr lang="en-US" sz="2800" b="1" u="sng" dirty="0">
                <a:solidFill>
                  <a:schemeClr val="accent3">
                    <a:lumMod val="50000"/>
                  </a:schemeClr>
                </a:solidFill>
                <a:effectLst>
                  <a:outerShdw blurRad="38100" dist="38100" dir="2700000" algn="tl">
                    <a:srgbClr val="000000">
                      <a:alpha val="43137"/>
                    </a:srgbClr>
                  </a:outerShdw>
                </a:effectLst>
              </a:rPr>
              <a:t>Nakedness</a:t>
            </a:r>
            <a:r>
              <a:rPr lang="en-US" sz="2800" b="1" dirty="0">
                <a:solidFill>
                  <a:schemeClr val="accent3">
                    <a:lumMod val="50000"/>
                  </a:schemeClr>
                </a:solidFill>
                <a:effectLst>
                  <a:outerShdw blurRad="38100" dist="38100" dir="2700000" algn="tl">
                    <a:srgbClr val="000000">
                      <a:alpha val="43137"/>
                    </a:srgbClr>
                  </a:outerShdw>
                </a:effectLst>
              </a:rPr>
              <a:t>:</a:t>
            </a:r>
          </a:p>
          <a:p>
            <a:pPr marL="914400" indent="-452438">
              <a:spcAft>
                <a:spcPts val="600"/>
              </a:spcAft>
            </a:pPr>
            <a:r>
              <a:rPr lang="en-US" sz="2400" i="1" dirty="0"/>
              <a:t>a.  Why define Nakedness?</a:t>
            </a:r>
          </a:p>
          <a:p>
            <a:pPr marL="914400" indent="-452438">
              <a:spcAft>
                <a:spcPts val="600"/>
              </a:spcAft>
            </a:pPr>
            <a:r>
              <a:rPr lang="en-US" sz="2400" i="1" dirty="0"/>
              <a:t>b.  Review the world’s definition</a:t>
            </a:r>
          </a:p>
          <a:p>
            <a:pPr marL="914400" indent="-452438">
              <a:spcAft>
                <a:spcPts val="600"/>
              </a:spcAft>
            </a:pPr>
            <a:r>
              <a:rPr lang="en-US" sz="2400" i="1" dirty="0"/>
              <a:t>c.  Review the Bible’s definition</a:t>
            </a:r>
          </a:p>
          <a:p>
            <a:pPr marL="914400" indent="-452438">
              <a:spcAft>
                <a:spcPts val="2400"/>
              </a:spcAft>
            </a:pPr>
            <a:r>
              <a:rPr lang="en-US" sz="2400" i="1" dirty="0"/>
              <a:t>d.  Observations &amp; Applications</a:t>
            </a:r>
          </a:p>
          <a:p>
            <a:pPr marL="465138" indent="-465138">
              <a:spcAft>
                <a:spcPts val="600"/>
              </a:spcAft>
            </a:pPr>
            <a:r>
              <a:rPr lang="en-US" sz="2800" b="1" dirty="0">
                <a:solidFill>
                  <a:schemeClr val="accent3">
                    <a:lumMod val="50000"/>
                  </a:schemeClr>
                </a:solidFill>
                <a:effectLst>
                  <a:outerShdw blurRad="38100" dist="38100" dir="2700000" algn="tl">
                    <a:srgbClr val="000000">
                      <a:alpha val="43137"/>
                    </a:srgbClr>
                  </a:outerShdw>
                </a:effectLst>
              </a:rPr>
              <a:t>9.  This is a tough subject to discuss</a:t>
            </a:r>
          </a:p>
          <a:p>
            <a:pPr marL="914400" indent="-452438">
              <a:spcAft>
                <a:spcPts val="600"/>
              </a:spcAft>
            </a:pPr>
            <a:r>
              <a:rPr lang="en-US" sz="2400" i="1" dirty="0"/>
              <a:t>a.  Modesty is our standard and is far away from nakedness!</a:t>
            </a:r>
          </a:p>
          <a:p>
            <a:pPr marL="914400" indent="-452438">
              <a:spcAft>
                <a:spcPts val="600"/>
              </a:spcAft>
            </a:pPr>
            <a:r>
              <a:rPr lang="en-US" sz="2400" i="1" dirty="0"/>
              <a:t>b.  But, our society makes this topic necessary because their behavior can influence God’s people!</a:t>
            </a:r>
          </a:p>
          <a:p>
            <a:pPr marL="914400" indent="-452438">
              <a:spcAft>
                <a:spcPts val="1200"/>
              </a:spcAft>
            </a:pPr>
            <a:r>
              <a:rPr lang="en-US" sz="2400" i="1" dirty="0"/>
              <a:t>c. Nakedness is a delicate subject and will be handled carefully.  </a:t>
            </a: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3652924"/>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 Why define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8208345"/>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 Why define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553998"/>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Exposing our Nakedness in public is Sinful</a:t>
            </a:r>
          </a:p>
        </p:txBody>
      </p:sp>
    </p:spTree>
    <p:extLst>
      <p:ext uri="{BB962C8B-B14F-4D97-AF65-F5344CB8AC3E}">
        <p14:creationId xmlns:p14="http://schemas.microsoft.com/office/powerpoint/2010/main" val="56255093"/>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 Why define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3108543"/>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Exposing our Nakedness in public is Sinful</a:t>
            </a:r>
          </a:p>
          <a:p>
            <a:pPr marL="914400" indent="-452438">
              <a:spcAft>
                <a:spcPts val="600"/>
              </a:spcAft>
            </a:pPr>
            <a:r>
              <a:rPr lang="en-US" sz="2400" b="1" dirty="0"/>
              <a:t>1.  </a:t>
            </a:r>
            <a:r>
              <a:rPr lang="en-US" sz="2400" b="1" u="sng" dirty="0"/>
              <a:t>Shameful</a:t>
            </a:r>
            <a:r>
              <a:rPr lang="en-US" sz="2400" b="1" dirty="0"/>
              <a:t>  </a:t>
            </a:r>
            <a:r>
              <a:rPr lang="en-US" sz="2400" i="1" dirty="0">
                <a:solidFill>
                  <a:srgbClr val="C00000"/>
                </a:solidFill>
              </a:rPr>
              <a:t>Gen 3:10, Rev. 3:18, 16:15</a:t>
            </a:r>
          </a:p>
          <a:p>
            <a:pPr marL="914400" indent="-452438">
              <a:spcAft>
                <a:spcPts val="600"/>
              </a:spcAft>
            </a:pPr>
            <a:r>
              <a:rPr lang="en-US" sz="2400" b="1" dirty="0"/>
              <a:t>2.  </a:t>
            </a:r>
            <a:r>
              <a:rPr lang="en-US" sz="2400" b="1" u="sng" dirty="0"/>
              <a:t>Humiliation</a:t>
            </a:r>
            <a:r>
              <a:rPr lang="en-US" sz="2400" b="1" dirty="0"/>
              <a:t>  </a:t>
            </a:r>
            <a:r>
              <a:rPr lang="en-US" sz="2400" i="1" dirty="0">
                <a:solidFill>
                  <a:srgbClr val="C00000"/>
                </a:solidFill>
              </a:rPr>
              <a:t>Isa 20:4-5 </a:t>
            </a:r>
            <a:r>
              <a:rPr lang="en-US" sz="2400" i="1" dirty="0"/>
              <a:t>– Defeated Captives!</a:t>
            </a:r>
          </a:p>
          <a:p>
            <a:pPr marL="914400" indent="-452438">
              <a:spcAft>
                <a:spcPts val="600"/>
              </a:spcAft>
            </a:pPr>
            <a:r>
              <a:rPr lang="en-US" sz="2400" b="1" dirty="0"/>
              <a:t>3.  </a:t>
            </a:r>
            <a:r>
              <a:rPr lang="en-US" sz="2400" b="1" u="sng" dirty="0"/>
              <a:t>Great Care to AVOID!</a:t>
            </a:r>
            <a:r>
              <a:rPr lang="en-US" sz="2400" b="1" dirty="0"/>
              <a:t>  </a:t>
            </a:r>
            <a:r>
              <a:rPr lang="en-US" sz="2400" i="1" dirty="0"/>
              <a:t>	</a:t>
            </a:r>
            <a:r>
              <a:rPr lang="en-US" sz="2400" i="1" dirty="0">
                <a:solidFill>
                  <a:srgbClr val="C00000"/>
                </a:solidFill>
              </a:rPr>
              <a:t>Ex. 28:42, 20:25-26 </a:t>
            </a:r>
            <a:r>
              <a:rPr lang="en-US" sz="2400" i="1" dirty="0"/>
              <a:t>– Altar offering</a:t>
            </a:r>
          </a:p>
          <a:p>
            <a:pPr marL="914400" indent="-452438">
              <a:spcAft>
                <a:spcPts val="600"/>
              </a:spcAft>
            </a:pPr>
            <a:r>
              <a:rPr lang="en-US" sz="2400" b="1" dirty="0"/>
              <a:t>4.  </a:t>
            </a:r>
            <a:r>
              <a:rPr lang="en-US" sz="2400" b="1" u="sng" dirty="0"/>
              <a:t>Not willfully done</a:t>
            </a:r>
            <a:r>
              <a:rPr lang="en-US" sz="2400" b="1" dirty="0"/>
              <a:t>  </a:t>
            </a:r>
            <a:r>
              <a:rPr lang="en-US" sz="2400" i="1" dirty="0">
                <a:solidFill>
                  <a:srgbClr val="C00000"/>
                </a:solidFill>
              </a:rPr>
              <a:t> Isa 20:4-5, Mt 25:36ff </a:t>
            </a:r>
            <a:r>
              <a:rPr lang="en-US" sz="2400" i="1" dirty="0"/>
              <a:t>–Captives</a:t>
            </a:r>
          </a:p>
          <a:p>
            <a:pPr marL="914400" indent="-452438">
              <a:spcAft>
                <a:spcPts val="600"/>
              </a:spcAft>
            </a:pPr>
            <a:r>
              <a:rPr lang="en-US" sz="2400" b="1" dirty="0"/>
              <a:t>5.  </a:t>
            </a:r>
            <a:r>
              <a:rPr lang="en-US" sz="2400" b="1" u="sng" dirty="0"/>
              <a:t>Is Lewdness</a:t>
            </a:r>
            <a:r>
              <a:rPr lang="en-US" sz="2400" b="1" dirty="0"/>
              <a:t>  </a:t>
            </a:r>
            <a:r>
              <a:rPr lang="en-US" sz="2400" i="1" dirty="0">
                <a:solidFill>
                  <a:srgbClr val="C00000"/>
                </a:solidFill>
              </a:rPr>
              <a:t>Eze 23:29, Gal 5:19ff</a:t>
            </a:r>
          </a:p>
          <a:p>
            <a:pPr marL="465138" indent="-465138">
              <a:spcAft>
                <a:spcPts val="600"/>
              </a:spcAft>
            </a:pPr>
            <a:endParaRPr lang="en-US" sz="16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6929304"/>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 Why define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985980"/>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Exposing our Nakedness in public is Sinful</a:t>
            </a:r>
          </a:p>
          <a:p>
            <a:pPr marL="914400" indent="-452438">
              <a:spcAft>
                <a:spcPts val="600"/>
              </a:spcAft>
            </a:pPr>
            <a:r>
              <a:rPr lang="en-US" sz="2400" b="1" dirty="0"/>
              <a:t>1.  </a:t>
            </a:r>
            <a:r>
              <a:rPr lang="en-US" sz="2400" b="1" u="sng" dirty="0"/>
              <a:t>Shameful</a:t>
            </a:r>
            <a:r>
              <a:rPr lang="en-US" sz="2400" b="1" dirty="0"/>
              <a:t>  </a:t>
            </a:r>
            <a:r>
              <a:rPr lang="en-US" sz="2400" i="1" dirty="0">
                <a:solidFill>
                  <a:srgbClr val="C00000"/>
                </a:solidFill>
              </a:rPr>
              <a:t>Gen 3:10, Rev. 3:18, 16:15</a:t>
            </a:r>
          </a:p>
          <a:p>
            <a:pPr marL="914400" indent="-452438">
              <a:spcAft>
                <a:spcPts val="600"/>
              </a:spcAft>
            </a:pPr>
            <a:r>
              <a:rPr lang="en-US" sz="2400" b="1" dirty="0"/>
              <a:t>2.  </a:t>
            </a:r>
            <a:r>
              <a:rPr lang="en-US" sz="2400" b="1" u="sng" dirty="0"/>
              <a:t>Humiliation</a:t>
            </a:r>
            <a:r>
              <a:rPr lang="en-US" sz="2400" b="1" dirty="0"/>
              <a:t>  </a:t>
            </a:r>
            <a:r>
              <a:rPr lang="en-US" sz="2400" i="1" dirty="0">
                <a:solidFill>
                  <a:srgbClr val="C00000"/>
                </a:solidFill>
              </a:rPr>
              <a:t>Isa 20:4-5 </a:t>
            </a:r>
            <a:r>
              <a:rPr lang="en-US" sz="2400" i="1" dirty="0"/>
              <a:t>– Defeated Captives!</a:t>
            </a:r>
          </a:p>
          <a:p>
            <a:pPr marL="914400" indent="-452438">
              <a:spcAft>
                <a:spcPts val="600"/>
              </a:spcAft>
            </a:pPr>
            <a:r>
              <a:rPr lang="en-US" sz="2400" b="1" dirty="0"/>
              <a:t>3.  </a:t>
            </a:r>
            <a:r>
              <a:rPr lang="en-US" sz="2400" b="1" u="sng" dirty="0"/>
              <a:t>Great Care to AVOID!</a:t>
            </a:r>
            <a:r>
              <a:rPr lang="en-US" sz="2400" b="1" dirty="0"/>
              <a:t>  </a:t>
            </a:r>
            <a:r>
              <a:rPr lang="en-US" sz="2400" i="1" dirty="0"/>
              <a:t>	</a:t>
            </a:r>
            <a:r>
              <a:rPr lang="en-US" sz="2400" i="1" dirty="0">
                <a:solidFill>
                  <a:srgbClr val="C00000"/>
                </a:solidFill>
              </a:rPr>
              <a:t>Ex. 28:42, 20:25-26 </a:t>
            </a:r>
            <a:r>
              <a:rPr lang="en-US" sz="2400" i="1" dirty="0"/>
              <a:t>– Altar offering</a:t>
            </a:r>
          </a:p>
          <a:p>
            <a:pPr marL="914400" indent="-452438">
              <a:spcAft>
                <a:spcPts val="600"/>
              </a:spcAft>
            </a:pPr>
            <a:r>
              <a:rPr lang="en-US" sz="2400" b="1" dirty="0"/>
              <a:t>4.  </a:t>
            </a:r>
            <a:r>
              <a:rPr lang="en-US" sz="2400" b="1" u="sng" dirty="0"/>
              <a:t>Not willfully done</a:t>
            </a:r>
            <a:r>
              <a:rPr lang="en-US" sz="2400" b="1" dirty="0"/>
              <a:t>  </a:t>
            </a:r>
            <a:r>
              <a:rPr lang="en-US" sz="2400" i="1" dirty="0">
                <a:solidFill>
                  <a:srgbClr val="C00000"/>
                </a:solidFill>
              </a:rPr>
              <a:t> Isa 20:4-5, Mt 25:36ff </a:t>
            </a:r>
            <a:r>
              <a:rPr lang="en-US" sz="2400" i="1" dirty="0"/>
              <a:t>–Captives</a:t>
            </a:r>
          </a:p>
          <a:p>
            <a:pPr marL="914400" indent="-452438">
              <a:spcAft>
                <a:spcPts val="600"/>
              </a:spcAft>
            </a:pPr>
            <a:r>
              <a:rPr lang="en-US" sz="2400" b="1" dirty="0"/>
              <a:t>5.  </a:t>
            </a:r>
            <a:r>
              <a:rPr lang="en-US" sz="2400" b="1" u="sng" dirty="0"/>
              <a:t>Is Lewdness</a:t>
            </a:r>
            <a:r>
              <a:rPr lang="en-US" sz="2400" b="1" dirty="0"/>
              <a:t>  </a:t>
            </a:r>
            <a:r>
              <a:rPr lang="en-US" sz="2400" i="1" dirty="0">
                <a:solidFill>
                  <a:srgbClr val="C00000"/>
                </a:solidFill>
              </a:rPr>
              <a:t>Eze 23:29, Gal 5:19ff</a:t>
            </a:r>
          </a:p>
          <a:p>
            <a:pPr marL="465138" indent="-465138">
              <a:spcAft>
                <a:spcPts val="600"/>
              </a:spcAft>
            </a:pPr>
            <a:endParaRPr lang="en-US" sz="1600" b="1" dirty="0">
              <a:solidFill>
                <a:schemeClr val="accent3">
                  <a:lumMod val="50000"/>
                </a:schemeClr>
              </a:solidFill>
              <a:effectLst>
                <a:outerShdw blurRad="38100" dist="38100" dir="2700000" algn="tl">
                  <a:srgbClr val="000000">
                    <a:alpha val="43137"/>
                  </a:srgbClr>
                </a:outerShdw>
              </a:effectLst>
            </a:endParaRPr>
          </a:p>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B.  We must…</a:t>
            </a:r>
          </a:p>
          <a:p>
            <a:pPr marL="914400" indent="-452438">
              <a:spcAft>
                <a:spcPts val="600"/>
              </a:spcAft>
            </a:pPr>
            <a:r>
              <a:rPr lang="en-US" sz="2400" dirty="0"/>
              <a:t>1.  Know what Nakedness is so we can avoid it!</a:t>
            </a:r>
            <a:endParaRPr lang="en-US" sz="2400" i="1" dirty="0">
              <a:solidFill>
                <a:srgbClr val="C00000"/>
              </a:solidFill>
            </a:endParaRPr>
          </a:p>
          <a:p>
            <a:pPr marL="914400" indent="-452438">
              <a:spcAft>
                <a:spcPts val="600"/>
              </a:spcAft>
            </a:pPr>
            <a:r>
              <a:rPr lang="en-US" sz="2400" dirty="0"/>
              <a:t>2.  Avoid making anyone stumble  </a:t>
            </a:r>
            <a:r>
              <a:rPr lang="en-US" sz="2400" dirty="0">
                <a:solidFill>
                  <a:srgbClr val="C00000"/>
                </a:solidFill>
              </a:rPr>
              <a:t>Mt 18:6-7</a:t>
            </a:r>
          </a:p>
          <a:p>
            <a:pPr marL="914400" indent="-452438">
              <a:spcAft>
                <a:spcPts val="600"/>
              </a:spcAft>
            </a:pPr>
            <a:r>
              <a:rPr lang="en-US" sz="2400" dirty="0"/>
              <a:t>3.  Teach others!  </a:t>
            </a:r>
            <a:r>
              <a:rPr lang="en-US" sz="2400" dirty="0">
                <a:solidFill>
                  <a:srgbClr val="C00000"/>
                </a:solidFill>
              </a:rPr>
              <a:t>James 5:19-20</a:t>
            </a:r>
            <a:endParaRPr lang="en-US" sz="2000" i="1" dirty="0">
              <a:solidFill>
                <a:srgbClr val="C00000"/>
              </a:solidFill>
            </a:endParaRPr>
          </a:p>
        </p:txBody>
      </p:sp>
    </p:spTree>
    <p:extLst>
      <p:ext uri="{BB962C8B-B14F-4D97-AF65-F5344CB8AC3E}">
        <p14:creationId xmlns:p14="http://schemas.microsoft.com/office/powerpoint/2010/main" val="2947046447"/>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 World’s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52221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969496"/>
          </a:xfrm>
          <a:prstGeom prst="rect">
            <a:avLst/>
          </a:prstGeom>
          <a:noFill/>
        </p:spPr>
        <p:txBody>
          <a:bodyPr wrap="square" rtlCol="0">
            <a:spAutoFit/>
          </a:bodyPr>
          <a:lstStyle/>
          <a:p>
            <a:pPr marL="465138" indent="-465138">
              <a:spcAft>
                <a:spcPts val="600"/>
              </a:spcAft>
            </a:pPr>
            <a:r>
              <a:rPr lang="en-US" sz="2800" b="1" dirty="0">
                <a:solidFill>
                  <a:schemeClr val="accent3">
                    <a:lumMod val="50000"/>
                  </a:schemeClr>
                </a:solidFill>
                <a:effectLst>
                  <a:outerShdw blurRad="38100" dist="38100" dir="2700000" algn="tl">
                    <a:srgbClr val="000000">
                      <a:alpha val="43137"/>
                    </a:srgbClr>
                  </a:outerShdw>
                </a:effectLst>
              </a:rPr>
              <a:t>1.  There are many challenges to the church today!</a:t>
            </a:r>
          </a:p>
          <a:p>
            <a:pPr marL="914400" indent="-452438">
              <a:spcAft>
                <a:spcPts val="600"/>
              </a:spcAft>
            </a:pPr>
            <a:r>
              <a:rPr lang="en-US" sz="2400" i="1" dirty="0"/>
              <a:t>a.  Apathy &amp; Lukewarmness</a:t>
            </a: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359614"/>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 World’s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5016758"/>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Dictionary…</a:t>
            </a:r>
          </a:p>
          <a:p>
            <a:pPr marL="914400" indent="-452438">
              <a:spcAft>
                <a:spcPts val="600"/>
              </a:spcAft>
            </a:pPr>
            <a:r>
              <a:rPr lang="en-US" sz="2400" b="1" dirty="0"/>
              <a:t>1.  Webster’s</a:t>
            </a:r>
          </a:p>
          <a:p>
            <a:pPr marL="1143000" indent="-228600">
              <a:spcAft>
                <a:spcPts val="600"/>
              </a:spcAft>
              <a:buFont typeface="Arial" pitchFamily="34" charset="0"/>
              <a:buChar char="•"/>
              <a:tabLst>
                <a:tab pos="1143000" algn="l"/>
              </a:tabLst>
            </a:pPr>
            <a:r>
              <a:rPr lang="en-US" sz="2000" i="1" dirty="0"/>
              <a:t>Not wearing any clothes; not covered by clothing</a:t>
            </a:r>
          </a:p>
          <a:p>
            <a:pPr marL="1143000" indent="-228600">
              <a:spcAft>
                <a:spcPts val="600"/>
              </a:spcAft>
              <a:buFont typeface="Arial" pitchFamily="34" charset="0"/>
              <a:buChar char="•"/>
              <a:tabLst>
                <a:tab pos="1143000" algn="l"/>
              </a:tabLst>
            </a:pPr>
            <a:r>
              <a:rPr lang="en-US" sz="2000" i="1" u="sng" dirty="0"/>
              <a:t>Not having a usual covering</a:t>
            </a:r>
            <a:endParaRPr lang="en-US" sz="2000" i="1" dirty="0"/>
          </a:p>
          <a:p>
            <a:pPr marL="914400" indent="-452438">
              <a:spcAft>
                <a:spcPts val="600"/>
              </a:spcAft>
            </a:pPr>
            <a:r>
              <a:rPr lang="en-US" sz="2400" b="1" dirty="0"/>
              <a:t>2.  American Heritage</a:t>
            </a:r>
          </a:p>
          <a:p>
            <a:pPr marL="1149350" lvl="1" indent="-230188">
              <a:spcAft>
                <a:spcPts val="600"/>
              </a:spcAft>
              <a:buFont typeface="Arial" pitchFamily="34" charset="0"/>
              <a:buChar char="•"/>
            </a:pPr>
            <a:r>
              <a:rPr lang="en-US" sz="2000" i="1" dirty="0"/>
              <a:t>Having no clothing on the body</a:t>
            </a:r>
          </a:p>
          <a:p>
            <a:pPr marL="1149350" lvl="1" indent="-230188">
              <a:spcAft>
                <a:spcPts val="600"/>
              </a:spcAft>
              <a:buFont typeface="Arial" pitchFamily="34" charset="0"/>
              <a:buChar char="•"/>
            </a:pPr>
            <a:r>
              <a:rPr lang="en-US" sz="2000" i="1" dirty="0"/>
              <a:t>Having no covering, </a:t>
            </a:r>
            <a:r>
              <a:rPr lang="en-US" sz="2000" i="1" u="sng" dirty="0"/>
              <a:t>especially the usual one</a:t>
            </a:r>
          </a:p>
          <a:p>
            <a:pPr marL="914400" indent="-452438">
              <a:spcAft>
                <a:spcPts val="600"/>
              </a:spcAft>
            </a:pPr>
            <a:r>
              <a:rPr lang="en-US" sz="2400" b="1" dirty="0"/>
              <a:t>3.  American Heritage - 1828</a:t>
            </a:r>
          </a:p>
          <a:p>
            <a:pPr marL="1149350" lvl="1" indent="-230188">
              <a:spcAft>
                <a:spcPts val="600"/>
              </a:spcAft>
              <a:buFont typeface="Arial" pitchFamily="34" charset="0"/>
              <a:buChar char="•"/>
            </a:pPr>
            <a:r>
              <a:rPr lang="en-US" sz="2000" i="1" u="sng" dirty="0"/>
              <a:t>Not Covered</a:t>
            </a:r>
          </a:p>
          <a:p>
            <a:pPr marL="1149350" lvl="1" indent="-230188">
              <a:spcAft>
                <a:spcPts val="600"/>
              </a:spcAft>
              <a:buFont typeface="Arial" pitchFamily="34" charset="0"/>
              <a:buChar char="•"/>
            </a:pPr>
            <a:r>
              <a:rPr lang="en-US" sz="2000" i="1" dirty="0"/>
              <a:t>Bare, having no clothes on</a:t>
            </a:r>
          </a:p>
          <a:p>
            <a:pPr marL="852488" indent="-390525">
              <a:spcAft>
                <a:spcPts val="600"/>
              </a:spcAft>
            </a:pPr>
            <a:r>
              <a:rPr lang="en-US" sz="2400" b="1" dirty="0"/>
              <a:t>4.  The Word can mean several things </a:t>
            </a:r>
            <a:endParaRPr lang="en-US" sz="2000" dirty="0"/>
          </a:p>
          <a:p>
            <a:pPr marL="1149350" lvl="1" indent="-230188">
              <a:spcAft>
                <a:spcPts val="600"/>
              </a:spcAft>
              <a:buFont typeface="Arial" pitchFamily="34" charset="0"/>
              <a:buChar char="•"/>
            </a:pPr>
            <a:r>
              <a:rPr lang="en-US" sz="2000" dirty="0"/>
              <a:t>devoid of clothing and without “usual” clothing</a:t>
            </a:r>
            <a:endParaRPr lang="en-US" sz="2000" i="1" dirty="0"/>
          </a:p>
        </p:txBody>
      </p:sp>
    </p:spTree>
    <p:extLst>
      <p:ext uri="{BB962C8B-B14F-4D97-AF65-F5344CB8AC3E}">
        <p14:creationId xmlns:p14="http://schemas.microsoft.com/office/powerpoint/2010/main" val="3905912861"/>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 World’s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1077218"/>
          </a:xfrm>
          <a:prstGeom prst="rect">
            <a:avLst/>
          </a:prstGeom>
          <a:noFill/>
        </p:spPr>
        <p:txBody>
          <a:bodyPr wrap="square" rtlCol="0">
            <a:spAutoFit/>
          </a:bodyPr>
          <a:lstStyle/>
          <a:p>
            <a:pPr marL="465138" indent="-465138">
              <a:spcAft>
                <a:spcPts val="1200"/>
              </a:spcAft>
            </a:pPr>
            <a:r>
              <a:rPr lang="en-US" sz="3000" b="1" dirty="0">
                <a:solidFill>
                  <a:schemeClr val="accent3">
                    <a:lumMod val="50000"/>
                  </a:schemeClr>
                </a:solidFill>
                <a:effectLst>
                  <a:outerShdw blurRad="38100" dist="38100" dir="2700000" algn="tl">
                    <a:srgbClr val="000000">
                      <a:alpha val="43137"/>
                    </a:srgbClr>
                  </a:outerShdw>
                </a:effectLst>
              </a:rPr>
              <a:t>B.  World’s Usage - Law</a:t>
            </a:r>
          </a:p>
          <a:p>
            <a:pPr marL="914400" indent="-452438">
              <a:spcAft>
                <a:spcPts val="1200"/>
              </a:spcAft>
            </a:pPr>
            <a:r>
              <a:rPr lang="en-US" sz="2400" b="1" dirty="0"/>
              <a:t>1.  Tennessee Law - </a:t>
            </a:r>
            <a:r>
              <a:rPr lang="en-US" sz="2400" dirty="0"/>
              <a:t>Tenn. Code Ann. § 39-13-517 (2021).</a:t>
            </a:r>
            <a:endParaRPr lang="en-US" sz="2400" b="1" dirty="0"/>
          </a:p>
        </p:txBody>
      </p:sp>
    </p:spTree>
    <p:extLst>
      <p:ext uri="{BB962C8B-B14F-4D97-AF65-F5344CB8AC3E}">
        <p14:creationId xmlns:p14="http://schemas.microsoft.com/office/powerpoint/2010/main" val="1168586489"/>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 World’s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2831544"/>
          </a:xfrm>
          <a:prstGeom prst="rect">
            <a:avLst/>
          </a:prstGeom>
          <a:noFill/>
        </p:spPr>
        <p:txBody>
          <a:bodyPr wrap="square" rtlCol="0">
            <a:spAutoFit/>
          </a:bodyPr>
          <a:lstStyle/>
          <a:p>
            <a:pPr marL="465138" indent="-465138">
              <a:spcAft>
                <a:spcPts val="1200"/>
              </a:spcAft>
            </a:pPr>
            <a:r>
              <a:rPr lang="en-US" sz="3000" b="1" dirty="0">
                <a:solidFill>
                  <a:schemeClr val="accent3">
                    <a:lumMod val="50000"/>
                  </a:schemeClr>
                </a:solidFill>
                <a:effectLst>
                  <a:outerShdw blurRad="38100" dist="38100" dir="2700000" algn="tl">
                    <a:srgbClr val="000000">
                      <a:alpha val="43137"/>
                    </a:srgbClr>
                  </a:outerShdw>
                </a:effectLst>
              </a:rPr>
              <a:t>B.  World’s Usage - Law</a:t>
            </a:r>
          </a:p>
          <a:p>
            <a:pPr marL="914400" indent="-452438">
              <a:spcAft>
                <a:spcPts val="1200"/>
              </a:spcAft>
            </a:pPr>
            <a:r>
              <a:rPr lang="en-US" sz="2400" b="1" dirty="0"/>
              <a:t>1.  Tennessee Law - </a:t>
            </a:r>
            <a:r>
              <a:rPr lang="en-US" sz="2400" dirty="0"/>
              <a:t>Tenn. Code Ann. § 39-13-517 (2021).</a:t>
            </a:r>
            <a:endParaRPr lang="en-US" sz="2400" b="1" dirty="0"/>
          </a:p>
          <a:p>
            <a:pPr marL="914400" indent="-452438">
              <a:spcAft>
                <a:spcPts val="600"/>
              </a:spcAft>
            </a:pPr>
            <a:r>
              <a:rPr lang="en-US" sz="2400" b="1" dirty="0"/>
              <a:t>2.  The text of the TN Law should not be read in public!</a:t>
            </a:r>
          </a:p>
          <a:p>
            <a:pPr marL="1371600" lvl="1" indent="-452438">
              <a:spcAft>
                <a:spcPts val="1200"/>
              </a:spcAft>
              <a:buFont typeface="Arial" panose="020B0604020202020204" pitchFamily="34" charset="0"/>
              <a:buChar char="•"/>
            </a:pPr>
            <a:r>
              <a:rPr lang="en-US" sz="2000" dirty="0"/>
              <a:t>TN law requires about 20 sq/in of cloth to be compliant!</a:t>
            </a:r>
          </a:p>
          <a:p>
            <a:pPr marL="914400" indent="-452438">
              <a:spcAft>
                <a:spcPts val="600"/>
              </a:spcAft>
            </a:pPr>
            <a:endParaRPr lang="en-US" sz="1600" b="1" dirty="0">
              <a:solidFill>
                <a:srgbClr val="C00000"/>
              </a:solidFill>
            </a:endParaRPr>
          </a:p>
          <a:p>
            <a:pPr marL="914400" indent="-452438">
              <a:spcAft>
                <a:spcPts val="600"/>
              </a:spcAft>
            </a:pPr>
            <a:endParaRPr lang="en-US" sz="2400" i="1" dirty="0"/>
          </a:p>
        </p:txBody>
      </p:sp>
      <p:sp>
        <p:nvSpPr>
          <p:cNvPr id="3" name="Rectangle 2">
            <a:extLst>
              <a:ext uri="{FF2B5EF4-FFF2-40B4-BE49-F238E27FC236}">
                <a16:creationId xmlns:a16="http://schemas.microsoft.com/office/drawing/2014/main" id="{65C99B1F-1DD9-C3DD-E5C7-23D27A2E6757}"/>
              </a:ext>
            </a:extLst>
          </p:cNvPr>
          <p:cNvSpPr/>
          <p:nvPr/>
        </p:nvSpPr>
        <p:spPr>
          <a:xfrm>
            <a:off x="8001000" y="3007010"/>
            <a:ext cx="411480"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9819214"/>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 World’s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601260"/>
          </a:xfrm>
          <a:prstGeom prst="rect">
            <a:avLst/>
          </a:prstGeom>
          <a:noFill/>
        </p:spPr>
        <p:txBody>
          <a:bodyPr wrap="square" rtlCol="0">
            <a:spAutoFit/>
          </a:bodyPr>
          <a:lstStyle/>
          <a:p>
            <a:pPr marL="465138" indent="-465138">
              <a:spcAft>
                <a:spcPts val="1200"/>
              </a:spcAft>
            </a:pPr>
            <a:r>
              <a:rPr lang="en-US" sz="3000" b="1" dirty="0">
                <a:solidFill>
                  <a:schemeClr val="accent3">
                    <a:lumMod val="50000"/>
                  </a:schemeClr>
                </a:solidFill>
                <a:effectLst>
                  <a:outerShdw blurRad="38100" dist="38100" dir="2700000" algn="tl">
                    <a:srgbClr val="000000">
                      <a:alpha val="43137"/>
                    </a:srgbClr>
                  </a:outerShdw>
                </a:effectLst>
              </a:rPr>
              <a:t>B.  World’s Usage - Law</a:t>
            </a:r>
          </a:p>
          <a:p>
            <a:pPr marL="914400" indent="-452438">
              <a:spcAft>
                <a:spcPts val="1200"/>
              </a:spcAft>
            </a:pPr>
            <a:r>
              <a:rPr lang="en-US" sz="2400" b="1" dirty="0"/>
              <a:t>1.  Tennessee Law - </a:t>
            </a:r>
            <a:r>
              <a:rPr lang="en-US" sz="2400" dirty="0"/>
              <a:t>Tenn. Code Ann. § 39-13-517 (2021).</a:t>
            </a:r>
            <a:endParaRPr lang="en-US" sz="2400" b="1" dirty="0"/>
          </a:p>
          <a:p>
            <a:pPr marL="914400" indent="-452438">
              <a:spcAft>
                <a:spcPts val="600"/>
              </a:spcAft>
            </a:pPr>
            <a:r>
              <a:rPr lang="en-US" sz="2400" b="1" dirty="0"/>
              <a:t>2.  The text of the TN Law should not be read in public!</a:t>
            </a:r>
          </a:p>
          <a:p>
            <a:pPr marL="1371600" lvl="1" indent="-452438">
              <a:spcAft>
                <a:spcPts val="1200"/>
              </a:spcAft>
              <a:buFont typeface="Arial" panose="020B0604020202020204" pitchFamily="34" charset="0"/>
              <a:buChar char="•"/>
            </a:pPr>
            <a:r>
              <a:rPr lang="en-US" sz="2000" dirty="0"/>
              <a:t>TN law requires about 20 sq/in of cloth to be compliant!</a:t>
            </a:r>
          </a:p>
          <a:p>
            <a:pPr marL="914400" indent="-452438">
              <a:spcAft>
                <a:spcPts val="600"/>
              </a:spcAft>
            </a:pPr>
            <a:endParaRPr lang="en-US" sz="1600" b="1" dirty="0">
              <a:solidFill>
                <a:srgbClr val="C00000"/>
              </a:solidFill>
            </a:endParaRPr>
          </a:p>
          <a:p>
            <a:pPr marL="914400" indent="-452438">
              <a:spcAft>
                <a:spcPts val="600"/>
              </a:spcAft>
            </a:pPr>
            <a:r>
              <a:rPr lang="en-US" sz="2400" b="1" dirty="0">
                <a:solidFill>
                  <a:srgbClr val="C00000"/>
                </a:solidFill>
              </a:rPr>
              <a:t>3.  This CANNOT be a RIGHTEOUS Definition!</a:t>
            </a:r>
            <a:r>
              <a:rPr lang="en-US" sz="2400" dirty="0">
                <a:solidFill>
                  <a:srgbClr val="C00000"/>
                </a:solidFill>
              </a:rPr>
              <a:t>  Gen 3:7-10</a:t>
            </a:r>
            <a:endParaRPr lang="en-US" sz="2400" dirty="0"/>
          </a:p>
          <a:p>
            <a:pPr marL="1371600" lvl="1" indent="-452438">
              <a:spcAft>
                <a:spcPts val="600"/>
              </a:spcAft>
              <a:buFont typeface="Arial" panose="020B0604020202020204" pitchFamily="34" charset="0"/>
              <a:buChar char="•"/>
            </a:pPr>
            <a:r>
              <a:rPr lang="en-US" sz="2000" dirty="0"/>
              <a:t>TN law requires coverings that are </a:t>
            </a:r>
            <a:r>
              <a:rPr lang="en-US" sz="2000" u="sng" dirty="0"/>
              <a:t>significantly less than Adam’s coverings</a:t>
            </a:r>
            <a:r>
              <a:rPr lang="en-US" sz="2000" dirty="0"/>
              <a:t> </a:t>
            </a:r>
          </a:p>
          <a:p>
            <a:pPr marL="1371600" lvl="1" indent="-452438">
              <a:spcAft>
                <a:spcPts val="600"/>
              </a:spcAft>
              <a:buFont typeface="Arial" panose="020B0604020202020204" pitchFamily="34" charset="0"/>
              <a:buChar char="•"/>
            </a:pPr>
            <a:r>
              <a:rPr lang="en-US" sz="2000" dirty="0"/>
              <a:t>Scholars: girdle covering the loins (Aprons, loincloths)</a:t>
            </a:r>
          </a:p>
          <a:p>
            <a:pPr marL="1371600" lvl="1" indent="-452438">
              <a:spcAft>
                <a:spcPts val="600"/>
              </a:spcAft>
              <a:buFont typeface="Arial" panose="020B0604020202020204" pitchFamily="34" charset="0"/>
              <a:buChar char="•"/>
            </a:pPr>
            <a:r>
              <a:rPr lang="en-US" sz="2000" dirty="0"/>
              <a:t>Adam acknowledged (</a:t>
            </a:r>
            <a:r>
              <a:rPr lang="en-US" sz="2000" dirty="0">
                <a:solidFill>
                  <a:srgbClr val="C00000"/>
                </a:solidFill>
              </a:rPr>
              <a:t>Vs 10) </a:t>
            </a:r>
            <a:r>
              <a:rPr lang="en-US" sz="2000" dirty="0"/>
              <a:t>his coverings did not cover his nakedness!</a:t>
            </a:r>
            <a:endParaRPr lang="en-US" sz="2400" i="1" dirty="0"/>
          </a:p>
        </p:txBody>
      </p:sp>
      <p:sp>
        <p:nvSpPr>
          <p:cNvPr id="2" name="Rectangle 1">
            <a:extLst>
              <a:ext uri="{FF2B5EF4-FFF2-40B4-BE49-F238E27FC236}">
                <a16:creationId xmlns:a16="http://schemas.microsoft.com/office/drawing/2014/main" id="{70A3F683-5E5D-03C7-546E-C0A7758F13AD}"/>
              </a:ext>
            </a:extLst>
          </p:cNvPr>
          <p:cNvSpPr/>
          <p:nvPr/>
        </p:nvSpPr>
        <p:spPr>
          <a:xfrm>
            <a:off x="8001000" y="3007010"/>
            <a:ext cx="411480"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45070"/>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8347335"/>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1692771"/>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New Testament Words </a:t>
            </a:r>
          </a:p>
          <a:p>
            <a:pPr marL="914400" indent="-452438">
              <a:spcAft>
                <a:spcPts val="600"/>
              </a:spcAft>
            </a:pPr>
            <a:r>
              <a:rPr lang="en-US" sz="2400" b="1" dirty="0"/>
              <a:t>1.  Essentially one word used</a:t>
            </a:r>
          </a:p>
          <a:p>
            <a:pPr marL="1149350" lvl="1" indent="-230188">
              <a:spcAft>
                <a:spcPts val="1200"/>
              </a:spcAft>
              <a:buFont typeface="Arial" pitchFamily="34" charset="0"/>
              <a:buChar char="•"/>
            </a:pPr>
            <a:r>
              <a:rPr lang="en-US" sz="2000" i="1" dirty="0"/>
              <a:t>“</a:t>
            </a:r>
            <a:r>
              <a:rPr lang="en-US" sz="2000" i="1" dirty="0" err="1"/>
              <a:t>gumnos</a:t>
            </a:r>
            <a:r>
              <a:rPr lang="en-US" sz="2000" i="1" dirty="0"/>
              <a:t>” – without clothing, ill clad, clad in undergarments only; metaphorical bare and open; forms of the word  used ~18 times</a:t>
            </a:r>
          </a:p>
        </p:txBody>
      </p:sp>
    </p:spTree>
    <p:extLst>
      <p:ext uri="{BB962C8B-B14F-4D97-AF65-F5344CB8AC3E}">
        <p14:creationId xmlns:p14="http://schemas.microsoft.com/office/powerpoint/2010/main" val="2184811017"/>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2215991"/>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New Testament Words </a:t>
            </a:r>
          </a:p>
          <a:p>
            <a:pPr marL="914400" indent="-452438">
              <a:spcAft>
                <a:spcPts val="600"/>
              </a:spcAft>
            </a:pPr>
            <a:r>
              <a:rPr lang="en-US" sz="2400" b="1" dirty="0"/>
              <a:t>1.  Essentially one word used</a:t>
            </a:r>
          </a:p>
          <a:p>
            <a:pPr marL="1149350" lvl="1" indent="-230188">
              <a:spcAft>
                <a:spcPts val="1200"/>
              </a:spcAft>
              <a:buFont typeface="Arial" pitchFamily="34" charset="0"/>
              <a:buChar char="•"/>
            </a:pPr>
            <a:r>
              <a:rPr lang="en-US" sz="2000" i="1" dirty="0"/>
              <a:t>“</a:t>
            </a:r>
            <a:r>
              <a:rPr lang="en-US" sz="2000" i="1" dirty="0" err="1"/>
              <a:t>gumnos</a:t>
            </a:r>
            <a:r>
              <a:rPr lang="en-US" sz="2000" i="1" dirty="0"/>
              <a:t>” – without clothing, ill clad, clad in undergarments only; metaphorical bare and open; forms of the word  used ~18 times</a:t>
            </a:r>
          </a:p>
          <a:p>
            <a:pPr marL="914400" lvl="1" indent="-452438">
              <a:spcAft>
                <a:spcPts val="1200"/>
              </a:spcAft>
            </a:pPr>
            <a:r>
              <a:rPr lang="en-US" sz="2400" b="1" dirty="0"/>
              <a:t>2.  But, nowhere in the NT is the </a:t>
            </a:r>
            <a:r>
              <a:rPr lang="en-US" sz="2400" b="1" u="sng" dirty="0"/>
              <a:t>area</a:t>
            </a:r>
            <a:r>
              <a:rPr lang="en-US" sz="2400" b="1" dirty="0"/>
              <a:t> nakedness specified.</a:t>
            </a:r>
          </a:p>
        </p:txBody>
      </p:sp>
    </p:spTree>
    <p:extLst>
      <p:ext uri="{BB962C8B-B14F-4D97-AF65-F5344CB8AC3E}">
        <p14:creationId xmlns:p14="http://schemas.microsoft.com/office/powerpoint/2010/main" val="2332017160"/>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3893374"/>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New Testament Words </a:t>
            </a:r>
          </a:p>
          <a:p>
            <a:pPr marL="914400" indent="-452438">
              <a:spcAft>
                <a:spcPts val="600"/>
              </a:spcAft>
            </a:pPr>
            <a:r>
              <a:rPr lang="en-US" sz="2400" b="1" dirty="0"/>
              <a:t>1.  Essentially one word used</a:t>
            </a:r>
          </a:p>
          <a:p>
            <a:pPr marL="1149350" lvl="1" indent="-230188">
              <a:spcAft>
                <a:spcPts val="1200"/>
              </a:spcAft>
              <a:buFont typeface="Arial" pitchFamily="34" charset="0"/>
              <a:buChar char="•"/>
            </a:pPr>
            <a:r>
              <a:rPr lang="en-US" sz="2000" i="1" dirty="0"/>
              <a:t>“</a:t>
            </a:r>
            <a:r>
              <a:rPr lang="en-US" sz="2000" i="1" dirty="0" err="1"/>
              <a:t>gumnos</a:t>
            </a:r>
            <a:r>
              <a:rPr lang="en-US" sz="2000" i="1" dirty="0"/>
              <a:t>” – without clothing, ill clad, clad in undergarments only; metaphorical bare and open; forms of the word  used ~18 times</a:t>
            </a:r>
          </a:p>
          <a:p>
            <a:pPr marL="914400" lvl="1" indent="-452438">
              <a:spcAft>
                <a:spcPts val="1200"/>
              </a:spcAft>
            </a:pPr>
            <a:r>
              <a:rPr lang="en-US" sz="2400" b="1" dirty="0"/>
              <a:t>2.  But, nowhere in the NT is the </a:t>
            </a:r>
            <a:r>
              <a:rPr lang="en-US" sz="2400" b="1" u="sng" dirty="0"/>
              <a:t>area</a:t>
            </a:r>
            <a:r>
              <a:rPr lang="en-US" sz="2400" b="1" dirty="0"/>
              <a:t> nakedness specified.</a:t>
            </a:r>
          </a:p>
          <a:p>
            <a:pPr marL="914400" lvl="1" indent="-452438">
              <a:spcAft>
                <a:spcPts val="600"/>
              </a:spcAft>
            </a:pPr>
            <a:r>
              <a:rPr lang="en-US" sz="2400" b="1" dirty="0"/>
              <a:t>3.  This creates a potential PROBLEM….</a:t>
            </a:r>
          </a:p>
          <a:p>
            <a:pPr marL="1149350" lvl="1" indent="-230188">
              <a:spcAft>
                <a:spcPts val="600"/>
              </a:spcAft>
              <a:buFont typeface="Arial" pitchFamily="34" charset="0"/>
              <a:buChar char="•"/>
            </a:pPr>
            <a:r>
              <a:rPr lang="en-US" sz="2000" i="1" dirty="0"/>
              <a:t>We know Modesty is </a:t>
            </a:r>
            <a:r>
              <a:rPr lang="en-US" sz="2000" i="1" u="sng" dirty="0"/>
              <a:t>beyond Nakedness</a:t>
            </a:r>
            <a:r>
              <a:rPr lang="en-US" sz="2000" i="1" dirty="0"/>
              <a:t>…</a:t>
            </a:r>
          </a:p>
          <a:p>
            <a:pPr marL="1149350" lvl="1" indent="-230188">
              <a:spcAft>
                <a:spcPts val="600"/>
              </a:spcAft>
              <a:buFont typeface="Arial" pitchFamily="34" charset="0"/>
              <a:buChar char="•"/>
            </a:pPr>
            <a:r>
              <a:rPr lang="en-US" sz="2000" i="1" dirty="0"/>
              <a:t>BUT, if we do not know what Nakedness is…</a:t>
            </a:r>
          </a:p>
          <a:p>
            <a:pPr marL="1149350" lvl="1" indent="-230188">
              <a:spcAft>
                <a:spcPts val="1800"/>
              </a:spcAft>
              <a:buFont typeface="Arial" pitchFamily="34" charset="0"/>
              <a:buChar char="•"/>
            </a:pPr>
            <a:r>
              <a:rPr lang="en-US" sz="2000" i="1" dirty="0"/>
              <a:t>Then we have no solid basis for establishing Modesty!  </a:t>
            </a:r>
          </a:p>
        </p:txBody>
      </p:sp>
    </p:spTree>
    <p:extLst>
      <p:ext uri="{BB962C8B-B14F-4D97-AF65-F5344CB8AC3E}">
        <p14:creationId xmlns:p14="http://schemas.microsoft.com/office/powerpoint/2010/main" val="2527753341"/>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862870"/>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New Testament Words </a:t>
            </a:r>
          </a:p>
          <a:p>
            <a:pPr marL="914400" indent="-452438">
              <a:spcAft>
                <a:spcPts val="600"/>
              </a:spcAft>
            </a:pPr>
            <a:r>
              <a:rPr lang="en-US" sz="2400" b="1" dirty="0"/>
              <a:t>1.  Essentially one word used</a:t>
            </a:r>
          </a:p>
          <a:p>
            <a:pPr marL="1149350" lvl="1" indent="-230188">
              <a:spcAft>
                <a:spcPts val="1200"/>
              </a:spcAft>
              <a:buFont typeface="Arial" pitchFamily="34" charset="0"/>
              <a:buChar char="•"/>
            </a:pPr>
            <a:r>
              <a:rPr lang="en-US" sz="2000" i="1" dirty="0"/>
              <a:t>“</a:t>
            </a:r>
            <a:r>
              <a:rPr lang="en-US" sz="2000" i="1" dirty="0" err="1"/>
              <a:t>gumnos</a:t>
            </a:r>
            <a:r>
              <a:rPr lang="en-US" sz="2000" i="1" dirty="0"/>
              <a:t>” – without clothing, ill clad, clad in undergarments only; metaphorical bare and open; forms of the word  used ~18 times</a:t>
            </a:r>
          </a:p>
          <a:p>
            <a:pPr marL="914400" lvl="1" indent="-452438">
              <a:spcAft>
                <a:spcPts val="1200"/>
              </a:spcAft>
            </a:pPr>
            <a:r>
              <a:rPr lang="en-US" sz="2400" b="1" dirty="0"/>
              <a:t>2.  But, nowhere in the NT is the </a:t>
            </a:r>
            <a:r>
              <a:rPr lang="en-US" sz="2400" b="1" u="sng" dirty="0"/>
              <a:t>area</a:t>
            </a:r>
            <a:r>
              <a:rPr lang="en-US" sz="2400" b="1" dirty="0"/>
              <a:t> nakedness specified.</a:t>
            </a:r>
          </a:p>
          <a:p>
            <a:pPr marL="914400" lvl="1" indent="-452438">
              <a:spcAft>
                <a:spcPts val="600"/>
              </a:spcAft>
            </a:pPr>
            <a:r>
              <a:rPr lang="en-US" sz="2400" b="1" dirty="0"/>
              <a:t>3.  This creates a potential PROBLEM….</a:t>
            </a:r>
          </a:p>
          <a:p>
            <a:pPr marL="1149350" lvl="1" indent="-230188">
              <a:spcAft>
                <a:spcPts val="600"/>
              </a:spcAft>
              <a:buFont typeface="Arial" pitchFamily="34" charset="0"/>
              <a:buChar char="•"/>
            </a:pPr>
            <a:r>
              <a:rPr lang="en-US" sz="2000" i="1" dirty="0"/>
              <a:t>We know Modesty is </a:t>
            </a:r>
            <a:r>
              <a:rPr lang="en-US" sz="2000" i="1" u="sng" dirty="0"/>
              <a:t>beyond Nakedness</a:t>
            </a:r>
            <a:r>
              <a:rPr lang="en-US" sz="2000" i="1" dirty="0"/>
              <a:t>…</a:t>
            </a:r>
          </a:p>
          <a:p>
            <a:pPr marL="1149350" lvl="1" indent="-230188">
              <a:spcAft>
                <a:spcPts val="600"/>
              </a:spcAft>
              <a:buFont typeface="Arial" pitchFamily="34" charset="0"/>
              <a:buChar char="•"/>
            </a:pPr>
            <a:r>
              <a:rPr lang="en-US" sz="2000" i="1" dirty="0"/>
              <a:t>BUT, if we do not know what Nakedness is…</a:t>
            </a:r>
          </a:p>
          <a:p>
            <a:pPr marL="1149350" lvl="1" indent="-230188">
              <a:spcAft>
                <a:spcPts val="1800"/>
              </a:spcAft>
              <a:buFont typeface="Arial" pitchFamily="34" charset="0"/>
              <a:buChar char="•"/>
            </a:pPr>
            <a:r>
              <a:rPr lang="en-US" sz="2000" i="1" dirty="0"/>
              <a:t>Then we have no solid basis for establishing Modesty!  </a:t>
            </a:r>
          </a:p>
          <a:p>
            <a:pPr marL="914400" lvl="1" indent="-452438">
              <a:spcAft>
                <a:spcPts val="600"/>
              </a:spcAft>
            </a:pPr>
            <a:r>
              <a:rPr lang="en-US" sz="2400" b="1" dirty="0"/>
              <a:t>4.  </a:t>
            </a:r>
            <a:r>
              <a:rPr lang="en-US" sz="2400" b="1" dirty="0">
                <a:solidFill>
                  <a:srgbClr val="C00000"/>
                </a:solidFill>
              </a:rPr>
              <a:t>NO PROBLEM! </a:t>
            </a:r>
            <a:r>
              <a:rPr lang="en-US" sz="2400" dirty="0">
                <a:solidFill>
                  <a:srgbClr val="0000FF"/>
                </a:solidFill>
              </a:rPr>
              <a:t>- It is expected the NT reader understands the definition of Nakedness from the OT!  </a:t>
            </a:r>
            <a:r>
              <a:rPr lang="en-US" sz="2400" dirty="0">
                <a:solidFill>
                  <a:srgbClr val="C00000"/>
                </a:solidFill>
              </a:rPr>
              <a:t>Rom 15:4</a:t>
            </a:r>
            <a:endParaRPr lang="en-US" sz="2000" i="1" dirty="0"/>
          </a:p>
        </p:txBody>
      </p:sp>
    </p:spTree>
    <p:extLst>
      <p:ext uri="{BB962C8B-B14F-4D97-AF65-F5344CB8AC3E}">
        <p14:creationId xmlns:p14="http://schemas.microsoft.com/office/powerpoint/2010/main" val="4012457581"/>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2831544"/>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Old Testament Words </a:t>
            </a:r>
          </a:p>
          <a:p>
            <a:pPr marL="914400" indent="-452438">
              <a:spcAft>
                <a:spcPts val="600"/>
              </a:spcAft>
            </a:pPr>
            <a:r>
              <a:rPr lang="en-US" sz="2400" b="1" dirty="0"/>
              <a:t>1.  Old Testament </a:t>
            </a:r>
          </a:p>
          <a:p>
            <a:pPr marL="1143000" indent="-228600">
              <a:spcAft>
                <a:spcPts val="600"/>
              </a:spcAft>
              <a:buFont typeface="Arial" pitchFamily="34" charset="0"/>
              <a:buChar char="•"/>
              <a:tabLst>
                <a:tab pos="1143000" algn="l"/>
              </a:tabLst>
            </a:pPr>
            <a:r>
              <a:rPr lang="en-US" sz="2000" i="1" dirty="0"/>
              <a:t>“Naked” or forms of the word  used ~66 times, and using ~8 different Hebrews words</a:t>
            </a:r>
          </a:p>
          <a:p>
            <a:pPr marL="1143000" indent="-228600">
              <a:spcAft>
                <a:spcPts val="600"/>
              </a:spcAft>
              <a:buFont typeface="Arial" pitchFamily="34" charset="0"/>
              <a:buChar char="•"/>
              <a:tabLst>
                <a:tab pos="1143000" algn="l"/>
              </a:tabLst>
            </a:pPr>
            <a:r>
              <a:rPr lang="en-US" sz="2000" i="1" u="sng" dirty="0"/>
              <a:t>Similar Definitions</a:t>
            </a:r>
            <a:r>
              <a:rPr lang="en-US" sz="2000" i="1" dirty="0"/>
              <a:t>: implying shameful exposure, nakedness of a thing, indecency, improper behavior, exposed, undefended </a:t>
            </a:r>
          </a:p>
          <a:p>
            <a:pPr marL="914400" indent="-452438">
              <a:spcAft>
                <a:spcPts val="600"/>
              </a:spcAft>
            </a:pPr>
            <a:endParaRPr lang="en-US" sz="2400" b="1"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1415772"/>
          </a:xfrm>
          <a:prstGeom prst="rect">
            <a:avLst/>
          </a:prstGeom>
          <a:noFill/>
        </p:spPr>
        <p:txBody>
          <a:bodyPr wrap="square" rtlCol="0">
            <a:spAutoFit/>
          </a:bodyPr>
          <a:lstStyle/>
          <a:p>
            <a:pPr marL="465138" indent="-465138">
              <a:spcAft>
                <a:spcPts val="600"/>
              </a:spcAft>
            </a:pPr>
            <a:r>
              <a:rPr lang="en-US" sz="2800" b="1" dirty="0">
                <a:solidFill>
                  <a:schemeClr val="accent3">
                    <a:lumMod val="50000"/>
                  </a:schemeClr>
                </a:solidFill>
                <a:effectLst>
                  <a:outerShdw blurRad="38100" dist="38100" dir="2700000" algn="tl">
                    <a:srgbClr val="000000">
                      <a:alpha val="43137"/>
                    </a:srgbClr>
                  </a:outerShdw>
                </a:effectLst>
              </a:rPr>
              <a:t>1.  There are many challenges to the church today!</a:t>
            </a:r>
          </a:p>
          <a:p>
            <a:pPr marL="914400" indent="-452438">
              <a:spcAft>
                <a:spcPts val="600"/>
              </a:spcAft>
            </a:pPr>
            <a:r>
              <a:rPr lang="en-US" sz="2400" i="1" dirty="0"/>
              <a:t>a.  Apathy &amp; Lukewarmness</a:t>
            </a:r>
          </a:p>
          <a:p>
            <a:pPr marL="914400" indent="-452438">
              <a:spcAft>
                <a:spcPts val="600"/>
              </a:spcAft>
            </a:pPr>
            <a:r>
              <a:rPr lang="en-US" sz="2400" i="1" dirty="0"/>
              <a:t>b.  False Teaching – externally and internally</a:t>
            </a: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246533"/>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3647152"/>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Old Testament Words </a:t>
            </a:r>
          </a:p>
          <a:p>
            <a:pPr marL="914400" indent="-452438">
              <a:spcAft>
                <a:spcPts val="600"/>
              </a:spcAft>
            </a:pPr>
            <a:r>
              <a:rPr lang="en-US" sz="2400" b="1" dirty="0"/>
              <a:t>1.  Old Testament </a:t>
            </a:r>
          </a:p>
          <a:p>
            <a:pPr marL="1143000" indent="-228600">
              <a:spcAft>
                <a:spcPts val="600"/>
              </a:spcAft>
              <a:buFont typeface="Arial" pitchFamily="34" charset="0"/>
              <a:buChar char="•"/>
              <a:tabLst>
                <a:tab pos="1143000" algn="l"/>
              </a:tabLst>
            </a:pPr>
            <a:r>
              <a:rPr lang="en-US" sz="2000" i="1" dirty="0"/>
              <a:t>“Naked” or forms of the word  used ~66 times, and using ~8 different Hebrews words</a:t>
            </a:r>
          </a:p>
          <a:p>
            <a:pPr marL="1143000" indent="-228600">
              <a:spcAft>
                <a:spcPts val="600"/>
              </a:spcAft>
              <a:buFont typeface="Arial" pitchFamily="34" charset="0"/>
              <a:buChar char="•"/>
              <a:tabLst>
                <a:tab pos="1143000" algn="l"/>
              </a:tabLst>
            </a:pPr>
            <a:r>
              <a:rPr lang="en-US" sz="2000" i="1" u="sng" dirty="0"/>
              <a:t>Similar Definitions</a:t>
            </a:r>
            <a:r>
              <a:rPr lang="en-US" sz="2000" i="1" dirty="0"/>
              <a:t>: implying shameful exposure, nakedness of a thing, indecency, improper behavior, exposed, undefended </a:t>
            </a:r>
          </a:p>
          <a:p>
            <a:pPr marL="914400" indent="-452438">
              <a:spcAft>
                <a:spcPts val="600"/>
              </a:spcAft>
            </a:pPr>
            <a:endParaRPr lang="en-US" sz="2400" b="1" dirty="0"/>
          </a:p>
          <a:p>
            <a:pPr marL="914400" indent="-452438">
              <a:spcAft>
                <a:spcPts val="600"/>
              </a:spcAft>
            </a:pPr>
            <a:r>
              <a:rPr lang="en-US" sz="2400" b="1" dirty="0"/>
              <a:t>2.  </a:t>
            </a:r>
            <a:r>
              <a:rPr lang="en-US" sz="2400" b="1" dirty="0">
                <a:solidFill>
                  <a:srgbClr val="0000FF"/>
                </a:solidFill>
              </a:rPr>
              <a:t>As we examine the Old Testament passages, we do see specific areas of a person noted as naked</a:t>
            </a:r>
            <a:r>
              <a:rPr lang="en-US" sz="2400" b="1" dirty="0"/>
              <a:t>!</a:t>
            </a:r>
            <a:endParaRPr lang="en-US" sz="1200" dirty="0"/>
          </a:p>
        </p:txBody>
      </p:sp>
    </p:spTree>
    <p:extLst>
      <p:ext uri="{BB962C8B-B14F-4D97-AF65-F5344CB8AC3E}">
        <p14:creationId xmlns:p14="http://schemas.microsoft.com/office/powerpoint/2010/main" val="4145181081"/>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2339102"/>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B.  Biblical Usage</a:t>
            </a:r>
          </a:p>
          <a:p>
            <a:pPr marL="914400" indent="-452438">
              <a:spcAft>
                <a:spcPts val="600"/>
              </a:spcAft>
            </a:pPr>
            <a:r>
              <a:rPr lang="en-US" sz="2400" b="1" dirty="0"/>
              <a:t>1.  </a:t>
            </a:r>
            <a:r>
              <a:rPr lang="en-US" sz="2400" b="1" u="sng" dirty="0"/>
              <a:t>Naked</a:t>
            </a:r>
            <a:r>
              <a:rPr lang="en-US" sz="2400" b="1" dirty="0"/>
              <a:t> can refer to one being devoid of any clothing</a:t>
            </a:r>
          </a:p>
          <a:p>
            <a:pPr marL="914400" indent="-452438">
              <a:spcAft>
                <a:spcPts val="600"/>
              </a:spcAft>
            </a:pPr>
            <a:r>
              <a:rPr lang="en-US" sz="2400" i="1" dirty="0"/>
              <a:t>	</a:t>
            </a:r>
            <a:r>
              <a:rPr lang="en-US" sz="2400" i="1" dirty="0">
                <a:solidFill>
                  <a:srgbClr val="C00000"/>
                </a:solidFill>
              </a:rPr>
              <a:t>Job 1:20-21,  Genesis 3:6-10</a:t>
            </a:r>
          </a:p>
          <a:p>
            <a:pPr marL="914400" indent="-452438">
              <a:spcAft>
                <a:spcPts val="600"/>
              </a:spcAft>
            </a:pPr>
            <a:r>
              <a:rPr lang="en-US" sz="2400" b="1" i="1" dirty="0"/>
              <a:t>2</a:t>
            </a:r>
            <a:r>
              <a:rPr lang="en-US" sz="2400" b="1" dirty="0"/>
              <a:t>.  </a:t>
            </a:r>
            <a:r>
              <a:rPr lang="en-US" sz="2400" b="1" u="sng" dirty="0"/>
              <a:t>Naked</a:t>
            </a:r>
            <a:r>
              <a:rPr lang="en-US" sz="2400" b="1" dirty="0"/>
              <a:t> can refer to one Wearing too little clothing</a:t>
            </a:r>
          </a:p>
          <a:p>
            <a:pPr marL="914400" indent="-452438">
              <a:spcAft>
                <a:spcPts val="600"/>
              </a:spcAft>
            </a:pPr>
            <a:r>
              <a:rPr lang="en-US" sz="2400" i="1" dirty="0"/>
              <a:t>	</a:t>
            </a:r>
            <a:r>
              <a:rPr lang="en-US" sz="2400" i="1" dirty="0">
                <a:solidFill>
                  <a:srgbClr val="C00000"/>
                </a:solidFill>
              </a:rPr>
              <a:t>Genesis 3:6-10</a:t>
            </a:r>
          </a:p>
        </p:txBody>
      </p:sp>
      <p:sp>
        <p:nvSpPr>
          <p:cNvPr id="6" name="TextBox 5"/>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457200"/>
            <a:ext cx="8534400" cy="2631490"/>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Totally Devoid of Clothing…</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r>
              <a:rPr lang="en-US" sz="2800" b="1" i="1" dirty="0">
                <a:solidFill>
                  <a:srgbClr val="C00000"/>
                </a:solidFill>
              </a:rPr>
              <a:t>Job 1:20-21</a:t>
            </a:r>
          </a:p>
          <a:p>
            <a:pPr marL="234950">
              <a:spcAft>
                <a:spcPts val="600"/>
              </a:spcAft>
            </a:pPr>
            <a:r>
              <a:rPr lang="en-US" sz="2400" i="1" dirty="0"/>
              <a:t>Then Job arose, tore his robe, and shaved his head; and he fell to the ground and worshiped. And he said: "</a:t>
            </a:r>
            <a:r>
              <a:rPr lang="en-US" sz="2400" i="1" u="sng" dirty="0"/>
              <a:t>Naked I came from my mother’s womb</a:t>
            </a:r>
            <a:r>
              <a:rPr lang="en-US" sz="2400" i="1" dirty="0"/>
              <a:t>, And naked shall I return there. </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457200"/>
            <a:ext cx="8534400" cy="5386090"/>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Too Little Clothing…</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r>
              <a:rPr lang="en-US" sz="2800" b="1" i="1" dirty="0">
                <a:solidFill>
                  <a:srgbClr val="C00000"/>
                </a:solidFill>
              </a:rPr>
              <a:t>Genesis 3:6-10</a:t>
            </a:r>
          </a:p>
          <a:p>
            <a:pPr marL="234950">
              <a:spcAft>
                <a:spcPts val="600"/>
              </a:spcAft>
            </a:pPr>
            <a:r>
              <a:rPr lang="en-US" sz="2400" i="1" dirty="0"/>
              <a:t>She also gave to her husband with her, and he ate. </a:t>
            </a:r>
            <a:r>
              <a:rPr lang="en-US" sz="2400" i="1" baseline="30000" dirty="0"/>
              <a:t>7</a:t>
            </a:r>
            <a:r>
              <a:rPr lang="en-US" sz="2400" i="1" dirty="0"/>
              <a:t>  </a:t>
            </a:r>
            <a:r>
              <a:rPr lang="en-US" sz="2400" i="1" u="sng" dirty="0"/>
              <a:t>Then the eyes of both of them were opened, and they knew that they were naked</a:t>
            </a:r>
            <a:r>
              <a:rPr lang="en-US" sz="2400" i="1" dirty="0"/>
              <a:t>; </a:t>
            </a:r>
            <a:r>
              <a:rPr lang="en-US" sz="2400" b="1" i="1" dirty="0"/>
              <a:t>and they sewed fig leaves together and made themselves coverings</a:t>
            </a:r>
            <a:r>
              <a:rPr lang="en-US" sz="2400" i="1" dirty="0"/>
              <a:t>. </a:t>
            </a:r>
            <a:r>
              <a:rPr lang="en-US" sz="2400" i="1" baseline="30000" dirty="0"/>
              <a:t>8</a:t>
            </a:r>
            <a:r>
              <a:rPr lang="en-US" sz="2400" i="1" dirty="0"/>
              <a:t>  …. </a:t>
            </a:r>
            <a:r>
              <a:rPr lang="en-US" sz="2400" i="1" baseline="30000" dirty="0"/>
              <a:t>9</a:t>
            </a:r>
            <a:r>
              <a:rPr lang="en-US" sz="2400" i="1" dirty="0"/>
              <a:t> Then the LORD God called to Adam and said to him, "Where are you?” </a:t>
            </a:r>
            <a:r>
              <a:rPr lang="en-US" sz="2400" i="1" baseline="30000" dirty="0"/>
              <a:t>10</a:t>
            </a:r>
            <a:r>
              <a:rPr lang="en-US" sz="2400" i="1" dirty="0"/>
              <a:t>  So he said, "I heard Your voice in the garden, and I was afraid because</a:t>
            </a:r>
            <a:r>
              <a:rPr lang="en-US" sz="2400" i="1" u="sng" dirty="0"/>
              <a:t> </a:t>
            </a:r>
            <a:r>
              <a:rPr lang="en-US" sz="2400" b="1" i="1" u="sng" dirty="0"/>
              <a:t>I was naked</a:t>
            </a:r>
            <a:r>
              <a:rPr lang="en-US" sz="2400" i="1" dirty="0"/>
              <a:t>; and I hid myself.”</a:t>
            </a:r>
          </a:p>
          <a:p>
            <a:pPr marL="234950">
              <a:spcAft>
                <a:spcPts val="600"/>
              </a:spcAft>
            </a:pPr>
            <a:endParaRPr lang="en-US" sz="1000" i="1" dirty="0"/>
          </a:p>
          <a:p>
            <a:pPr marL="234950">
              <a:spcAft>
                <a:spcPts val="600"/>
              </a:spcAft>
            </a:pPr>
            <a:endParaRPr lang="en-US" sz="1000" i="1" dirty="0"/>
          </a:p>
          <a:p>
            <a:pPr marL="457200" indent="-222250">
              <a:spcAft>
                <a:spcPts val="600"/>
              </a:spcAft>
              <a:buFont typeface="Arial" pitchFamily="34" charset="0"/>
              <a:buChar char="•"/>
              <a:tabLst>
                <a:tab pos="457200" algn="l"/>
              </a:tabLst>
            </a:pPr>
            <a:r>
              <a:rPr lang="en-US" sz="2400" i="1" dirty="0">
                <a:solidFill>
                  <a:srgbClr val="0000FF"/>
                </a:solidFill>
              </a:rPr>
              <a:t>They Wore coverings, but they knew they were an insufficient  covering!</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216539"/>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B.  Biblical Usage</a:t>
            </a:r>
          </a:p>
          <a:p>
            <a:pPr marL="914400" indent="-452438">
              <a:spcAft>
                <a:spcPts val="600"/>
              </a:spcAft>
            </a:pPr>
            <a:r>
              <a:rPr lang="en-US" sz="2400" b="1" dirty="0"/>
              <a:t>1.  </a:t>
            </a:r>
            <a:r>
              <a:rPr lang="en-US" sz="2400" b="1" u="sng" dirty="0"/>
              <a:t>Naked</a:t>
            </a:r>
            <a:r>
              <a:rPr lang="en-US" sz="2400" b="1" dirty="0"/>
              <a:t> can refer to one being devoid of any clothing</a:t>
            </a:r>
          </a:p>
          <a:p>
            <a:pPr marL="914400" indent="-452438">
              <a:spcAft>
                <a:spcPts val="600"/>
              </a:spcAft>
            </a:pPr>
            <a:r>
              <a:rPr lang="en-US" sz="2400" i="1" dirty="0"/>
              <a:t>	</a:t>
            </a:r>
            <a:r>
              <a:rPr lang="en-US" sz="2400" i="1" dirty="0">
                <a:solidFill>
                  <a:srgbClr val="C00000"/>
                </a:solidFill>
              </a:rPr>
              <a:t>Job 1:20-21,  Genesis 3:6-10</a:t>
            </a:r>
          </a:p>
          <a:p>
            <a:pPr marL="914400" indent="-452438">
              <a:spcAft>
                <a:spcPts val="600"/>
              </a:spcAft>
            </a:pPr>
            <a:r>
              <a:rPr lang="en-US" sz="2400" b="1" dirty="0"/>
              <a:t>2.  </a:t>
            </a:r>
            <a:r>
              <a:rPr lang="en-US" sz="2400" b="1" u="sng" dirty="0"/>
              <a:t>Naked</a:t>
            </a:r>
            <a:r>
              <a:rPr lang="en-US" sz="2400" b="1" dirty="0"/>
              <a:t> can refer to one Wearing too little clothing</a:t>
            </a:r>
          </a:p>
          <a:p>
            <a:pPr marL="914400" indent="-452438">
              <a:spcAft>
                <a:spcPts val="600"/>
              </a:spcAft>
            </a:pPr>
            <a:r>
              <a:rPr lang="en-US" sz="2400" i="1" dirty="0"/>
              <a:t>	</a:t>
            </a:r>
            <a:r>
              <a:rPr lang="en-US" sz="2400" i="1" dirty="0">
                <a:solidFill>
                  <a:srgbClr val="C00000"/>
                </a:solidFill>
              </a:rPr>
              <a:t>Genesis 3:6-10</a:t>
            </a:r>
          </a:p>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C.  Three areas of the Body are Nakedness</a:t>
            </a:r>
          </a:p>
          <a:p>
            <a:pPr marL="1371600" lvl="1" indent="-452438">
              <a:spcAft>
                <a:spcPts val="600"/>
              </a:spcAft>
              <a:buFont typeface="Arial" pitchFamily="34" charset="0"/>
              <a:buChar char="•"/>
            </a:pPr>
            <a:r>
              <a:rPr lang="en-US" sz="2400" b="1" i="1" dirty="0"/>
              <a:t>The Chest </a:t>
            </a:r>
          </a:p>
          <a:p>
            <a:pPr marL="1371600" lvl="1" indent="-452438">
              <a:spcAft>
                <a:spcPts val="600"/>
              </a:spcAft>
              <a:buFont typeface="Arial" pitchFamily="34" charset="0"/>
              <a:buChar char="•"/>
            </a:pPr>
            <a:r>
              <a:rPr lang="en-US" sz="2400" b="1" i="1" dirty="0"/>
              <a:t>The Buttocks</a:t>
            </a:r>
          </a:p>
          <a:p>
            <a:pPr marL="1371600" lvl="1" indent="-452438">
              <a:spcAft>
                <a:spcPts val="600"/>
              </a:spcAft>
              <a:buFont typeface="Arial" pitchFamily="34" charset="0"/>
              <a:buChar char="•"/>
            </a:pPr>
            <a:r>
              <a:rPr lang="en-US" sz="2400" b="1" i="1" dirty="0"/>
              <a:t>Thighs</a:t>
            </a:r>
          </a:p>
        </p:txBody>
      </p:sp>
      <p:sp>
        <p:nvSpPr>
          <p:cNvPr id="6" name="TextBox 5"/>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1415772"/>
          </a:xfrm>
          <a:prstGeom prst="rect">
            <a:avLst/>
          </a:prstGeom>
          <a:noFill/>
        </p:spPr>
        <p:txBody>
          <a:bodyPr wrap="square" rtlCol="0">
            <a:spAutoFit/>
          </a:bodyPr>
          <a:lstStyle/>
          <a:p>
            <a:pPr marL="914400" indent="-452438">
              <a:spcAft>
                <a:spcPts val="600"/>
              </a:spcAft>
            </a:pPr>
            <a:r>
              <a:rPr lang="en-US" sz="2800" b="1" dirty="0"/>
              <a:t>1.  </a:t>
            </a:r>
            <a:r>
              <a:rPr lang="en-US" sz="2800" b="1" u="sng" dirty="0"/>
              <a:t>Chest</a:t>
            </a:r>
            <a:r>
              <a:rPr lang="en-US" sz="2400" dirty="0"/>
              <a:t>	</a:t>
            </a:r>
          </a:p>
          <a:p>
            <a:pPr marL="1025525" lvl="1" indent="-106363">
              <a:spcAft>
                <a:spcPts val="600"/>
              </a:spcAft>
              <a:buFont typeface="Arial" pitchFamily="34" charset="0"/>
              <a:buChar char="•"/>
            </a:pPr>
            <a:r>
              <a:rPr lang="en-US" sz="2400" i="1" dirty="0">
                <a:solidFill>
                  <a:srgbClr val="C00000"/>
                </a:solidFill>
              </a:rPr>
              <a:t>  Ezekiel 16:7-8; 23:18-21 </a:t>
            </a:r>
            <a:r>
              <a:rPr lang="en-US" sz="2400" i="1" dirty="0"/>
              <a:t>- Allegories about Jerusalem:</a:t>
            </a:r>
          </a:p>
          <a:p>
            <a:pPr marL="914400" indent="-452438">
              <a:spcAft>
                <a:spcPts val="600"/>
              </a:spcAft>
            </a:pPr>
            <a:endParaRPr lang="en-US" sz="2400" i="1" dirty="0">
              <a:solidFill>
                <a:srgbClr val="C00000"/>
              </a:solidFill>
            </a:endParaRPr>
          </a:p>
        </p:txBody>
      </p:sp>
      <p:sp>
        <p:nvSpPr>
          <p:cNvPr id="6" name="TextBox 5"/>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1481701"/>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457200"/>
            <a:ext cx="8534400" cy="6109365"/>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The Chest…is nakedness</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r>
              <a:rPr lang="en-US" sz="2800" b="1" i="1" dirty="0">
                <a:solidFill>
                  <a:srgbClr val="C00000"/>
                </a:solidFill>
              </a:rPr>
              <a:t>Ezekiel 16:7-8</a:t>
            </a:r>
          </a:p>
          <a:p>
            <a:pPr marL="234950">
              <a:spcAft>
                <a:spcPts val="600"/>
              </a:spcAft>
            </a:pPr>
            <a:r>
              <a:rPr lang="en-US" sz="2400" i="1" baseline="30000" dirty="0"/>
              <a:t>6</a:t>
            </a:r>
            <a:r>
              <a:rPr lang="en-US" sz="2400" i="1" dirty="0"/>
              <a:t> "And when I passed by you and saw you struggling in your own blood, I said to you in your blood, ’Live!’ Yes, I said to you in your blood, ’Live!’  </a:t>
            </a:r>
            <a:r>
              <a:rPr lang="en-US" sz="2400" i="1" baseline="30000" dirty="0"/>
              <a:t>7</a:t>
            </a:r>
            <a:r>
              <a:rPr lang="en-US" sz="2400" i="1" dirty="0"/>
              <a:t>  "I made you thrive like a plant in the field; and you grew, matured, and became very beautiful. </a:t>
            </a:r>
            <a:r>
              <a:rPr lang="en-US" sz="2400" b="1" i="1" u="sng" dirty="0"/>
              <a:t>Your breasts were formed, your hair grew, but you were naked and bare.  </a:t>
            </a:r>
            <a:r>
              <a:rPr lang="en-US" sz="2400" i="1" baseline="30000" dirty="0"/>
              <a:t>8</a:t>
            </a:r>
            <a:r>
              <a:rPr lang="en-US" sz="2400" i="1" dirty="0"/>
              <a:t>  "When I passed by you again and looked upon you, indeed your time was the time of love; </a:t>
            </a:r>
            <a:r>
              <a:rPr lang="en-US" sz="2400" b="1" i="1" u="sng" dirty="0"/>
              <a:t>so I spread My wing over you and covered your nakedness</a:t>
            </a:r>
            <a:r>
              <a:rPr lang="en-US" sz="2400" b="1" i="1" dirty="0"/>
              <a:t>.</a:t>
            </a:r>
            <a:r>
              <a:rPr lang="en-US" sz="2400" i="1" dirty="0"/>
              <a:t> Yes, I swore an oath to you and entered into a covenant with you, and you became Mine," says the Lord GOD.</a:t>
            </a:r>
          </a:p>
          <a:p>
            <a:pPr marL="234950">
              <a:spcAft>
                <a:spcPts val="600"/>
              </a:spcAft>
            </a:pPr>
            <a:endParaRPr lang="en-US" sz="2400" i="1" dirty="0"/>
          </a:p>
          <a:p>
            <a:pPr marL="234950">
              <a:spcAft>
                <a:spcPts val="600"/>
              </a:spcAft>
            </a:pPr>
            <a:endParaRPr lang="en-US" sz="2400" i="1" dirty="0"/>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2739211"/>
          </a:xfrm>
          <a:prstGeom prst="rect">
            <a:avLst/>
          </a:prstGeom>
          <a:noFill/>
        </p:spPr>
        <p:txBody>
          <a:bodyPr wrap="square" rtlCol="0">
            <a:spAutoFit/>
          </a:bodyPr>
          <a:lstStyle/>
          <a:p>
            <a:pPr marL="914400" indent="-452438">
              <a:spcAft>
                <a:spcPts val="600"/>
              </a:spcAft>
            </a:pPr>
            <a:r>
              <a:rPr lang="en-US" sz="2800" b="1" dirty="0"/>
              <a:t>1.  </a:t>
            </a:r>
            <a:r>
              <a:rPr lang="en-US" sz="2800" b="1" u="sng" dirty="0"/>
              <a:t>Chest</a:t>
            </a:r>
            <a:r>
              <a:rPr lang="en-US" sz="2400" dirty="0"/>
              <a:t>	</a:t>
            </a:r>
          </a:p>
          <a:p>
            <a:pPr marL="1025525" lvl="1" indent="-106363">
              <a:spcAft>
                <a:spcPts val="600"/>
              </a:spcAft>
              <a:buFont typeface="Arial" pitchFamily="34" charset="0"/>
              <a:buChar char="•"/>
            </a:pPr>
            <a:r>
              <a:rPr lang="en-US" sz="2400" i="1" dirty="0">
                <a:solidFill>
                  <a:srgbClr val="C00000"/>
                </a:solidFill>
              </a:rPr>
              <a:t>  Ezekiel 16:7-8; 23:18-21 </a:t>
            </a:r>
            <a:r>
              <a:rPr lang="en-US" sz="2400" i="1" dirty="0"/>
              <a:t>- Allegories about Jerusalem:</a:t>
            </a:r>
          </a:p>
          <a:p>
            <a:pPr marL="457200" indent="-395288">
              <a:spcAft>
                <a:spcPts val="600"/>
              </a:spcAft>
            </a:pPr>
            <a:r>
              <a:rPr lang="en-US" sz="2800" i="1" dirty="0"/>
              <a:t>	</a:t>
            </a:r>
            <a:r>
              <a:rPr lang="en-US" sz="2800" b="1" dirty="0"/>
              <a:t>2.  </a:t>
            </a:r>
            <a:r>
              <a:rPr lang="en-US" sz="2800" b="1" u="sng" dirty="0"/>
              <a:t>Buttocks</a:t>
            </a:r>
            <a:endParaRPr lang="en-US" sz="2800" b="1" dirty="0"/>
          </a:p>
          <a:p>
            <a:pPr marL="1149350" lvl="1" indent="-230188">
              <a:spcAft>
                <a:spcPts val="600"/>
              </a:spcAft>
              <a:buFont typeface="Arial" pitchFamily="34" charset="0"/>
              <a:buChar char="•"/>
            </a:pPr>
            <a:r>
              <a:rPr lang="en-US" sz="2400" i="1" dirty="0">
                <a:solidFill>
                  <a:srgbClr val="C00000"/>
                </a:solidFill>
              </a:rPr>
              <a:t>Isaiah 20:4 </a:t>
            </a:r>
            <a:r>
              <a:rPr lang="en-US" sz="2400" i="1" dirty="0"/>
              <a:t>-</a:t>
            </a:r>
            <a:r>
              <a:rPr lang="en-US" sz="2400" i="1" dirty="0">
                <a:solidFill>
                  <a:srgbClr val="C00000"/>
                </a:solidFill>
              </a:rPr>
              <a:t> </a:t>
            </a:r>
            <a:r>
              <a:rPr lang="en-US" sz="2400" i="1" dirty="0"/>
              <a:t>Description of the destruction of Egypt &amp; Ethiopia by the Assyrians</a:t>
            </a:r>
            <a:endParaRPr lang="en-US" sz="2400" i="1" dirty="0">
              <a:solidFill>
                <a:srgbClr val="C00000"/>
              </a:solidFill>
            </a:endParaRPr>
          </a:p>
          <a:p>
            <a:pPr marL="914400" indent="-452438">
              <a:spcAft>
                <a:spcPts val="600"/>
              </a:spcAft>
            </a:pPr>
            <a:endParaRPr lang="en-US" sz="2400" i="1" dirty="0">
              <a:solidFill>
                <a:srgbClr val="C00000"/>
              </a:solidFill>
            </a:endParaRPr>
          </a:p>
        </p:txBody>
      </p:sp>
      <p:sp>
        <p:nvSpPr>
          <p:cNvPr id="6" name="TextBox 5"/>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0329528"/>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457200"/>
            <a:ext cx="8534400" cy="4062651"/>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The Buttock…is nakedness</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r>
              <a:rPr lang="en-US" sz="2800" b="1" i="1" dirty="0">
                <a:solidFill>
                  <a:srgbClr val="C00000"/>
                </a:solidFill>
              </a:rPr>
              <a:t>Isaiah 20:4</a:t>
            </a:r>
          </a:p>
          <a:p>
            <a:pPr marL="234950">
              <a:spcAft>
                <a:spcPts val="600"/>
              </a:spcAft>
            </a:pPr>
            <a:r>
              <a:rPr lang="en-US" sz="2400" i="1" baseline="30000" dirty="0"/>
              <a:t>3</a:t>
            </a:r>
            <a:r>
              <a:rPr lang="en-US" sz="2400" i="1" dirty="0"/>
              <a:t>  Then the LORD said, "Just as My servant Isaiah has walked naked and barefoot three years for a sign and a wonder against Egypt and Ethiopia,  </a:t>
            </a:r>
            <a:r>
              <a:rPr lang="en-US" sz="2400" i="1" baseline="30000" dirty="0"/>
              <a:t>4</a:t>
            </a:r>
            <a:r>
              <a:rPr lang="en-US" sz="2400" i="1" dirty="0"/>
              <a:t>  "so shall the king of Assyria lead away the Egyptians as prisoners and the Ethiopians as captives, young and old, </a:t>
            </a:r>
            <a:r>
              <a:rPr lang="en-US" sz="2400" b="1" i="1" u="sng" dirty="0"/>
              <a:t>naked and barefoot</a:t>
            </a:r>
            <a:r>
              <a:rPr lang="en-US" sz="2400" b="1" i="1" dirty="0"/>
              <a:t>, </a:t>
            </a:r>
            <a:r>
              <a:rPr lang="en-US" sz="2400" b="1" i="1" u="sng" dirty="0"/>
              <a:t>with their buttocks uncovered</a:t>
            </a:r>
            <a:r>
              <a:rPr lang="en-US" sz="2400" i="1" dirty="0"/>
              <a:t>, to the shame of Egypt.</a:t>
            </a:r>
          </a:p>
          <a:p>
            <a:pPr marL="234950">
              <a:spcAft>
                <a:spcPts val="600"/>
              </a:spcAft>
            </a:pPr>
            <a:endParaRPr lang="en-US" sz="2400" i="1" baseline="30000" dirty="0"/>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508927"/>
          </a:xfrm>
          <a:prstGeom prst="rect">
            <a:avLst/>
          </a:prstGeom>
          <a:noFill/>
        </p:spPr>
        <p:txBody>
          <a:bodyPr wrap="square" rtlCol="0">
            <a:spAutoFit/>
          </a:bodyPr>
          <a:lstStyle/>
          <a:p>
            <a:pPr marL="914400" indent="-452438">
              <a:spcAft>
                <a:spcPts val="600"/>
              </a:spcAft>
            </a:pPr>
            <a:r>
              <a:rPr lang="en-US" sz="2800" b="1" dirty="0"/>
              <a:t>1.  </a:t>
            </a:r>
            <a:r>
              <a:rPr lang="en-US" sz="2800" b="1" u="sng" dirty="0"/>
              <a:t>Chest</a:t>
            </a:r>
            <a:r>
              <a:rPr lang="en-US" sz="2400" dirty="0"/>
              <a:t>	</a:t>
            </a:r>
          </a:p>
          <a:p>
            <a:pPr marL="1025525" lvl="1" indent="-106363">
              <a:spcAft>
                <a:spcPts val="600"/>
              </a:spcAft>
              <a:buFont typeface="Arial" pitchFamily="34" charset="0"/>
              <a:buChar char="•"/>
            </a:pPr>
            <a:r>
              <a:rPr lang="en-US" sz="2400" i="1" dirty="0">
                <a:solidFill>
                  <a:srgbClr val="C00000"/>
                </a:solidFill>
              </a:rPr>
              <a:t>  Ezekiel 16:7-8; 23:18-21 </a:t>
            </a:r>
            <a:r>
              <a:rPr lang="en-US" sz="2400" i="1" dirty="0"/>
              <a:t>- Allegories about Jerusalem:</a:t>
            </a:r>
          </a:p>
          <a:p>
            <a:pPr marL="457200" indent="-395288">
              <a:spcAft>
                <a:spcPts val="600"/>
              </a:spcAft>
            </a:pPr>
            <a:r>
              <a:rPr lang="en-US" sz="2800" i="1" dirty="0"/>
              <a:t>	</a:t>
            </a:r>
            <a:r>
              <a:rPr lang="en-US" sz="2800" b="1" dirty="0"/>
              <a:t>2.  </a:t>
            </a:r>
            <a:r>
              <a:rPr lang="en-US" sz="2800" b="1" u="sng" dirty="0"/>
              <a:t>Buttocks</a:t>
            </a:r>
            <a:endParaRPr lang="en-US" sz="2800" b="1" dirty="0"/>
          </a:p>
          <a:p>
            <a:pPr marL="1149350" lvl="1" indent="-230188">
              <a:spcAft>
                <a:spcPts val="600"/>
              </a:spcAft>
              <a:buFont typeface="Arial" pitchFamily="34" charset="0"/>
              <a:buChar char="•"/>
            </a:pPr>
            <a:r>
              <a:rPr lang="en-US" sz="2400" i="1" dirty="0">
                <a:solidFill>
                  <a:srgbClr val="C00000"/>
                </a:solidFill>
              </a:rPr>
              <a:t>Isaiah 20:4 </a:t>
            </a:r>
            <a:r>
              <a:rPr lang="en-US" sz="2400" i="1" dirty="0"/>
              <a:t>-</a:t>
            </a:r>
            <a:r>
              <a:rPr lang="en-US" sz="2400" i="1" dirty="0">
                <a:solidFill>
                  <a:srgbClr val="C00000"/>
                </a:solidFill>
              </a:rPr>
              <a:t> </a:t>
            </a:r>
            <a:r>
              <a:rPr lang="en-US" sz="2400" i="1" dirty="0"/>
              <a:t>Description of the destruction of Egypt &amp; Ethiopia by the Assyrians</a:t>
            </a:r>
            <a:endParaRPr lang="en-US" sz="2400" i="1" dirty="0">
              <a:solidFill>
                <a:srgbClr val="C00000"/>
              </a:solidFill>
            </a:endParaRPr>
          </a:p>
          <a:p>
            <a:pPr marL="914400" indent="-452438">
              <a:spcAft>
                <a:spcPts val="600"/>
              </a:spcAft>
            </a:pPr>
            <a:r>
              <a:rPr lang="en-US" sz="2800" b="1" dirty="0"/>
              <a:t>3.  </a:t>
            </a:r>
            <a:r>
              <a:rPr lang="en-US" sz="2800" b="1" u="sng" dirty="0"/>
              <a:t>Thighs</a:t>
            </a:r>
            <a:endParaRPr lang="en-US" sz="2800" b="1" dirty="0"/>
          </a:p>
          <a:p>
            <a:pPr marL="1149350" lvl="2" indent="-230188">
              <a:spcAft>
                <a:spcPts val="600"/>
              </a:spcAft>
              <a:buFont typeface="Arial" pitchFamily="34" charset="0"/>
              <a:buChar char="•"/>
            </a:pPr>
            <a:r>
              <a:rPr lang="en-US" sz="2400" i="1" dirty="0">
                <a:solidFill>
                  <a:srgbClr val="C00000"/>
                </a:solidFill>
              </a:rPr>
              <a:t>Isaiah 47:2 </a:t>
            </a:r>
            <a:r>
              <a:rPr lang="en-US" sz="2400" i="1" dirty="0"/>
              <a:t>- Allegory of the destruction</a:t>
            </a:r>
          </a:p>
          <a:p>
            <a:pPr marL="1149350" lvl="2" indent="-230188">
              <a:spcAft>
                <a:spcPts val="600"/>
              </a:spcAft>
              <a:buFont typeface="Arial" pitchFamily="34" charset="0"/>
              <a:buChar char="•"/>
            </a:pPr>
            <a:r>
              <a:rPr lang="en-US" sz="2400" i="1" dirty="0">
                <a:solidFill>
                  <a:srgbClr val="C00000"/>
                </a:solidFill>
              </a:rPr>
              <a:t>Exodus 28:42 </a:t>
            </a:r>
            <a:r>
              <a:rPr lang="en-US" sz="2400" i="1" dirty="0"/>
              <a:t>- The description of the undergarments of the priest</a:t>
            </a:r>
            <a:endParaRPr lang="en-US" sz="2400" i="1" dirty="0">
              <a:solidFill>
                <a:srgbClr val="C00000"/>
              </a:solidFill>
            </a:endParaRPr>
          </a:p>
          <a:p>
            <a:pPr marL="914400" indent="-452438">
              <a:spcAft>
                <a:spcPts val="600"/>
              </a:spcAft>
            </a:pPr>
            <a:endParaRPr lang="en-US" sz="2400" i="1" dirty="0">
              <a:solidFill>
                <a:srgbClr val="C00000"/>
              </a:solidFill>
            </a:endParaRPr>
          </a:p>
        </p:txBody>
      </p:sp>
      <p:sp>
        <p:nvSpPr>
          <p:cNvPr id="6" name="TextBox 5"/>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1862048"/>
          </a:xfrm>
          <a:prstGeom prst="rect">
            <a:avLst/>
          </a:prstGeom>
          <a:noFill/>
        </p:spPr>
        <p:txBody>
          <a:bodyPr wrap="square" rtlCol="0">
            <a:spAutoFit/>
          </a:bodyPr>
          <a:lstStyle/>
          <a:p>
            <a:pPr marL="465138" indent="-465138">
              <a:spcAft>
                <a:spcPts val="600"/>
              </a:spcAft>
            </a:pPr>
            <a:r>
              <a:rPr lang="en-US" sz="2800" b="1" dirty="0">
                <a:solidFill>
                  <a:schemeClr val="accent3">
                    <a:lumMod val="50000"/>
                  </a:schemeClr>
                </a:solidFill>
                <a:effectLst>
                  <a:outerShdw blurRad="38100" dist="38100" dir="2700000" algn="tl">
                    <a:srgbClr val="000000">
                      <a:alpha val="43137"/>
                    </a:srgbClr>
                  </a:outerShdw>
                </a:effectLst>
              </a:rPr>
              <a:t>1.  There are many challenges to the church today!</a:t>
            </a:r>
          </a:p>
          <a:p>
            <a:pPr marL="914400" indent="-452438">
              <a:spcAft>
                <a:spcPts val="600"/>
              </a:spcAft>
            </a:pPr>
            <a:r>
              <a:rPr lang="en-US" sz="2400" i="1" dirty="0"/>
              <a:t>a.  Apathy &amp; Lukewarmness</a:t>
            </a:r>
          </a:p>
          <a:p>
            <a:pPr marL="914400" indent="-452438">
              <a:spcAft>
                <a:spcPts val="600"/>
              </a:spcAft>
            </a:pPr>
            <a:r>
              <a:rPr lang="en-US" sz="2400" i="1" dirty="0"/>
              <a:t>b.  False Teaching – externally and internally</a:t>
            </a:r>
          </a:p>
          <a:p>
            <a:pPr marL="914400" indent="-452438">
              <a:spcAft>
                <a:spcPts val="2400"/>
              </a:spcAft>
            </a:pPr>
            <a:r>
              <a:rPr lang="en-US" sz="2400" i="1" dirty="0"/>
              <a:t>c.  Worldliness – both overtly and accidentally</a:t>
            </a:r>
            <a:endParaRPr lang="en-US" sz="2800" b="1" dirty="0">
              <a:solidFill>
                <a:schemeClr val="accent3">
                  <a:lumMod val="50000"/>
                </a:schemeClr>
              </a:solidFill>
              <a:effectLst>
                <a:outerShdw blurRad="38100" dist="38100" dir="2700000" algn="tl">
                  <a:srgbClr val="000000">
                    <a:alpha val="43137"/>
                  </a:srgbClr>
                </a:outerShdw>
              </a:effectLst>
            </a:endParaRP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158983"/>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457200"/>
            <a:ext cx="8458200" cy="6001643"/>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The Thighs…are nakedness</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r>
              <a:rPr lang="en-US" sz="3200" b="1" i="1" dirty="0">
                <a:solidFill>
                  <a:srgbClr val="C00000"/>
                </a:solidFill>
              </a:rPr>
              <a:t>Isaiah 47:2</a:t>
            </a:r>
          </a:p>
          <a:p>
            <a:pPr marL="234950">
              <a:spcAft>
                <a:spcPts val="600"/>
              </a:spcAft>
            </a:pPr>
            <a:r>
              <a:rPr lang="en-US" sz="2400" i="1" baseline="30000" dirty="0"/>
              <a:t>1</a:t>
            </a:r>
            <a:r>
              <a:rPr lang="en-US" sz="2400" i="1" dirty="0"/>
              <a:t>  Come down, and sit in the dust, O virgin daughter of Babylon, sit on the ground: there is no throne, O daughter of the Chaldeans: for thou shalt no more be called tender and delicate. </a:t>
            </a:r>
            <a:r>
              <a:rPr lang="en-US" sz="2400" i="1" baseline="30000" dirty="0"/>
              <a:t>2</a:t>
            </a:r>
            <a:r>
              <a:rPr lang="en-US" sz="2400" i="1" dirty="0"/>
              <a:t>  Take the millstones, and grind meal: uncover thy locks, </a:t>
            </a:r>
            <a:r>
              <a:rPr lang="en-US" sz="2400" b="1" i="1" u="sng" dirty="0"/>
              <a:t>make bare the leg, uncover the thigh</a:t>
            </a:r>
            <a:r>
              <a:rPr lang="en-US" sz="2400" i="1" dirty="0"/>
              <a:t>, pass over the rivers.  </a:t>
            </a:r>
            <a:r>
              <a:rPr lang="en-US" sz="2400" i="1" baseline="30000" dirty="0"/>
              <a:t>3</a:t>
            </a:r>
            <a:r>
              <a:rPr lang="en-US" sz="2400" i="1" dirty="0"/>
              <a:t>  </a:t>
            </a:r>
            <a:r>
              <a:rPr lang="en-US" sz="2400" b="1" i="1" u="sng" dirty="0"/>
              <a:t>Thy nakedness shall be uncovered,</a:t>
            </a:r>
            <a:r>
              <a:rPr lang="en-US" sz="2400" b="1" i="1" dirty="0"/>
              <a:t> </a:t>
            </a:r>
            <a:r>
              <a:rPr lang="en-US" sz="2400" i="1" dirty="0"/>
              <a:t>yea, thy shame shall be seen: I will take vengeance, and I will not meet thee as a man.</a:t>
            </a:r>
            <a:endParaRPr lang="en-US" sz="2400" i="1" u="sng" dirty="0"/>
          </a:p>
          <a:p>
            <a:pPr marL="234950">
              <a:spcAft>
                <a:spcPts val="600"/>
              </a:spcAft>
            </a:pPr>
            <a:endParaRPr lang="en-US" sz="1400" b="1" i="1" dirty="0">
              <a:solidFill>
                <a:srgbClr val="C00000"/>
              </a:solidFill>
            </a:endParaRPr>
          </a:p>
          <a:p>
            <a:pPr marL="234950">
              <a:spcAft>
                <a:spcPts val="600"/>
              </a:spcAft>
            </a:pPr>
            <a:r>
              <a:rPr lang="en-US" sz="2800" b="1" i="1" dirty="0">
                <a:solidFill>
                  <a:srgbClr val="C00000"/>
                </a:solidFill>
              </a:rPr>
              <a:t>Exodus 28:42</a:t>
            </a:r>
          </a:p>
          <a:p>
            <a:pPr marL="234950">
              <a:spcAft>
                <a:spcPts val="600"/>
              </a:spcAft>
            </a:pPr>
            <a:r>
              <a:rPr lang="en-US" sz="2400" i="1" dirty="0"/>
              <a:t>"And you shall make for them </a:t>
            </a:r>
            <a:r>
              <a:rPr lang="en-US" sz="2400" i="1" u="sng" dirty="0"/>
              <a:t>linen trousers </a:t>
            </a:r>
            <a:r>
              <a:rPr lang="en-US" sz="2400" b="1" i="1" u="sng" dirty="0"/>
              <a:t>to cover their nakedness</a:t>
            </a:r>
            <a:r>
              <a:rPr lang="en-US" sz="2400" i="1" dirty="0"/>
              <a:t>; </a:t>
            </a:r>
            <a:r>
              <a:rPr lang="en-US" sz="2400" i="1" u="sng" dirty="0"/>
              <a:t>they shall reach from the waist to the thighs.</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3093154"/>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600"/>
              </a:spcAft>
            </a:pPr>
            <a:r>
              <a:rPr lang="en-US" sz="2400" i="1" dirty="0"/>
              <a:t>"And you shall make for them linen trousers to cover their nakedness; they shall reach from the waist to the thighs.</a:t>
            </a:r>
          </a:p>
          <a:p>
            <a:pPr marL="234950">
              <a:spcAft>
                <a:spcPts val="600"/>
              </a:spcAft>
            </a:pPr>
            <a:endParaRPr lang="en-US" sz="2400" i="1" baseline="30000" dirty="0"/>
          </a:p>
        </p:txBody>
      </p:sp>
    </p:spTree>
    <p:extLst>
      <p:ext uri="{BB962C8B-B14F-4D97-AF65-F5344CB8AC3E}">
        <p14:creationId xmlns:p14="http://schemas.microsoft.com/office/powerpoint/2010/main" val="3816234223"/>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3093154"/>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600"/>
              </a:spcAft>
            </a:pPr>
            <a:r>
              <a:rPr lang="en-US" sz="2400" i="1" dirty="0"/>
              <a:t>"And you shall make for them linen trousers to cover their nakedness; they shall reach from the waist to the thighs.</a:t>
            </a:r>
          </a:p>
          <a:p>
            <a:pPr marL="234950">
              <a:spcAft>
                <a:spcPts val="600"/>
              </a:spcAft>
            </a:pPr>
            <a:endParaRPr lang="en-US" sz="2400" i="1" baseline="30000" dirty="0"/>
          </a:p>
        </p:txBody>
      </p:sp>
      <p:sp>
        <p:nvSpPr>
          <p:cNvPr id="4" name="TextBox 3">
            <a:extLst>
              <a:ext uri="{FF2B5EF4-FFF2-40B4-BE49-F238E27FC236}">
                <a16:creationId xmlns:a16="http://schemas.microsoft.com/office/drawing/2014/main" id="{AA1C2C24-499C-0FF1-69EB-8E43AC6EC9C3}"/>
              </a:ext>
            </a:extLst>
          </p:cNvPr>
          <p:cNvSpPr txBox="1"/>
          <p:nvPr/>
        </p:nvSpPr>
        <p:spPr>
          <a:xfrm>
            <a:off x="5428128" y="533400"/>
            <a:ext cx="3411071" cy="1384995"/>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nakedness is from the waist to the thigh?</a:t>
            </a:r>
          </a:p>
        </p:txBody>
      </p:sp>
    </p:spTree>
    <p:extLst>
      <p:ext uri="{BB962C8B-B14F-4D97-AF65-F5344CB8AC3E}">
        <p14:creationId xmlns:p14="http://schemas.microsoft.com/office/powerpoint/2010/main" val="4186892496"/>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4878259"/>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600"/>
              </a:spcAft>
            </a:pPr>
            <a:r>
              <a:rPr lang="en-US" sz="2400" i="1" dirty="0"/>
              <a:t>"And you shall make for them linen </a:t>
            </a:r>
            <a:r>
              <a:rPr lang="en-US" sz="2400" i="1" u="sng" dirty="0"/>
              <a:t>trousers to cover their nakedness</a:t>
            </a:r>
            <a:r>
              <a:rPr lang="en-US" sz="2400" i="1" dirty="0"/>
              <a:t>; </a:t>
            </a:r>
            <a:r>
              <a:rPr lang="en-US" sz="2400" i="1" u="sng" dirty="0"/>
              <a:t>they shall reach from the waist to the thighs</a:t>
            </a:r>
            <a:r>
              <a:rPr lang="en-US" sz="2400" i="1" dirty="0"/>
              <a:t>.</a:t>
            </a:r>
          </a:p>
          <a:p>
            <a:pPr marL="234950">
              <a:spcAft>
                <a:spcPts val="600"/>
              </a:spcAft>
            </a:pPr>
            <a:endParaRPr lang="en-US" sz="2400" i="1" u="sng" dirty="0"/>
          </a:p>
          <a:p>
            <a:pPr marL="568325" indent="-333375">
              <a:spcAft>
                <a:spcPts val="600"/>
              </a:spcAft>
              <a:buFont typeface="Arial" pitchFamily="34" charset="0"/>
              <a:buChar char="•"/>
            </a:pPr>
            <a:r>
              <a:rPr lang="en-US" sz="2400" i="1" dirty="0">
                <a:solidFill>
                  <a:srgbClr val="0000FF"/>
                </a:solidFill>
              </a:rPr>
              <a:t>Trousers cover nakedness</a:t>
            </a:r>
          </a:p>
          <a:p>
            <a:pPr marL="568325" indent="-333375">
              <a:spcAft>
                <a:spcPts val="600"/>
              </a:spcAft>
              <a:buFont typeface="Arial" pitchFamily="34" charset="0"/>
              <a:buChar char="•"/>
            </a:pPr>
            <a:r>
              <a:rPr lang="en-US" sz="2400" i="1" dirty="0">
                <a:solidFill>
                  <a:srgbClr val="0000FF"/>
                </a:solidFill>
              </a:rPr>
              <a:t>Trousers reach from the waist to the thighs</a:t>
            </a:r>
          </a:p>
          <a:p>
            <a:pPr marL="568325" indent="-333375">
              <a:spcAft>
                <a:spcPts val="600"/>
              </a:spcAft>
              <a:buFont typeface="Arial" pitchFamily="34" charset="0"/>
              <a:buChar char="•"/>
            </a:pPr>
            <a:r>
              <a:rPr lang="en-US" sz="2400" i="1" dirty="0">
                <a:solidFill>
                  <a:srgbClr val="0000FF"/>
                </a:solidFill>
              </a:rPr>
              <a:t>Nakedness is from the waist to the thighs.</a:t>
            </a:r>
          </a:p>
          <a:p>
            <a:pPr marL="234950">
              <a:spcAft>
                <a:spcPts val="600"/>
              </a:spcAft>
            </a:pPr>
            <a:endParaRPr lang="en-US" sz="2400" i="1" baseline="30000" dirty="0"/>
          </a:p>
        </p:txBody>
      </p:sp>
      <p:sp>
        <p:nvSpPr>
          <p:cNvPr id="4" name="TextBox 3">
            <a:extLst>
              <a:ext uri="{FF2B5EF4-FFF2-40B4-BE49-F238E27FC236}">
                <a16:creationId xmlns:a16="http://schemas.microsoft.com/office/drawing/2014/main" id="{AA1C2C24-499C-0FF1-69EB-8E43AC6EC9C3}"/>
              </a:ext>
            </a:extLst>
          </p:cNvPr>
          <p:cNvSpPr txBox="1"/>
          <p:nvPr/>
        </p:nvSpPr>
        <p:spPr>
          <a:xfrm>
            <a:off x="5428128" y="533400"/>
            <a:ext cx="3411071" cy="1384995"/>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nakedness is from the waist to the thigh?</a:t>
            </a:r>
          </a:p>
        </p:txBody>
      </p:sp>
    </p:spTree>
    <p:extLst>
      <p:ext uri="{BB962C8B-B14F-4D97-AF65-F5344CB8AC3E}">
        <p14:creationId xmlns:p14="http://schemas.microsoft.com/office/powerpoint/2010/main" val="1892774337"/>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4878259"/>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600"/>
              </a:spcAft>
            </a:pPr>
            <a:r>
              <a:rPr lang="en-US" sz="2400" i="1" dirty="0"/>
              <a:t>"And you shall make for them linen </a:t>
            </a:r>
            <a:r>
              <a:rPr lang="en-US" sz="2400" i="1" u="sng" dirty="0"/>
              <a:t>trousers to cover their nakedness</a:t>
            </a:r>
            <a:r>
              <a:rPr lang="en-US" sz="2400" i="1" dirty="0"/>
              <a:t>; </a:t>
            </a:r>
            <a:r>
              <a:rPr lang="en-US" sz="2400" i="1" u="sng" dirty="0"/>
              <a:t>they shall reach from the waist to the thighs</a:t>
            </a:r>
            <a:r>
              <a:rPr lang="en-US" sz="2400" i="1" dirty="0"/>
              <a:t>.</a:t>
            </a:r>
          </a:p>
          <a:p>
            <a:pPr marL="234950">
              <a:spcAft>
                <a:spcPts val="600"/>
              </a:spcAft>
            </a:pPr>
            <a:endParaRPr lang="en-US" sz="2400" i="1" u="sng" dirty="0"/>
          </a:p>
          <a:p>
            <a:pPr marL="568325" indent="-333375">
              <a:spcAft>
                <a:spcPts val="600"/>
              </a:spcAft>
              <a:buFont typeface="Arial" pitchFamily="34" charset="0"/>
              <a:buChar char="•"/>
            </a:pPr>
            <a:r>
              <a:rPr lang="en-US" sz="2400" i="1" dirty="0">
                <a:solidFill>
                  <a:srgbClr val="0000FF"/>
                </a:solidFill>
              </a:rPr>
              <a:t>Trousers cover nakedness</a:t>
            </a:r>
          </a:p>
          <a:p>
            <a:pPr marL="568325" indent="-333375">
              <a:spcAft>
                <a:spcPts val="600"/>
              </a:spcAft>
              <a:buFont typeface="Arial" pitchFamily="34" charset="0"/>
              <a:buChar char="•"/>
            </a:pPr>
            <a:r>
              <a:rPr lang="en-US" sz="2400" i="1" dirty="0">
                <a:solidFill>
                  <a:srgbClr val="0000FF"/>
                </a:solidFill>
              </a:rPr>
              <a:t>Trousers reach from the waist to the thighs</a:t>
            </a:r>
          </a:p>
          <a:p>
            <a:pPr marL="568325" indent="-333375">
              <a:spcAft>
                <a:spcPts val="600"/>
              </a:spcAft>
              <a:buFont typeface="Arial" pitchFamily="34" charset="0"/>
              <a:buChar char="•"/>
            </a:pPr>
            <a:r>
              <a:rPr lang="en-US" sz="2400" i="1" dirty="0">
                <a:solidFill>
                  <a:srgbClr val="0000FF"/>
                </a:solidFill>
              </a:rPr>
              <a:t>Nakedness is from the waist to the thighs.</a:t>
            </a:r>
          </a:p>
          <a:p>
            <a:pPr marL="234950">
              <a:spcAft>
                <a:spcPts val="600"/>
              </a:spcAft>
            </a:pPr>
            <a:endParaRPr lang="en-US" sz="2400" i="1" baseline="30000" dirty="0"/>
          </a:p>
        </p:txBody>
      </p:sp>
      <p:sp>
        <p:nvSpPr>
          <p:cNvPr id="2" name="TextBox 1">
            <a:extLst>
              <a:ext uri="{FF2B5EF4-FFF2-40B4-BE49-F238E27FC236}">
                <a16:creationId xmlns:a16="http://schemas.microsoft.com/office/drawing/2014/main" id="{C07CC961-FF48-3D9C-24A2-2EEA417AF81C}"/>
              </a:ext>
            </a:extLst>
          </p:cNvPr>
          <p:cNvSpPr txBox="1"/>
          <p:nvPr/>
        </p:nvSpPr>
        <p:spPr>
          <a:xfrm>
            <a:off x="7467600" y="3581400"/>
            <a:ext cx="784189" cy="1384995"/>
          </a:xfrm>
          <a:prstGeom prst="rect">
            <a:avLst/>
          </a:prstGeom>
          <a:noFill/>
        </p:spPr>
        <p:txBody>
          <a:bodyPr wrap="none" rtlCol="0">
            <a:spAutoFit/>
          </a:bodyPr>
          <a:lstStyle/>
          <a:p>
            <a:r>
              <a:rPr lang="en-US" sz="2800" b="1" dirty="0"/>
              <a:t>A=B</a:t>
            </a:r>
          </a:p>
          <a:p>
            <a:r>
              <a:rPr lang="en-US" sz="2800" b="1" u="sng" dirty="0"/>
              <a:t>A=C</a:t>
            </a:r>
          </a:p>
          <a:p>
            <a:r>
              <a:rPr lang="en-US" sz="2800" b="1" dirty="0"/>
              <a:t>B=C</a:t>
            </a:r>
          </a:p>
        </p:txBody>
      </p:sp>
      <p:sp>
        <p:nvSpPr>
          <p:cNvPr id="4" name="TextBox 3">
            <a:extLst>
              <a:ext uri="{FF2B5EF4-FFF2-40B4-BE49-F238E27FC236}">
                <a16:creationId xmlns:a16="http://schemas.microsoft.com/office/drawing/2014/main" id="{AA1C2C24-499C-0FF1-69EB-8E43AC6EC9C3}"/>
              </a:ext>
            </a:extLst>
          </p:cNvPr>
          <p:cNvSpPr txBox="1"/>
          <p:nvPr/>
        </p:nvSpPr>
        <p:spPr>
          <a:xfrm>
            <a:off x="5428128" y="533400"/>
            <a:ext cx="3411071" cy="1384995"/>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nakedness is from the waist to the thigh?</a:t>
            </a:r>
          </a:p>
        </p:txBody>
      </p:sp>
      <p:sp>
        <p:nvSpPr>
          <p:cNvPr id="3" name="TextBox 2">
            <a:extLst>
              <a:ext uri="{FF2B5EF4-FFF2-40B4-BE49-F238E27FC236}">
                <a16:creationId xmlns:a16="http://schemas.microsoft.com/office/drawing/2014/main" id="{87EA62EA-76C4-BBE2-85A7-B53771332087}"/>
              </a:ext>
            </a:extLst>
          </p:cNvPr>
          <p:cNvSpPr txBox="1"/>
          <p:nvPr/>
        </p:nvSpPr>
        <p:spPr>
          <a:xfrm>
            <a:off x="3581400" y="5150049"/>
            <a:ext cx="5083735" cy="523220"/>
          </a:xfrm>
          <a:prstGeom prst="rect">
            <a:avLst/>
          </a:prstGeom>
          <a:noFill/>
        </p:spPr>
        <p:txBody>
          <a:bodyPr wrap="square" rtlCol="0">
            <a:spAutoFit/>
          </a:bodyPr>
          <a:lstStyle/>
          <a:p>
            <a:r>
              <a:rPr lang="en-US" sz="2800" b="1" dirty="0"/>
              <a:t>This is a common logical process </a:t>
            </a:r>
          </a:p>
        </p:txBody>
      </p:sp>
    </p:spTree>
    <p:extLst>
      <p:ext uri="{BB962C8B-B14F-4D97-AF65-F5344CB8AC3E}">
        <p14:creationId xmlns:p14="http://schemas.microsoft.com/office/powerpoint/2010/main" val="3473292162"/>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2769989"/>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1800"/>
              </a:spcAft>
            </a:pPr>
            <a:r>
              <a:rPr lang="en-US" sz="2400" i="1" dirty="0"/>
              <a:t>"And you shall make for them linen trousers to cover their nakedness; they shall reach from the waist to the thighs.</a:t>
            </a:r>
          </a:p>
        </p:txBody>
      </p:sp>
      <p:sp>
        <p:nvSpPr>
          <p:cNvPr id="4" name="TextBox 3">
            <a:extLst>
              <a:ext uri="{FF2B5EF4-FFF2-40B4-BE49-F238E27FC236}">
                <a16:creationId xmlns:a16="http://schemas.microsoft.com/office/drawing/2014/main" id="{AA1C2C24-499C-0FF1-69EB-8E43AC6EC9C3}"/>
              </a:ext>
            </a:extLst>
          </p:cNvPr>
          <p:cNvSpPr txBox="1"/>
          <p:nvPr/>
        </p:nvSpPr>
        <p:spPr>
          <a:xfrm>
            <a:off x="5410200" y="427990"/>
            <a:ext cx="3352800" cy="1815882"/>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God did not have an additional margin built into the length?</a:t>
            </a:r>
          </a:p>
        </p:txBody>
      </p:sp>
    </p:spTree>
    <p:extLst>
      <p:ext uri="{BB962C8B-B14F-4D97-AF65-F5344CB8AC3E}">
        <p14:creationId xmlns:p14="http://schemas.microsoft.com/office/powerpoint/2010/main" val="202024440"/>
      </p:ext>
    </p:extLst>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3739485"/>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1800"/>
              </a:spcAft>
            </a:pPr>
            <a:r>
              <a:rPr lang="en-US" sz="2400" i="1" dirty="0"/>
              <a:t>"And you shall make for them linen </a:t>
            </a:r>
            <a:r>
              <a:rPr lang="en-US" sz="2400" i="1" u="sng" dirty="0">
                <a:solidFill>
                  <a:srgbClr val="0000FF"/>
                </a:solidFill>
                <a:effectLst>
                  <a:outerShdw blurRad="38100" dist="38100" dir="2700000" algn="tl">
                    <a:srgbClr val="000000">
                      <a:alpha val="43137"/>
                    </a:srgbClr>
                  </a:outerShdw>
                </a:effectLst>
              </a:rPr>
              <a:t>trousers to cover their nakedness</a:t>
            </a:r>
            <a:r>
              <a:rPr lang="en-US" sz="2400" i="1" dirty="0"/>
              <a:t>; they shall reach from the waist to the thighs.</a:t>
            </a:r>
          </a:p>
          <a:p>
            <a:pPr marL="568325" indent="-333375">
              <a:spcAft>
                <a:spcPts val="1200"/>
              </a:spcAft>
              <a:buFont typeface="Arial" pitchFamily="34" charset="0"/>
              <a:buChar char="•"/>
            </a:pPr>
            <a:r>
              <a:rPr lang="en-US" sz="2400" i="1" dirty="0"/>
              <a:t>Hermeneutics - </a:t>
            </a:r>
            <a:r>
              <a:rPr lang="en-US" sz="2400" i="1" u="sng" dirty="0"/>
              <a:t>Law of Specificity </a:t>
            </a:r>
            <a:r>
              <a:rPr lang="en-US" sz="2400" i="1" dirty="0"/>
              <a:t>– when something is specified all other means of accomplishment are prohibited. </a:t>
            </a:r>
          </a:p>
        </p:txBody>
      </p:sp>
      <p:sp>
        <p:nvSpPr>
          <p:cNvPr id="4" name="TextBox 3">
            <a:extLst>
              <a:ext uri="{FF2B5EF4-FFF2-40B4-BE49-F238E27FC236}">
                <a16:creationId xmlns:a16="http://schemas.microsoft.com/office/drawing/2014/main" id="{AA1C2C24-499C-0FF1-69EB-8E43AC6EC9C3}"/>
              </a:ext>
            </a:extLst>
          </p:cNvPr>
          <p:cNvSpPr txBox="1"/>
          <p:nvPr/>
        </p:nvSpPr>
        <p:spPr>
          <a:xfrm>
            <a:off x="5410200" y="427990"/>
            <a:ext cx="3352800" cy="1815882"/>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God did not have an additional margin built into the length?</a:t>
            </a:r>
          </a:p>
        </p:txBody>
      </p:sp>
    </p:spTree>
    <p:extLst>
      <p:ext uri="{BB962C8B-B14F-4D97-AF65-F5344CB8AC3E}">
        <p14:creationId xmlns:p14="http://schemas.microsoft.com/office/powerpoint/2010/main" val="3445503950"/>
      </p:ext>
    </p:extLst>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5001369"/>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1800"/>
              </a:spcAft>
            </a:pPr>
            <a:r>
              <a:rPr lang="en-US" sz="2400" i="1" dirty="0"/>
              <a:t>"And you shall make for them linen </a:t>
            </a:r>
            <a:r>
              <a:rPr lang="en-US" sz="2400" i="1" u="sng" dirty="0">
                <a:solidFill>
                  <a:srgbClr val="0000FF"/>
                </a:solidFill>
                <a:effectLst>
                  <a:outerShdw blurRad="38100" dist="38100" dir="2700000" algn="tl">
                    <a:srgbClr val="000000">
                      <a:alpha val="43137"/>
                    </a:srgbClr>
                  </a:outerShdw>
                </a:effectLst>
              </a:rPr>
              <a:t>trousers to cover their nakedness</a:t>
            </a:r>
            <a:r>
              <a:rPr lang="en-US" sz="2400" i="1" dirty="0"/>
              <a:t>; they shall reach from the waist to the thighs.</a:t>
            </a:r>
          </a:p>
          <a:p>
            <a:pPr marL="568325" indent="-333375">
              <a:spcAft>
                <a:spcPts val="1200"/>
              </a:spcAft>
              <a:buFont typeface="Arial" pitchFamily="34" charset="0"/>
              <a:buChar char="•"/>
            </a:pPr>
            <a:r>
              <a:rPr lang="en-US" sz="2400" i="1" dirty="0"/>
              <a:t>Hermeneutics - </a:t>
            </a:r>
            <a:r>
              <a:rPr lang="en-US" sz="2400" i="1" u="sng" dirty="0"/>
              <a:t>Law of Specificity </a:t>
            </a:r>
            <a:r>
              <a:rPr lang="en-US" sz="2400" i="1" dirty="0"/>
              <a:t>– when something is specified all other means of accomplishment are prohibited. </a:t>
            </a:r>
          </a:p>
          <a:p>
            <a:pPr marL="568325" indent="-333375">
              <a:spcAft>
                <a:spcPts val="1200"/>
              </a:spcAft>
              <a:buFont typeface="Arial" pitchFamily="34" charset="0"/>
              <a:buChar char="•"/>
            </a:pPr>
            <a:r>
              <a:rPr lang="en-US" sz="2400" i="1" dirty="0"/>
              <a:t>The purpose of the trousers is to cover their nakedness; their purpose is specified. To cover more or less would be unlawful! Therefore, there is no margin built in.</a:t>
            </a:r>
          </a:p>
        </p:txBody>
      </p:sp>
      <p:sp>
        <p:nvSpPr>
          <p:cNvPr id="4" name="TextBox 3">
            <a:extLst>
              <a:ext uri="{FF2B5EF4-FFF2-40B4-BE49-F238E27FC236}">
                <a16:creationId xmlns:a16="http://schemas.microsoft.com/office/drawing/2014/main" id="{AA1C2C24-499C-0FF1-69EB-8E43AC6EC9C3}"/>
              </a:ext>
            </a:extLst>
          </p:cNvPr>
          <p:cNvSpPr txBox="1"/>
          <p:nvPr/>
        </p:nvSpPr>
        <p:spPr>
          <a:xfrm>
            <a:off x="5410200" y="427990"/>
            <a:ext cx="3352800" cy="1815882"/>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God did not have an additional margin built into the length?</a:t>
            </a:r>
          </a:p>
        </p:txBody>
      </p:sp>
    </p:spTree>
    <p:extLst>
      <p:ext uri="{BB962C8B-B14F-4D97-AF65-F5344CB8AC3E}">
        <p14:creationId xmlns:p14="http://schemas.microsoft.com/office/powerpoint/2010/main" val="1324089677"/>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5893921"/>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1800"/>
              </a:spcAft>
            </a:pPr>
            <a:r>
              <a:rPr lang="en-US" sz="2400" i="1" dirty="0"/>
              <a:t>"And you shall make for them linen </a:t>
            </a:r>
            <a:r>
              <a:rPr lang="en-US" sz="2400" i="1" u="sng" dirty="0">
                <a:solidFill>
                  <a:srgbClr val="0000FF"/>
                </a:solidFill>
                <a:effectLst>
                  <a:outerShdw blurRad="38100" dist="38100" dir="2700000" algn="tl">
                    <a:srgbClr val="000000">
                      <a:alpha val="43137"/>
                    </a:srgbClr>
                  </a:outerShdw>
                </a:effectLst>
              </a:rPr>
              <a:t>trousers to cover their nakedness</a:t>
            </a:r>
            <a:r>
              <a:rPr lang="en-US" sz="2400" i="1" dirty="0"/>
              <a:t>; they shall reach from the waist to the thighs.</a:t>
            </a:r>
          </a:p>
          <a:p>
            <a:pPr marL="568325" indent="-333375">
              <a:spcAft>
                <a:spcPts val="1200"/>
              </a:spcAft>
              <a:buFont typeface="Arial" pitchFamily="34" charset="0"/>
              <a:buChar char="•"/>
            </a:pPr>
            <a:r>
              <a:rPr lang="en-US" sz="2400" i="1" dirty="0"/>
              <a:t>Hermeneutics - </a:t>
            </a:r>
            <a:r>
              <a:rPr lang="en-US" sz="2400" i="1" u="sng" dirty="0"/>
              <a:t>Law of Specificity </a:t>
            </a:r>
            <a:r>
              <a:rPr lang="en-US" sz="2400" i="1" dirty="0"/>
              <a:t>– when something is specified all other means of accomplishment are prohibited. </a:t>
            </a:r>
          </a:p>
          <a:p>
            <a:pPr marL="568325" indent="-333375">
              <a:spcAft>
                <a:spcPts val="1200"/>
              </a:spcAft>
              <a:buFont typeface="Arial" pitchFamily="34" charset="0"/>
              <a:buChar char="•"/>
            </a:pPr>
            <a:r>
              <a:rPr lang="en-US" sz="2400" i="1" dirty="0"/>
              <a:t>The purpose of the trousers is to cover their nakedness; their purpose is specified. To cover more or less would be unlawful! Therefore, there is no margin built in.</a:t>
            </a:r>
          </a:p>
          <a:p>
            <a:pPr marL="568325" indent="-333375">
              <a:spcAft>
                <a:spcPts val="1200"/>
              </a:spcAft>
              <a:buFont typeface="Arial" pitchFamily="34" charset="0"/>
              <a:buChar char="•"/>
            </a:pPr>
            <a:r>
              <a:rPr lang="en-US" sz="2400" i="1" dirty="0">
                <a:solidFill>
                  <a:srgbClr val="0000FF"/>
                </a:solidFill>
              </a:rPr>
              <a:t>Is it possible the following specifications have margin built in:   Baptism, Faith, Repentance, or the Lord’s Supper? </a:t>
            </a:r>
            <a:endParaRPr lang="en-US" sz="2800" i="1" baseline="30000" dirty="0">
              <a:solidFill>
                <a:srgbClr val="0000FF"/>
              </a:solidFill>
            </a:endParaRPr>
          </a:p>
        </p:txBody>
      </p:sp>
      <p:sp>
        <p:nvSpPr>
          <p:cNvPr id="4" name="TextBox 3">
            <a:extLst>
              <a:ext uri="{FF2B5EF4-FFF2-40B4-BE49-F238E27FC236}">
                <a16:creationId xmlns:a16="http://schemas.microsoft.com/office/drawing/2014/main" id="{AA1C2C24-499C-0FF1-69EB-8E43AC6EC9C3}"/>
              </a:ext>
            </a:extLst>
          </p:cNvPr>
          <p:cNvSpPr txBox="1"/>
          <p:nvPr/>
        </p:nvSpPr>
        <p:spPr>
          <a:xfrm>
            <a:off x="5410200" y="427990"/>
            <a:ext cx="3352800" cy="1815882"/>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God did not have an additional margin built into the length?</a:t>
            </a:r>
          </a:p>
        </p:txBody>
      </p:sp>
    </p:spTree>
    <p:extLst>
      <p:ext uri="{BB962C8B-B14F-4D97-AF65-F5344CB8AC3E}">
        <p14:creationId xmlns:p14="http://schemas.microsoft.com/office/powerpoint/2010/main" val="741310059"/>
      </p:ext>
    </p:extLst>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3093154"/>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600"/>
              </a:spcAft>
            </a:pPr>
            <a:r>
              <a:rPr lang="en-US" sz="2400" i="1" dirty="0"/>
              <a:t>"And you shall make for them linen trousers to cover their nakedness; they shall reach from the waist to the thighs.</a:t>
            </a:r>
          </a:p>
          <a:p>
            <a:pPr marL="234950">
              <a:spcAft>
                <a:spcPts val="600"/>
              </a:spcAft>
            </a:pPr>
            <a:endParaRPr lang="en-US" sz="2400" i="1" baseline="30000" dirty="0"/>
          </a:p>
        </p:txBody>
      </p:sp>
      <p:sp>
        <p:nvSpPr>
          <p:cNvPr id="4" name="TextBox 3">
            <a:extLst>
              <a:ext uri="{FF2B5EF4-FFF2-40B4-BE49-F238E27FC236}">
                <a16:creationId xmlns:a16="http://schemas.microsoft.com/office/drawing/2014/main" id="{AA1C2C24-499C-0FF1-69EB-8E43AC6EC9C3}"/>
              </a:ext>
            </a:extLst>
          </p:cNvPr>
          <p:cNvSpPr txBox="1"/>
          <p:nvPr/>
        </p:nvSpPr>
        <p:spPr>
          <a:xfrm>
            <a:off x="5486400" y="533400"/>
            <a:ext cx="3200400" cy="1384995"/>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nakedness is the entire thigh?</a:t>
            </a:r>
          </a:p>
        </p:txBody>
      </p:sp>
    </p:spTree>
    <p:extLst>
      <p:ext uri="{BB962C8B-B14F-4D97-AF65-F5344CB8AC3E}">
        <p14:creationId xmlns:p14="http://schemas.microsoft.com/office/powerpoint/2010/main" val="161682952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3031599"/>
          </a:xfrm>
          <a:prstGeom prst="rect">
            <a:avLst/>
          </a:prstGeom>
          <a:noFill/>
        </p:spPr>
        <p:txBody>
          <a:bodyPr wrap="square" rtlCol="0">
            <a:spAutoFit/>
          </a:bodyPr>
          <a:lstStyle/>
          <a:p>
            <a:pPr marL="465138" indent="-465138">
              <a:spcAft>
                <a:spcPts val="600"/>
              </a:spcAft>
            </a:pPr>
            <a:r>
              <a:rPr lang="en-US" sz="2800" b="1" dirty="0">
                <a:solidFill>
                  <a:schemeClr val="accent3">
                    <a:lumMod val="50000"/>
                  </a:schemeClr>
                </a:solidFill>
                <a:effectLst>
                  <a:outerShdw blurRad="38100" dist="38100" dir="2700000" algn="tl">
                    <a:srgbClr val="000000">
                      <a:alpha val="43137"/>
                    </a:srgbClr>
                  </a:outerShdw>
                </a:effectLst>
              </a:rPr>
              <a:t>1.  There are many challenges to the church today!</a:t>
            </a:r>
          </a:p>
          <a:p>
            <a:pPr marL="914400" indent="-452438">
              <a:spcAft>
                <a:spcPts val="600"/>
              </a:spcAft>
            </a:pPr>
            <a:r>
              <a:rPr lang="en-US" sz="2400" i="1" dirty="0"/>
              <a:t>a.  Apathy &amp; Lukewarmness</a:t>
            </a:r>
          </a:p>
          <a:p>
            <a:pPr marL="914400" indent="-452438">
              <a:spcAft>
                <a:spcPts val="600"/>
              </a:spcAft>
            </a:pPr>
            <a:r>
              <a:rPr lang="en-US" sz="2400" i="1" dirty="0"/>
              <a:t>b.  False Teaching – externally and internally</a:t>
            </a:r>
          </a:p>
          <a:p>
            <a:pPr marL="914400" indent="-452438">
              <a:spcAft>
                <a:spcPts val="2400"/>
              </a:spcAft>
            </a:pPr>
            <a:r>
              <a:rPr lang="en-US" sz="2400" i="1" dirty="0"/>
              <a:t>c.  Worldliness – both overtly and accidentally</a:t>
            </a:r>
          </a:p>
          <a:p>
            <a:pPr marL="465138" indent="-465138">
              <a:spcAft>
                <a:spcPts val="2400"/>
              </a:spcAft>
            </a:pPr>
            <a:r>
              <a:rPr lang="en-US" sz="2800" b="1" dirty="0">
                <a:solidFill>
                  <a:schemeClr val="accent3">
                    <a:lumMod val="50000"/>
                  </a:schemeClr>
                </a:solidFill>
                <a:effectLst>
                  <a:outerShdw blurRad="38100" dist="38100" dir="2700000" algn="tl">
                    <a:srgbClr val="000000">
                      <a:alpha val="43137"/>
                    </a:srgbClr>
                  </a:outerShdw>
                </a:effectLst>
              </a:rPr>
              <a:t>2.  One of the specific worldly challenges to all Christians is in the clothes we purchase and wear!</a:t>
            </a: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622842"/>
      </p:ext>
    </p:extLst>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3093154"/>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600"/>
              </a:spcAft>
            </a:pPr>
            <a:r>
              <a:rPr lang="en-US" sz="2400" i="1" dirty="0"/>
              <a:t>"And you shall make for them linen trousers to cover their nakedness; </a:t>
            </a:r>
            <a:r>
              <a:rPr lang="en-US" sz="2400" i="1" u="sng" dirty="0">
                <a:solidFill>
                  <a:srgbClr val="0000FF"/>
                </a:solidFill>
                <a:effectLst>
                  <a:outerShdw blurRad="38100" dist="38100" dir="2700000" algn="tl">
                    <a:srgbClr val="000000">
                      <a:alpha val="43137"/>
                    </a:srgbClr>
                  </a:outerShdw>
                </a:effectLst>
              </a:rPr>
              <a:t>they shall reach from the waist to the thighs</a:t>
            </a:r>
            <a:r>
              <a:rPr lang="en-US" sz="2400" i="1" dirty="0"/>
              <a:t>.</a:t>
            </a:r>
          </a:p>
          <a:p>
            <a:pPr marL="234950">
              <a:spcAft>
                <a:spcPts val="600"/>
              </a:spcAft>
            </a:pPr>
            <a:endParaRPr lang="en-US" sz="2400" i="1" baseline="30000" dirty="0"/>
          </a:p>
        </p:txBody>
      </p:sp>
      <p:sp>
        <p:nvSpPr>
          <p:cNvPr id="4" name="TextBox 3">
            <a:extLst>
              <a:ext uri="{FF2B5EF4-FFF2-40B4-BE49-F238E27FC236}">
                <a16:creationId xmlns:a16="http://schemas.microsoft.com/office/drawing/2014/main" id="{AA1C2C24-499C-0FF1-69EB-8E43AC6EC9C3}"/>
              </a:ext>
            </a:extLst>
          </p:cNvPr>
          <p:cNvSpPr txBox="1"/>
          <p:nvPr/>
        </p:nvSpPr>
        <p:spPr>
          <a:xfrm>
            <a:off x="5486400" y="533400"/>
            <a:ext cx="3200400" cy="1384995"/>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nakedness is the entire thigh?</a:t>
            </a:r>
          </a:p>
        </p:txBody>
      </p:sp>
    </p:spTree>
    <p:extLst>
      <p:ext uri="{BB962C8B-B14F-4D97-AF65-F5344CB8AC3E}">
        <p14:creationId xmlns:p14="http://schemas.microsoft.com/office/powerpoint/2010/main" val="3352857651"/>
      </p:ext>
    </p:extLst>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4355038"/>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600"/>
              </a:spcAft>
            </a:pPr>
            <a:r>
              <a:rPr lang="en-US" sz="2400" i="1" dirty="0"/>
              <a:t>"And you shall make for them linen trousers to cover their nakedness; </a:t>
            </a:r>
            <a:r>
              <a:rPr lang="en-US" sz="2400" i="1" u="sng" dirty="0">
                <a:solidFill>
                  <a:srgbClr val="0000FF"/>
                </a:solidFill>
                <a:effectLst>
                  <a:outerShdw blurRad="38100" dist="38100" dir="2700000" algn="tl">
                    <a:srgbClr val="000000">
                      <a:alpha val="43137"/>
                    </a:srgbClr>
                  </a:outerShdw>
                </a:effectLst>
              </a:rPr>
              <a:t>they shall reach from the waist </a:t>
            </a:r>
            <a:r>
              <a:rPr lang="en-US" sz="2400" i="1" u="sng" dirty="0">
                <a:solidFill>
                  <a:srgbClr val="C00000"/>
                </a:solidFill>
                <a:effectLst>
                  <a:outerShdw blurRad="38100" dist="38100" dir="2700000" algn="tl">
                    <a:srgbClr val="000000">
                      <a:alpha val="43137"/>
                    </a:srgbClr>
                  </a:outerShdw>
                </a:effectLst>
              </a:rPr>
              <a:t>to the </a:t>
            </a:r>
            <a:r>
              <a:rPr lang="en-US" sz="2400" i="1" u="sng" dirty="0">
                <a:solidFill>
                  <a:srgbClr val="0000FF"/>
                </a:solidFill>
                <a:effectLst>
                  <a:outerShdw blurRad="38100" dist="38100" dir="2700000" algn="tl">
                    <a:srgbClr val="000000">
                      <a:alpha val="43137"/>
                    </a:srgbClr>
                  </a:outerShdw>
                </a:effectLst>
              </a:rPr>
              <a:t>thighs</a:t>
            </a:r>
            <a:r>
              <a:rPr lang="en-US" sz="2400" i="1" dirty="0"/>
              <a:t>.</a:t>
            </a:r>
          </a:p>
          <a:p>
            <a:pPr marL="234950">
              <a:spcAft>
                <a:spcPts val="600"/>
              </a:spcAft>
            </a:pPr>
            <a:endParaRPr lang="en-US" sz="2400" i="1" u="sng" dirty="0"/>
          </a:p>
          <a:p>
            <a:pPr marL="568325" indent="-333375">
              <a:spcAft>
                <a:spcPts val="600"/>
              </a:spcAft>
              <a:buFont typeface="Arial" pitchFamily="34" charset="0"/>
              <a:buChar char="•"/>
            </a:pPr>
            <a:r>
              <a:rPr lang="en-US" sz="2400" i="1" dirty="0"/>
              <a:t>Hebrew  phrase “even unto the” (KJV) used over 100x in OT and always includes the </a:t>
            </a:r>
            <a:r>
              <a:rPr lang="en-US" sz="2400" i="1" u="sng" dirty="0"/>
              <a:t>entire portion of both references</a:t>
            </a:r>
          </a:p>
          <a:p>
            <a:pPr marL="234950">
              <a:spcAft>
                <a:spcPts val="600"/>
              </a:spcAft>
            </a:pPr>
            <a:endParaRPr lang="en-US" sz="2400" i="1" baseline="30000" dirty="0"/>
          </a:p>
        </p:txBody>
      </p:sp>
      <p:sp>
        <p:nvSpPr>
          <p:cNvPr id="4" name="TextBox 3">
            <a:extLst>
              <a:ext uri="{FF2B5EF4-FFF2-40B4-BE49-F238E27FC236}">
                <a16:creationId xmlns:a16="http://schemas.microsoft.com/office/drawing/2014/main" id="{AA1C2C24-499C-0FF1-69EB-8E43AC6EC9C3}"/>
              </a:ext>
            </a:extLst>
          </p:cNvPr>
          <p:cNvSpPr txBox="1"/>
          <p:nvPr/>
        </p:nvSpPr>
        <p:spPr>
          <a:xfrm>
            <a:off x="5486400" y="533400"/>
            <a:ext cx="3200400" cy="1384995"/>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nakedness is the entire thigh?</a:t>
            </a:r>
          </a:p>
        </p:txBody>
      </p:sp>
    </p:spTree>
    <p:extLst>
      <p:ext uri="{BB962C8B-B14F-4D97-AF65-F5344CB8AC3E}">
        <p14:creationId xmlns:p14="http://schemas.microsoft.com/office/powerpoint/2010/main" val="4038154468"/>
      </p:ext>
    </p:extLst>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6165" y="451262"/>
            <a:ext cx="8458200" cy="6140142"/>
          </a:xfrm>
          <a:prstGeom prst="rect">
            <a:avLst/>
          </a:prstGeom>
          <a:noFill/>
        </p:spPr>
        <p:txBody>
          <a:bodyPr wrap="square" rtlCol="0">
            <a:spAutoFit/>
          </a:bodyPr>
          <a:lstStyle/>
          <a:p>
            <a:pPr marL="465138" indent="-465138">
              <a:spcAft>
                <a:spcPts val="600"/>
              </a:spcAft>
            </a:pPr>
            <a:r>
              <a:rPr lang="en-US" sz="3600" b="1" u="sng" dirty="0">
                <a:solidFill>
                  <a:srgbClr val="0000FF"/>
                </a:solidFill>
                <a:effectLst>
                  <a:outerShdw blurRad="38100" dist="38100" dir="2700000" algn="tl">
                    <a:srgbClr val="000000">
                      <a:alpha val="43137"/>
                    </a:srgbClr>
                  </a:outerShdw>
                </a:effectLst>
              </a:rPr>
              <a:t>3 Questions re: Ex 28:42</a:t>
            </a:r>
          </a:p>
          <a:p>
            <a:pPr marL="465138" indent="-465138">
              <a:spcAft>
                <a:spcPts val="600"/>
              </a:spcAft>
            </a:pPr>
            <a:endParaRPr lang="en-US" sz="1400" b="1" dirty="0">
              <a:solidFill>
                <a:schemeClr val="accent3">
                  <a:lumMod val="50000"/>
                </a:schemeClr>
              </a:solidFill>
              <a:effectLst>
                <a:outerShdw blurRad="38100" dist="38100" dir="2700000" algn="tl">
                  <a:srgbClr val="000000">
                    <a:alpha val="43137"/>
                  </a:srgbClr>
                </a:outerShdw>
              </a:effectLst>
            </a:endParaRPr>
          </a:p>
          <a:p>
            <a:pPr marL="234950">
              <a:spcAft>
                <a:spcPts val="600"/>
              </a:spcAft>
            </a:pPr>
            <a:endParaRPr lang="en-US" sz="2800" b="1" i="1" dirty="0">
              <a:solidFill>
                <a:srgbClr val="C00000"/>
              </a:solidFill>
            </a:endParaRPr>
          </a:p>
          <a:p>
            <a:pPr marL="234950">
              <a:spcAft>
                <a:spcPts val="600"/>
              </a:spcAft>
            </a:pPr>
            <a:r>
              <a:rPr lang="en-US" sz="2800" b="1" i="1" dirty="0">
                <a:solidFill>
                  <a:srgbClr val="C00000"/>
                </a:solidFill>
              </a:rPr>
              <a:t>Exodus 28:42</a:t>
            </a:r>
          </a:p>
          <a:p>
            <a:pPr marL="234950">
              <a:spcAft>
                <a:spcPts val="600"/>
              </a:spcAft>
            </a:pPr>
            <a:r>
              <a:rPr lang="en-US" sz="2400" i="1" dirty="0"/>
              <a:t>"And you shall make for them linen trousers to cover their nakedness; </a:t>
            </a:r>
            <a:r>
              <a:rPr lang="en-US" sz="2400" i="1" u="sng" dirty="0">
                <a:solidFill>
                  <a:srgbClr val="0000FF"/>
                </a:solidFill>
                <a:effectLst>
                  <a:outerShdw blurRad="38100" dist="38100" dir="2700000" algn="tl">
                    <a:srgbClr val="000000">
                      <a:alpha val="43137"/>
                    </a:srgbClr>
                  </a:outerShdw>
                </a:effectLst>
              </a:rPr>
              <a:t>they shall reach from the waist </a:t>
            </a:r>
            <a:r>
              <a:rPr lang="en-US" sz="2400" i="1" u="sng" dirty="0">
                <a:solidFill>
                  <a:srgbClr val="C00000"/>
                </a:solidFill>
                <a:effectLst>
                  <a:outerShdw blurRad="38100" dist="38100" dir="2700000" algn="tl">
                    <a:srgbClr val="000000">
                      <a:alpha val="43137"/>
                    </a:srgbClr>
                  </a:outerShdw>
                </a:effectLst>
              </a:rPr>
              <a:t>to the </a:t>
            </a:r>
            <a:r>
              <a:rPr lang="en-US" sz="2400" i="1" u="sng" dirty="0">
                <a:solidFill>
                  <a:srgbClr val="0000FF"/>
                </a:solidFill>
                <a:effectLst>
                  <a:outerShdw blurRad="38100" dist="38100" dir="2700000" algn="tl">
                    <a:srgbClr val="000000">
                      <a:alpha val="43137"/>
                    </a:srgbClr>
                  </a:outerShdw>
                </a:effectLst>
              </a:rPr>
              <a:t>thighs</a:t>
            </a:r>
            <a:r>
              <a:rPr lang="en-US" sz="2400" i="1" dirty="0"/>
              <a:t>.</a:t>
            </a:r>
          </a:p>
          <a:p>
            <a:pPr marL="234950">
              <a:spcAft>
                <a:spcPts val="600"/>
              </a:spcAft>
            </a:pPr>
            <a:endParaRPr lang="en-US" sz="2400" i="1" u="sng" dirty="0"/>
          </a:p>
          <a:p>
            <a:pPr marL="568325" indent="-333375">
              <a:spcAft>
                <a:spcPts val="600"/>
              </a:spcAft>
              <a:buFont typeface="Arial" pitchFamily="34" charset="0"/>
              <a:buChar char="•"/>
            </a:pPr>
            <a:r>
              <a:rPr lang="en-US" sz="2400" i="1" dirty="0"/>
              <a:t>Hebrew  phrase “even unto the” (KJV) used over 100x in OT and always includes the </a:t>
            </a:r>
            <a:r>
              <a:rPr lang="en-US" sz="2400" i="1" u="sng" dirty="0"/>
              <a:t>entire portion of both references</a:t>
            </a:r>
          </a:p>
          <a:p>
            <a:pPr marL="1025525" lvl="1" indent="-333375">
              <a:spcAft>
                <a:spcPts val="600"/>
              </a:spcAft>
              <a:buFont typeface="Arial" pitchFamily="34" charset="0"/>
              <a:buChar char="•"/>
            </a:pPr>
            <a:r>
              <a:rPr lang="en-US" sz="2400" i="1" dirty="0">
                <a:solidFill>
                  <a:srgbClr val="C00000"/>
                </a:solidFill>
              </a:rPr>
              <a:t>Job 2:7 </a:t>
            </a:r>
            <a:r>
              <a:rPr lang="en-US" sz="2400" i="1" dirty="0"/>
              <a:t>– boils from the Sole </a:t>
            </a:r>
            <a:r>
              <a:rPr lang="en-US" sz="2400" i="1" u="sng" dirty="0"/>
              <a:t>to</a:t>
            </a:r>
            <a:r>
              <a:rPr lang="en-US" sz="2400" i="1" dirty="0"/>
              <a:t> head, </a:t>
            </a:r>
          </a:p>
          <a:p>
            <a:pPr marL="1025525" lvl="1" indent="-333375">
              <a:spcAft>
                <a:spcPts val="600"/>
              </a:spcAft>
              <a:buFont typeface="Arial" pitchFamily="34" charset="0"/>
              <a:buChar char="•"/>
            </a:pPr>
            <a:r>
              <a:rPr lang="en-US" sz="2400" i="1" dirty="0">
                <a:solidFill>
                  <a:srgbClr val="C00000"/>
                </a:solidFill>
              </a:rPr>
              <a:t>Lev 13:12-13 </a:t>
            </a:r>
            <a:r>
              <a:rPr lang="en-US" sz="2400" i="1" dirty="0"/>
              <a:t>– leprosy head </a:t>
            </a:r>
            <a:r>
              <a:rPr lang="en-US" sz="2400" i="1" u="sng" dirty="0"/>
              <a:t>to</a:t>
            </a:r>
            <a:r>
              <a:rPr lang="en-US" sz="2400" i="1" dirty="0"/>
              <a:t> feet, </a:t>
            </a:r>
          </a:p>
          <a:p>
            <a:pPr marL="1025525" lvl="1" indent="-333375">
              <a:spcAft>
                <a:spcPts val="600"/>
              </a:spcAft>
              <a:buFont typeface="Arial" pitchFamily="34" charset="0"/>
              <a:buChar char="•"/>
            </a:pPr>
            <a:r>
              <a:rPr lang="en-US" sz="2400" i="1" dirty="0">
                <a:solidFill>
                  <a:srgbClr val="C00000"/>
                </a:solidFill>
              </a:rPr>
              <a:t>Num 6:4 </a:t>
            </a:r>
            <a:r>
              <a:rPr lang="en-US" sz="2400" i="1" dirty="0"/>
              <a:t>– No grapes eaten seed </a:t>
            </a:r>
            <a:r>
              <a:rPr lang="en-US" sz="2400" i="1" u="sng" dirty="0"/>
              <a:t>to</a:t>
            </a:r>
            <a:r>
              <a:rPr lang="en-US" sz="2400" i="1" dirty="0"/>
              <a:t> the skin, </a:t>
            </a:r>
          </a:p>
          <a:p>
            <a:pPr marL="1025525" lvl="1" indent="-333375">
              <a:spcAft>
                <a:spcPts val="600"/>
              </a:spcAft>
              <a:buFont typeface="Arial" pitchFamily="34" charset="0"/>
              <a:buChar char="•"/>
            </a:pPr>
            <a:r>
              <a:rPr lang="en-US" sz="2400" i="1" dirty="0">
                <a:solidFill>
                  <a:srgbClr val="C00000"/>
                </a:solidFill>
              </a:rPr>
              <a:t>2 Sam 3:10 </a:t>
            </a:r>
            <a:r>
              <a:rPr lang="en-US" sz="2400" i="1" dirty="0"/>
              <a:t>– David’s kingdom from Dan </a:t>
            </a:r>
            <a:r>
              <a:rPr lang="en-US" sz="2400" i="1" u="sng" dirty="0"/>
              <a:t>to</a:t>
            </a:r>
            <a:r>
              <a:rPr lang="en-US" sz="2400" i="1" dirty="0"/>
              <a:t> Beersheba</a:t>
            </a:r>
          </a:p>
          <a:p>
            <a:pPr marL="234950">
              <a:spcAft>
                <a:spcPts val="600"/>
              </a:spcAft>
            </a:pPr>
            <a:endParaRPr lang="en-US" sz="2400" i="1" baseline="30000" dirty="0"/>
          </a:p>
        </p:txBody>
      </p:sp>
      <p:sp>
        <p:nvSpPr>
          <p:cNvPr id="4" name="TextBox 3">
            <a:extLst>
              <a:ext uri="{FF2B5EF4-FFF2-40B4-BE49-F238E27FC236}">
                <a16:creationId xmlns:a16="http://schemas.microsoft.com/office/drawing/2014/main" id="{AA1C2C24-499C-0FF1-69EB-8E43AC6EC9C3}"/>
              </a:ext>
            </a:extLst>
          </p:cNvPr>
          <p:cNvSpPr txBox="1"/>
          <p:nvPr/>
        </p:nvSpPr>
        <p:spPr>
          <a:xfrm>
            <a:off x="5486400" y="533400"/>
            <a:ext cx="3200400" cy="1384995"/>
          </a:xfrm>
          <a:prstGeom prst="rect">
            <a:avLst/>
          </a:prstGeom>
          <a:noFill/>
          <a:ln>
            <a:solidFill>
              <a:schemeClr val="tx1"/>
            </a:solidFill>
          </a:ln>
        </p:spPr>
        <p:txBody>
          <a:bodyPr wrap="square" rtlCol="0">
            <a:spAutoFit/>
          </a:bodyPr>
          <a:lstStyle/>
          <a:p>
            <a:r>
              <a:rPr lang="en-US" sz="2800" dirty="0">
                <a:solidFill>
                  <a:schemeClr val="accent6">
                    <a:lumMod val="75000"/>
                  </a:schemeClr>
                </a:solidFill>
                <a:effectLst>
                  <a:outerShdw blurRad="38100" dist="38100" dir="2700000" algn="tl">
                    <a:srgbClr val="000000">
                      <a:alpha val="43137"/>
                    </a:srgbClr>
                  </a:outerShdw>
                </a:effectLst>
              </a:rPr>
              <a:t>How do we know nakedness is the entire thigh?</a:t>
            </a:r>
          </a:p>
        </p:txBody>
      </p:sp>
    </p:spTree>
    <p:extLst>
      <p:ext uri="{BB962C8B-B14F-4D97-AF65-F5344CB8AC3E}">
        <p14:creationId xmlns:p14="http://schemas.microsoft.com/office/powerpoint/2010/main" val="2413357436"/>
      </p:ext>
    </p:extLst>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508927"/>
          </a:xfrm>
          <a:prstGeom prst="rect">
            <a:avLst/>
          </a:prstGeom>
          <a:noFill/>
        </p:spPr>
        <p:txBody>
          <a:bodyPr wrap="square" rtlCol="0">
            <a:spAutoFit/>
          </a:bodyPr>
          <a:lstStyle/>
          <a:p>
            <a:pPr marL="914400" indent="-452438">
              <a:spcAft>
                <a:spcPts val="600"/>
              </a:spcAft>
            </a:pPr>
            <a:r>
              <a:rPr lang="en-US" sz="2800" b="1" dirty="0"/>
              <a:t>1.  </a:t>
            </a:r>
            <a:r>
              <a:rPr lang="en-US" sz="2800" b="1" u="sng" dirty="0"/>
              <a:t>Chest</a:t>
            </a:r>
            <a:r>
              <a:rPr lang="en-US" sz="2400" dirty="0"/>
              <a:t>	</a:t>
            </a:r>
          </a:p>
          <a:p>
            <a:pPr marL="1025525" lvl="1" indent="-106363">
              <a:spcAft>
                <a:spcPts val="600"/>
              </a:spcAft>
              <a:buFont typeface="Arial" pitchFamily="34" charset="0"/>
              <a:buChar char="•"/>
            </a:pPr>
            <a:r>
              <a:rPr lang="en-US" sz="2400" i="1" dirty="0">
                <a:solidFill>
                  <a:srgbClr val="C00000"/>
                </a:solidFill>
              </a:rPr>
              <a:t>  Ezekiel 16:7-8; 23:18-21 </a:t>
            </a:r>
            <a:r>
              <a:rPr lang="en-US" sz="2400" i="1" dirty="0"/>
              <a:t>- Allegories about Jerusalem:</a:t>
            </a:r>
          </a:p>
          <a:p>
            <a:pPr marL="457200" indent="-395288">
              <a:spcAft>
                <a:spcPts val="600"/>
              </a:spcAft>
            </a:pPr>
            <a:r>
              <a:rPr lang="en-US" sz="2800" i="1" dirty="0"/>
              <a:t>	</a:t>
            </a:r>
            <a:r>
              <a:rPr lang="en-US" sz="2800" b="1" dirty="0"/>
              <a:t>2.  </a:t>
            </a:r>
            <a:r>
              <a:rPr lang="en-US" sz="2800" b="1" u="sng" dirty="0"/>
              <a:t>Buttocks</a:t>
            </a:r>
            <a:endParaRPr lang="en-US" sz="2800" b="1" dirty="0"/>
          </a:p>
          <a:p>
            <a:pPr marL="1149350" lvl="1" indent="-230188">
              <a:spcAft>
                <a:spcPts val="600"/>
              </a:spcAft>
              <a:buFont typeface="Arial" pitchFamily="34" charset="0"/>
              <a:buChar char="•"/>
            </a:pPr>
            <a:r>
              <a:rPr lang="en-US" sz="2400" i="1" dirty="0">
                <a:solidFill>
                  <a:srgbClr val="C00000"/>
                </a:solidFill>
              </a:rPr>
              <a:t>Isaiah 20:4 </a:t>
            </a:r>
            <a:r>
              <a:rPr lang="en-US" sz="2400" i="1" dirty="0"/>
              <a:t>-</a:t>
            </a:r>
            <a:r>
              <a:rPr lang="en-US" sz="2400" i="1" dirty="0">
                <a:solidFill>
                  <a:srgbClr val="C00000"/>
                </a:solidFill>
              </a:rPr>
              <a:t> </a:t>
            </a:r>
            <a:r>
              <a:rPr lang="en-US" sz="2400" i="1" dirty="0"/>
              <a:t>Description of the destruction of Egypt &amp; Ethiopia by the Assyrians</a:t>
            </a:r>
            <a:endParaRPr lang="en-US" sz="2400" i="1" dirty="0">
              <a:solidFill>
                <a:srgbClr val="C00000"/>
              </a:solidFill>
            </a:endParaRPr>
          </a:p>
          <a:p>
            <a:pPr marL="914400" indent="-452438">
              <a:spcAft>
                <a:spcPts val="600"/>
              </a:spcAft>
            </a:pPr>
            <a:r>
              <a:rPr lang="en-US" sz="2800" b="1" dirty="0"/>
              <a:t>3.  </a:t>
            </a:r>
            <a:r>
              <a:rPr lang="en-US" sz="2800" b="1" u="sng" dirty="0"/>
              <a:t>Thighs</a:t>
            </a:r>
            <a:endParaRPr lang="en-US" sz="2800" b="1" dirty="0"/>
          </a:p>
          <a:p>
            <a:pPr marL="1149350" lvl="2" indent="-230188">
              <a:spcAft>
                <a:spcPts val="600"/>
              </a:spcAft>
              <a:buFont typeface="Arial" pitchFamily="34" charset="0"/>
              <a:buChar char="•"/>
            </a:pPr>
            <a:r>
              <a:rPr lang="en-US" sz="2400" i="1" dirty="0">
                <a:solidFill>
                  <a:srgbClr val="C00000"/>
                </a:solidFill>
              </a:rPr>
              <a:t>Isaiah 47:2 </a:t>
            </a:r>
            <a:r>
              <a:rPr lang="en-US" sz="2400" i="1" dirty="0"/>
              <a:t>- Allegory of the destruction of  Babylon</a:t>
            </a:r>
          </a:p>
          <a:p>
            <a:pPr marL="1149350" lvl="2" indent="-230188">
              <a:spcAft>
                <a:spcPts val="600"/>
              </a:spcAft>
              <a:buFont typeface="Arial" pitchFamily="34" charset="0"/>
              <a:buChar char="•"/>
            </a:pPr>
            <a:r>
              <a:rPr lang="en-US" sz="2400" i="1" dirty="0">
                <a:solidFill>
                  <a:srgbClr val="C00000"/>
                </a:solidFill>
              </a:rPr>
              <a:t>Exodus 28:42 </a:t>
            </a:r>
            <a:r>
              <a:rPr lang="en-US" sz="2400" i="1" dirty="0"/>
              <a:t>- The description of the undergarments of the priest</a:t>
            </a:r>
            <a:endParaRPr lang="en-US" sz="2400" i="1" dirty="0">
              <a:solidFill>
                <a:srgbClr val="C00000"/>
              </a:solidFill>
            </a:endParaRPr>
          </a:p>
          <a:p>
            <a:pPr marL="914400" indent="-452438">
              <a:spcAft>
                <a:spcPts val="600"/>
              </a:spcAft>
            </a:pPr>
            <a:endParaRPr lang="en-US" sz="2400" i="1" dirty="0">
              <a:solidFill>
                <a:srgbClr val="C00000"/>
              </a:solidFill>
            </a:endParaRPr>
          </a:p>
        </p:txBody>
      </p:sp>
      <p:sp>
        <p:nvSpPr>
          <p:cNvPr id="6" name="TextBox 5"/>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III. Biblical Definition of Nakedness</a:t>
            </a:r>
            <a:endParaRPr lang="en-US" sz="4400" dirty="0">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id="{1E0A68CD-DBBB-0EC6-5F2B-DC05E5525CFD}"/>
              </a:ext>
            </a:extLst>
          </p:cNvPr>
          <p:cNvSpPr txBox="1"/>
          <p:nvPr/>
        </p:nvSpPr>
        <p:spPr>
          <a:xfrm>
            <a:off x="1224773" y="5555857"/>
            <a:ext cx="6694454" cy="830997"/>
          </a:xfrm>
          <a:prstGeom prst="rect">
            <a:avLst/>
          </a:prstGeom>
          <a:noFill/>
        </p:spPr>
        <p:txBody>
          <a:bodyPr wrap="square" rtlCol="0">
            <a:spAutoFit/>
          </a:bodyPr>
          <a:lstStyle/>
          <a:p>
            <a:pPr algn="ctr"/>
            <a:r>
              <a:rPr lang="en-US" sz="2400" dirty="0">
                <a:solidFill>
                  <a:srgbClr val="0000FF"/>
                </a:solidFill>
                <a:effectLst>
                  <a:outerShdw blurRad="38100" dist="38100" dir="2700000" algn="tl">
                    <a:srgbClr val="000000">
                      <a:alpha val="43137"/>
                    </a:srgbClr>
                  </a:outerShdw>
                </a:effectLst>
              </a:rPr>
              <a:t>It is a phenomenal blessing to have such a clear standard for us to reference!!</a:t>
            </a:r>
          </a:p>
        </p:txBody>
      </p:sp>
    </p:spTree>
    <p:extLst>
      <p:ext uri="{BB962C8B-B14F-4D97-AF65-F5344CB8AC3E}">
        <p14:creationId xmlns:p14="http://schemas.microsoft.com/office/powerpoint/2010/main" val="3972213763"/>
      </p:ext>
    </p:extLst>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314538"/>
      </p:ext>
    </p:extLst>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1461939"/>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The New Testament Standard is MODESTY!</a:t>
            </a:r>
          </a:p>
          <a:p>
            <a:pPr marL="914400" indent="-452438">
              <a:spcAft>
                <a:spcPts val="600"/>
              </a:spcAft>
            </a:pPr>
            <a:r>
              <a:rPr lang="en-US" sz="2400" i="1" dirty="0"/>
              <a:t>1.  We have looked at the Bible definition of NAKEDNESS</a:t>
            </a:r>
          </a:p>
          <a:p>
            <a:pPr marL="914400" indent="-452438">
              <a:spcAft>
                <a:spcPts val="600"/>
              </a:spcAft>
            </a:pPr>
            <a:endParaRPr lang="en-US" sz="1000" i="1" dirty="0"/>
          </a:p>
          <a:p>
            <a:pPr marL="465138" indent="-465138">
              <a:spcAft>
                <a:spcPts val="600"/>
              </a:spcAft>
            </a:pPr>
            <a:endParaRPr lang="en-US" sz="10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6702641"/>
      </p:ext>
    </p:extLst>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1908215"/>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The New Testament Standard is MODESTY!</a:t>
            </a:r>
          </a:p>
          <a:p>
            <a:pPr marL="914400" indent="-452438">
              <a:spcAft>
                <a:spcPts val="600"/>
              </a:spcAft>
            </a:pPr>
            <a:r>
              <a:rPr lang="en-US" sz="2400" i="1" dirty="0"/>
              <a:t>1.  We have looked at the Bible definition of NAKEDNESS</a:t>
            </a:r>
          </a:p>
          <a:p>
            <a:pPr marL="914400" indent="-452438">
              <a:spcAft>
                <a:spcPts val="600"/>
              </a:spcAft>
            </a:pPr>
            <a:r>
              <a:rPr lang="en-US" sz="2400" i="1" dirty="0"/>
              <a:t>2.  MODESTY is clearly beyond NAKEDNESS!!</a:t>
            </a:r>
          </a:p>
          <a:p>
            <a:pPr marL="914400" indent="-452438">
              <a:spcAft>
                <a:spcPts val="600"/>
              </a:spcAft>
            </a:pPr>
            <a:endParaRPr lang="en-US" sz="1000" i="1" dirty="0"/>
          </a:p>
          <a:p>
            <a:pPr marL="465138" indent="-465138">
              <a:spcAft>
                <a:spcPts val="600"/>
              </a:spcAft>
            </a:pPr>
            <a:endParaRPr lang="en-US" sz="1000" b="1" dirty="0">
              <a:solidFill>
                <a:schemeClr val="accent3">
                  <a:lumMod val="50000"/>
                </a:schemeClr>
              </a:solidFill>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id="{5449AD9E-E680-A255-46E3-DF4ACB2CC702}"/>
              </a:ext>
            </a:extLst>
          </p:cNvPr>
          <p:cNvSpPr txBox="1"/>
          <p:nvPr/>
        </p:nvSpPr>
        <p:spPr>
          <a:xfrm>
            <a:off x="1371600" y="3124200"/>
            <a:ext cx="6096000" cy="3016210"/>
          </a:xfrm>
          <a:prstGeom prst="rect">
            <a:avLst/>
          </a:prstGeom>
          <a:solidFill>
            <a:schemeClr val="bg1"/>
          </a:solidFill>
          <a:ln>
            <a:solidFill>
              <a:schemeClr val="tx1"/>
            </a:solidFill>
          </a:ln>
        </p:spPr>
        <p:txBody>
          <a:bodyPr wrap="square" rtlCol="0">
            <a:spAutoFit/>
          </a:bodyPr>
          <a:lstStyle/>
          <a:p>
            <a:pPr marL="457200" indent="-452438">
              <a:spcAft>
                <a:spcPts val="600"/>
              </a:spcAft>
            </a:pPr>
            <a:r>
              <a:rPr lang="en-US" sz="2000" i="1" dirty="0"/>
              <a:t>a.  </a:t>
            </a:r>
            <a:r>
              <a:rPr lang="en-US" sz="2000" i="1" dirty="0">
                <a:solidFill>
                  <a:srgbClr val="C00000"/>
                </a:solidFill>
              </a:rPr>
              <a:t>1 Tim 2:9-10</a:t>
            </a:r>
            <a:r>
              <a:rPr lang="en-US" sz="2000" i="1" dirty="0"/>
              <a:t>: clothing that reflects good behavior, propriety (honorable, respectful), moderation (self-control), externally professing godliness (reverence) and good works</a:t>
            </a:r>
          </a:p>
          <a:p>
            <a:pPr marL="457200" indent="-452438">
              <a:spcAft>
                <a:spcPts val="600"/>
              </a:spcAft>
            </a:pPr>
            <a:r>
              <a:rPr lang="en-US" sz="2000" i="1" dirty="0"/>
              <a:t>b.  </a:t>
            </a:r>
            <a:r>
              <a:rPr lang="en-US" sz="2000" i="1" dirty="0">
                <a:solidFill>
                  <a:srgbClr val="C00000"/>
                </a:solidFill>
              </a:rPr>
              <a:t>1 Peter 3:3-4</a:t>
            </a:r>
            <a:r>
              <a:rPr lang="en-US" sz="2000" i="1" dirty="0"/>
              <a:t>: adornment of a godly character with an incorruptible beauty of a gentle and quite temperament</a:t>
            </a:r>
          </a:p>
          <a:p>
            <a:pPr marL="457200" indent="-452438">
              <a:spcAft>
                <a:spcPts val="1800"/>
              </a:spcAft>
            </a:pPr>
            <a:r>
              <a:rPr lang="en-US" sz="2000" i="1" dirty="0"/>
              <a:t>c.  While these verses are to women, the principle applies to both genders.</a:t>
            </a:r>
            <a:endParaRPr lang="en-US" sz="2000" dirty="0"/>
          </a:p>
        </p:txBody>
      </p:sp>
    </p:spTree>
    <p:extLst>
      <p:ext uri="{BB962C8B-B14F-4D97-AF65-F5344CB8AC3E}">
        <p14:creationId xmlns:p14="http://schemas.microsoft.com/office/powerpoint/2010/main" val="3870763553"/>
      </p:ext>
    </p:extLst>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3801041"/>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The New Testament Standard is MODESTY!</a:t>
            </a:r>
          </a:p>
          <a:p>
            <a:pPr marL="914400" indent="-452438">
              <a:spcAft>
                <a:spcPts val="600"/>
              </a:spcAft>
            </a:pPr>
            <a:r>
              <a:rPr lang="en-US" sz="2400" i="1" dirty="0"/>
              <a:t>1.  We have looked at the Bible definition of NAKEDNESS</a:t>
            </a:r>
          </a:p>
          <a:p>
            <a:pPr marL="914400" indent="-452438">
              <a:spcAft>
                <a:spcPts val="600"/>
              </a:spcAft>
            </a:pPr>
            <a:r>
              <a:rPr lang="en-US" sz="2400" i="1" dirty="0"/>
              <a:t>2.  MODESTY is clearly beyond NAKEDNESS!!</a:t>
            </a:r>
          </a:p>
          <a:p>
            <a:pPr marL="914400" indent="-452438">
              <a:spcAft>
                <a:spcPts val="600"/>
              </a:spcAft>
            </a:pPr>
            <a:endParaRPr lang="en-US" sz="1000" i="1" dirty="0"/>
          </a:p>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B.  There is a HUGE Difference between God’s Definition and Man’s Definition of Nakedness</a:t>
            </a:r>
          </a:p>
          <a:p>
            <a:pPr marL="914400" indent="-452438">
              <a:spcAft>
                <a:spcPts val="600"/>
              </a:spcAft>
            </a:pPr>
            <a:r>
              <a:rPr lang="en-US" sz="2400" i="1" dirty="0"/>
              <a:t>1.  How different:  ~</a:t>
            </a:r>
            <a:r>
              <a:rPr lang="en-US" sz="2400" b="1" i="1" dirty="0"/>
              <a:t>1700 </a:t>
            </a:r>
            <a:r>
              <a:rPr lang="en-US" sz="2400" i="1" dirty="0"/>
              <a:t>sq/in  </a:t>
            </a:r>
            <a:r>
              <a:rPr lang="en-US" sz="2400" b="1" i="1" dirty="0"/>
              <a:t> </a:t>
            </a:r>
            <a:r>
              <a:rPr lang="en-US" sz="2400" i="1" dirty="0"/>
              <a:t>to   </a:t>
            </a:r>
            <a:r>
              <a:rPr lang="en-US" sz="2400" b="1" i="1" dirty="0"/>
              <a:t>~20 </a:t>
            </a:r>
            <a:r>
              <a:rPr lang="en-US" sz="2400" i="1" dirty="0"/>
              <a:t>sq/in </a:t>
            </a:r>
          </a:p>
          <a:p>
            <a:pPr marL="914400" indent="-452438">
              <a:spcAft>
                <a:spcPts val="600"/>
              </a:spcAft>
            </a:pPr>
            <a:r>
              <a:rPr lang="en-US" sz="2400" i="1" dirty="0"/>
              <a:t>2.  Man’s definition is ~1% of God’s Definition!!</a:t>
            </a:r>
          </a:p>
          <a:p>
            <a:pPr marL="465138" indent="-465138">
              <a:spcAft>
                <a:spcPts val="600"/>
              </a:spcAft>
            </a:pPr>
            <a:endParaRPr lang="en-US" sz="1000" b="1" dirty="0">
              <a:solidFill>
                <a:schemeClr val="accent3">
                  <a:lumMod val="50000"/>
                </a:schemeClr>
              </a:solidFill>
              <a:effectLst>
                <a:outerShdw blurRad="38100" dist="38100" dir="2700000" algn="tl">
                  <a:srgbClr val="000000">
                    <a:alpha val="43137"/>
                  </a:srgbClr>
                </a:outerShdw>
              </a:effectLst>
            </a:endParaRP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p:cNvSpPr>
          <p:nvPr/>
        </p:nvSpPr>
        <p:spPr>
          <a:xfrm>
            <a:off x="457200" y="1905000"/>
            <a:ext cx="4133088"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553200" y="3657600"/>
            <a:ext cx="411480" cy="411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533400"/>
            <a:ext cx="8001000" cy="646331"/>
          </a:xfrm>
          <a:prstGeom prst="rect">
            <a:avLst/>
          </a:prstGeom>
          <a:noFill/>
        </p:spPr>
        <p:txBody>
          <a:bodyPr wrap="square" rtlCol="0">
            <a:spAutoFit/>
          </a:bodyPr>
          <a:lstStyle/>
          <a:p>
            <a:r>
              <a:rPr lang="en-US" sz="3600" b="1" dirty="0">
                <a:solidFill>
                  <a:srgbClr val="0000FF"/>
                </a:solidFill>
              </a:rPr>
              <a:t>What is Required to Cover Nakedness? </a:t>
            </a:r>
          </a:p>
        </p:txBody>
      </p:sp>
      <p:sp>
        <p:nvSpPr>
          <p:cNvPr id="11" name="TextBox 10"/>
          <p:cNvSpPr txBox="1"/>
          <p:nvPr/>
        </p:nvSpPr>
        <p:spPr>
          <a:xfrm>
            <a:off x="457200" y="1295400"/>
            <a:ext cx="4038600" cy="523220"/>
          </a:xfrm>
          <a:prstGeom prst="rect">
            <a:avLst/>
          </a:prstGeom>
          <a:noFill/>
        </p:spPr>
        <p:txBody>
          <a:bodyPr wrap="square" rtlCol="0">
            <a:spAutoFit/>
          </a:bodyPr>
          <a:lstStyle/>
          <a:p>
            <a:pPr algn="ctr"/>
            <a:r>
              <a:rPr lang="en-US" sz="2800" dirty="0"/>
              <a:t>God’s Definition </a:t>
            </a:r>
            <a:r>
              <a:rPr lang="en-US" sz="2000" dirty="0"/>
              <a:t>(~1700 sq/in)</a:t>
            </a:r>
          </a:p>
        </p:txBody>
      </p:sp>
      <p:sp>
        <p:nvSpPr>
          <p:cNvPr id="15" name="TextBox 14"/>
          <p:cNvSpPr txBox="1"/>
          <p:nvPr/>
        </p:nvSpPr>
        <p:spPr>
          <a:xfrm>
            <a:off x="4724400" y="1371600"/>
            <a:ext cx="4191000" cy="523220"/>
          </a:xfrm>
          <a:prstGeom prst="rect">
            <a:avLst/>
          </a:prstGeom>
          <a:noFill/>
        </p:spPr>
        <p:txBody>
          <a:bodyPr wrap="square" rtlCol="0">
            <a:spAutoFit/>
          </a:bodyPr>
          <a:lstStyle/>
          <a:p>
            <a:pPr algn="ctr"/>
            <a:r>
              <a:rPr lang="en-US" sz="2800" dirty="0"/>
              <a:t>Man’s Definition </a:t>
            </a:r>
            <a:r>
              <a:rPr lang="en-US" sz="2000" dirty="0"/>
              <a:t>(~20 sq/in)</a:t>
            </a:r>
          </a:p>
        </p:txBody>
      </p:sp>
      <p:sp>
        <p:nvSpPr>
          <p:cNvPr id="2" name="TextBox 1">
            <a:extLst>
              <a:ext uri="{FF2B5EF4-FFF2-40B4-BE49-F238E27FC236}">
                <a16:creationId xmlns:a16="http://schemas.microsoft.com/office/drawing/2014/main" id="{D1625D2E-475D-6BD5-B2C0-1AF6775071B7}"/>
              </a:ext>
            </a:extLst>
          </p:cNvPr>
          <p:cNvSpPr txBox="1"/>
          <p:nvPr/>
        </p:nvSpPr>
        <p:spPr>
          <a:xfrm>
            <a:off x="2176692" y="3040485"/>
            <a:ext cx="978153" cy="584775"/>
          </a:xfrm>
          <a:prstGeom prst="rect">
            <a:avLst/>
          </a:prstGeom>
          <a:noFill/>
        </p:spPr>
        <p:txBody>
          <a:bodyPr wrap="none" rtlCol="0">
            <a:spAutoFit/>
          </a:bodyPr>
          <a:lstStyle/>
          <a:p>
            <a:r>
              <a:rPr lang="en-US" sz="3200" dirty="0"/>
              <a:t>~41”</a:t>
            </a:r>
          </a:p>
        </p:txBody>
      </p:sp>
      <p:sp>
        <p:nvSpPr>
          <p:cNvPr id="3" name="TextBox 2">
            <a:extLst>
              <a:ext uri="{FF2B5EF4-FFF2-40B4-BE49-F238E27FC236}">
                <a16:creationId xmlns:a16="http://schemas.microsoft.com/office/drawing/2014/main" id="{01CD5511-1C4C-1CF6-42AB-372001498879}"/>
              </a:ext>
            </a:extLst>
          </p:cNvPr>
          <p:cNvSpPr txBox="1"/>
          <p:nvPr/>
        </p:nvSpPr>
        <p:spPr>
          <a:xfrm>
            <a:off x="6983073" y="3071263"/>
            <a:ext cx="853119" cy="523220"/>
          </a:xfrm>
          <a:prstGeom prst="rect">
            <a:avLst/>
          </a:prstGeom>
          <a:noFill/>
        </p:spPr>
        <p:txBody>
          <a:bodyPr wrap="none" rtlCol="0">
            <a:spAutoFit/>
          </a:bodyPr>
          <a:lstStyle/>
          <a:p>
            <a:r>
              <a:rPr lang="en-US" dirty="0"/>
              <a:t>~</a:t>
            </a:r>
            <a:r>
              <a:rPr lang="en-US" sz="2800" dirty="0"/>
              <a:t>4.5</a:t>
            </a:r>
            <a:r>
              <a:rPr lang="en-US" dirty="0"/>
              <a:t>”</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3801041"/>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The New Testament Standard is MODESTY!</a:t>
            </a:r>
          </a:p>
          <a:p>
            <a:pPr marL="914400" indent="-452438">
              <a:spcAft>
                <a:spcPts val="600"/>
              </a:spcAft>
            </a:pPr>
            <a:r>
              <a:rPr lang="en-US" sz="2400" i="1" dirty="0"/>
              <a:t>1.  We have looked at the Bible definition of NAKEDNESS</a:t>
            </a:r>
          </a:p>
          <a:p>
            <a:pPr marL="914400" indent="-452438">
              <a:spcAft>
                <a:spcPts val="600"/>
              </a:spcAft>
            </a:pPr>
            <a:r>
              <a:rPr lang="en-US" sz="2400" i="1" dirty="0"/>
              <a:t>2.  MODESTY is clearly beyond NAKEDNESS!!</a:t>
            </a:r>
          </a:p>
          <a:p>
            <a:pPr marL="914400" indent="-452438">
              <a:spcAft>
                <a:spcPts val="600"/>
              </a:spcAft>
            </a:pPr>
            <a:endParaRPr lang="en-US" sz="1000" i="1" dirty="0"/>
          </a:p>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B.  There is a HUGE Difference between God’s Definition and Man’s Definition of Nakedness</a:t>
            </a:r>
          </a:p>
          <a:p>
            <a:pPr marL="914400" indent="-452438">
              <a:spcAft>
                <a:spcPts val="600"/>
              </a:spcAft>
            </a:pPr>
            <a:r>
              <a:rPr lang="en-US" sz="2400" i="1" dirty="0"/>
              <a:t>1.  How different:  ~</a:t>
            </a:r>
            <a:r>
              <a:rPr lang="en-US" sz="2400" b="1" i="1" dirty="0"/>
              <a:t>1700 </a:t>
            </a:r>
            <a:r>
              <a:rPr lang="en-US" sz="2400" i="1" dirty="0"/>
              <a:t>sq/in  </a:t>
            </a:r>
            <a:r>
              <a:rPr lang="en-US" sz="2400" b="1" i="1" dirty="0"/>
              <a:t> </a:t>
            </a:r>
            <a:r>
              <a:rPr lang="en-US" sz="2400" i="1" dirty="0"/>
              <a:t>to   </a:t>
            </a:r>
            <a:r>
              <a:rPr lang="en-US" sz="2400" b="1" i="1" dirty="0"/>
              <a:t>~20 </a:t>
            </a:r>
            <a:r>
              <a:rPr lang="en-US" sz="2400" i="1" dirty="0"/>
              <a:t>sq/in </a:t>
            </a:r>
          </a:p>
          <a:p>
            <a:pPr marL="914400" indent="-452438">
              <a:spcAft>
                <a:spcPts val="600"/>
              </a:spcAft>
            </a:pPr>
            <a:r>
              <a:rPr lang="en-US" sz="2400" i="1" dirty="0"/>
              <a:t>2.  </a:t>
            </a:r>
            <a:r>
              <a:rPr lang="en-US" sz="2400" i="1" dirty="0">
                <a:solidFill>
                  <a:srgbClr val="C00000"/>
                </a:solidFill>
              </a:rPr>
              <a:t>Man’s definition is ~1% of God’s Definition!!  </a:t>
            </a:r>
          </a:p>
          <a:p>
            <a:pPr marL="465138" indent="-465138">
              <a:spcAft>
                <a:spcPts val="600"/>
              </a:spcAft>
            </a:pPr>
            <a:endParaRPr lang="en-US" sz="1000" b="1" dirty="0">
              <a:solidFill>
                <a:schemeClr val="accent3">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223470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4216539"/>
          </a:xfrm>
          <a:prstGeom prst="rect">
            <a:avLst/>
          </a:prstGeom>
          <a:noFill/>
        </p:spPr>
        <p:txBody>
          <a:bodyPr wrap="square" rtlCol="0">
            <a:spAutoFit/>
          </a:bodyPr>
          <a:lstStyle/>
          <a:p>
            <a:pPr marL="465138" indent="-465138">
              <a:spcAft>
                <a:spcPts val="600"/>
              </a:spcAft>
            </a:pPr>
            <a:r>
              <a:rPr lang="en-US" sz="2800" b="1" dirty="0">
                <a:solidFill>
                  <a:schemeClr val="accent3">
                    <a:lumMod val="50000"/>
                  </a:schemeClr>
                </a:solidFill>
                <a:effectLst>
                  <a:outerShdw blurRad="38100" dist="38100" dir="2700000" algn="tl">
                    <a:srgbClr val="000000">
                      <a:alpha val="43137"/>
                    </a:srgbClr>
                  </a:outerShdw>
                </a:effectLst>
              </a:rPr>
              <a:t>1.  There are many challenges to the church today!</a:t>
            </a:r>
          </a:p>
          <a:p>
            <a:pPr marL="914400" indent="-452438">
              <a:spcAft>
                <a:spcPts val="600"/>
              </a:spcAft>
            </a:pPr>
            <a:r>
              <a:rPr lang="en-US" sz="2400" i="1" dirty="0"/>
              <a:t>a.  Apathy &amp; Lukewarmness</a:t>
            </a:r>
          </a:p>
          <a:p>
            <a:pPr marL="914400" indent="-452438">
              <a:spcAft>
                <a:spcPts val="600"/>
              </a:spcAft>
            </a:pPr>
            <a:r>
              <a:rPr lang="en-US" sz="2400" i="1" dirty="0"/>
              <a:t>b.  False Teaching – externally and internally</a:t>
            </a:r>
          </a:p>
          <a:p>
            <a:pPr marL="914400" indent="-452438">
              <a:spcAft>
                <a:spcPts val="2400"/>
              </a:spcAft>
            </a:pPr>
            <a:r>
              <a:rPr lang="en-US" sz="2400" i="1" dirty="0"/>
              <a:t>c.  Worldliness – both overtly and accidentally</a:t>
            </a:r>
          </a:p>
          <a:p>
            <a:pPr marL="465138" indent="-465138">
              <a:spcAft>
                <a:spcPts val="2400"/>
              </a:spcAft>
            </a:pPr>
            <a:r>
              <a:rPr lang="en-US" sz="2800" b="1" dirty="0">
                <a:solidFill>
                  <a:schemeClr val="accent3">
                    <a:lumMod val="50000"/>
                  </a:schemeClr>
                </a:solidFill>
                <a:effectLst>
                  <a:outerShdw blurRad="38100" dist="38100" dir="2700000" algn="tl">
                    <a:srgbClr val="000000">
                      <a:alpha val="43137"/>
                    </a:srgbClr>
                  </a:outerShdw>
                </a:effectLst>
              </a:rPr>
              <a:t>2.  One of the specific worldly challenges to all Christians is in the clothes we purchase and wear!</a:t>
            </a:r>
          </a:p>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3.  Regarding clothing, the world has lost its mind!</a:t>
            </a:r>
          </a:p>
          <a:p>
            <a:pPr marL="914400" indent="-452438">
              <a:spcAft>
                <a:spcPts val="600"/>
              </a:spcAft>
            </a:pPr>
            <a:r>
              <a:rPr lang="en-US" sz="2400" i="1" dirty="0"/>
              <a:t>a.  While godly clothing is available, it takes effort to find it.</a:t>
            </a: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493940"/>
      </p:ext>
    </p:extLst>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801314"/>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The New Testament Standard is MODESTY!</a:t>
            </a:r>
          </a:p>
          <a:p>
            <a:pPr marL="914400" indent="-452438">
              <a:spcAft>
                <a:spcPts val="600"/>
              </a:spcAft>
            </a:pPr>
            <a:r>
              <a:rPr lang="en-US" sz="2400" i="1" dirty="0"/>
              <a:t>1.  We have looked at the Bible definition of NAKEDNESS</a:t>
            </a:r>
          </a:p>
          <a:p>
            <a:pPr marL="914400" indent="-452438">
              <a:spcAft>
                <a:spcPts val="600"/>
              </a:spcAft>
            </a:pPr>
            <a:r>
              <a:rPr lang="en-US" sz="2400" i="1" dirty="0"/>
              <a:t>2.  MODESTY is clearly beyond NAKEDNESS!!</a:t>
            </a:r>
          </a:p>
          <a:p>
            <a:pPr marL="914400" indent="-452438">
              <a:spcAft>
                <a:spcPts val="600"/>
              </a:spcAft>
            </a:pPr>
            <a:endParaRPr lang="en-US" sz="1000" i="1" dirty="0"/>
          </a:p>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B.  There is a HUGE Difference between God’s Definition and Man’s Definition of Nakedness</a:t>
            </a:r>
          </a:p>
          <a:p>
            <a:pPr marL="914400" indent="-452438">
              <a:spcAft>
                <a:spcPts val="600"/>
              </a:spcAft>
            </a:pPr>
            <a:r>
              <a:rPr lang="en-US" sz="2400" i="1" dirty="0"/>
              <a:t>1.  How different:  ~</a:t>
            </a:r>
            <a:r>
              <a:rPr lang="en-US" sz="2400" b="1" i="1" dirty="0"/>
              <a:t>1700 </a:t>
            </a:r>
            <a:r>
              <a:rPr lang="en-US" sz="2400" i="1" dirty="0"/>
              <a:t>sq/in  </a:t>
            </a:r>
            <a:r>
              <a:rPr lang="en-US" sz="2400" b="1" i="1" dirty="0"/>
              <a:t> </a:t>
            </a:r>
            <a:r>
              <a:rPr lang="en-US" sz="2400" i="1" dirty="0"/>
              <a:t>to   </a:t>
            </a:r>
            <a:r>
              <a:rPr lang="en-US" sz="2400" b="1" i="1" dirty="0"/>
              <a:t>~20 </a:t>
            </a:r>
            <a:r>
              <a:rPr lang="en-US" sz="2400" i="1" dirty="0"/>
              <a:t>sq/in </a:t>
            </a:r>
          </a:p>
          <a:p>
            <a:pPr marL="914400" indent="-452438">
              <a:spcAft>
                <a:spcPts val="600"/>
              </a:spcAft>
            </a:pPr>
            <a:r>
              <a:rPr lang="en-US" sz="2400" i="1" dirty="0"/>
              <a:t>2.  Man’s definition is ~1% of God’s Definition!!  </a:t>
            </a:r>
            <a:endParaRPr lang="en-US" sz="2400" i="1" dirty="0">
              <a:solidFill>
                <a:srgbClr val="C00000"/>
              </a:solidFill>
            </a:endParaRPr>
          </a:p>
          <a:p>
            <a:pPr marL="465138" indent="-465138">
              <a:spcAft>
                <a:spcPts val="600"/>
              </a:spcAft>
            </a:pPr>
            <a:endParaRPr lang="en-US" sz="1000" b="1" dirty="0">
              <a:solidFill>
                <a:schemeClr val="accent3">
                  <a:lumMod val="50000"/>
                </a:schemeClr>
              </a:solidFill>
              <a:effectLst>
                <a:outerShdw blurRad="38100" dist="38100" dir="2700000" algn="tl">
                  <a:srgbClr val="000000">
                    <a:alpha val="43137"/>
                  </a:srgbClr>
                </a:outerShdw>
              </a:effectLst>
            </a:endParaRPr>
          </a:p>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C.  There is a HUGE Difference between in attitude between God and Man re. public nakedness!</a:t>
            </a: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407084"/>
            <a:ext cx="8001000" cy="646331"/>
          </a:xfrm>
          <a:prstGeom prst="rect">
            <a:avLst/>
          </a:prstGeom>
          <a:noFill/>
        </p:spPr>
        <p:txBody>
          <a:bodyPr wrap="square" rtlCol="0">
            <a:spAutoFit/>
          </a:bodyPr>
          <a:lstStyle/>
          <a:p>
            <a:r>
              <a:rPr lang="en-US" sz="3600" b="1" dirty="0">
                <a:solidFill>
                  <a:srgbClr val="0000FF"/>
                </a:solidFill>
              </a:rPr>
              <a:t>Attitudes towards public nakedness.. </a:t>
            </a:r>
          </a:p>
        </p:txBody>
      </p:sp>
      <p:sp>
        <p:nvSpPr>
          <p:cNvPr id="11" name="TextBox 10"/>
          <p:cNvSpPr txBox="1"/>
          <p:nvPr/>
        </p:nvSpPr>
        <p:spPr>
          <a:xfrm>
            <a:off x="457201" y="1295400"/>
            <a:ext cx="3505200" cy="523220"/>
          </a:xfrm>
          <a:prstGeom prst="rect">
            <a:avLst/>
          </a:prstGeom>
          <a:noFill/>
        </p:spPr>
        <p:txBody>
          <a:bodyPr wrap="square" rtlCol="0">
            <a:spAutoFit/>
          </a:bodyPr>
          <a:lstStyle/>
          <a:p>
            <a:pPr algn="ctr"/>
            <a:r>
              <a:rPr lang="en-US" sz="2800" u="sng" dirty="0"/>
              <a:t>God’s View</a:t>
            </a:r>
            <a:endParaRPr lang="en-US" sz="2000" u="sng" dirty="0"/>
          </a:p>
        </p:txBody>
      </p:sp>
      <p:sp>
        <p:nvSpPr>
          <p:cNvPr id="15" name="TextBox 14"/>
          <p:cNvSpPr txBox="1"/>
          <p:nvPr/>
        </p:nvSpPr>
        <p:spPr>
          <a:xfrm>
            <a:off x="4572000" y="1295400"/>
            <a:ext cx="4216400" cy="523220"/>
          </a:xfrm>
          <a:prstGeom prst="rect">
            <a:avLst/>
          </a:prstGeom>
          <a:noFill/>
        </p:spPr>
        <p:txBody>
          <a:bodyPr wrap="square" rtlCol="0">
            <a:spAutoFit/>
          </a:bodyPr>
          <a:lstStyle/>
          <a:p>
            <a:pPr algn="ctr"/>
            <a:r>
              <a:rPr lang="en-US" sz="2800" u="sng" dirty="0"/>
              <a:t>Man’s View</a:t>
            </a:r>
            <a:endParaRPr lang="en-US" sz="2000" u="sng" dirty="0"/>
          </a:p>
        </p:txBody>
      </p:sp>
      <p:sp>
        <p:nvSpPr>
          <p:cNvPr id="2" name="TextBox 1">
            <a:extLst>
              <a:ext uri="{FF2B5EF4-FFF2-40B4-BE49-F238E27FC236}">
                <a16:creationId xmlns:a16="http://schemas.microsoft.com/office/drawing/2014/main" id="{E4CA9289-88C7-83FB-9755-C0DC046540EF}"/>
              </a:ext>
            </a:extLst>
          </p:cNvPr>
          <p:cNvSpPr txBox="1"/>
          <p:nvPr/>
        </p:nvSpPr>
        <p:spPr>
          <a:xfrm>
            <a:off x="431800" y="1921649"/>
            <a:ext cx="3530600" cy="4324261"/>
          </a:xfrm>
          <a:prstGeom prst="rect">
            <a:avLst/>
          </a:prstGeom>
          <a:noFill/>
        </p:spPr>
        <p:txBody>
          <a:bodyPr wrap="square" rtlCol="0">
            <a:spAutoFit/>
          </a:bodyPr>
          <a:lstStyle/>
          <a:p>
            <a:pPr marL="452438" indent="-452438">
              <a:spcAft>
                <a:spcPts val="600"/>
              </a:spcAft>
            </a:pPr>
            <a:r>
              <a:rPr lang="en-US" sz="2400" b="1" dirty="0"/>
              <a:t>1.  </a:t>
            </a:r>
            <a:r>
              <a:rPr lang="en-US" sz="2400" b="1" u="sng" dirty="0"/>
              <a:t>Shameful</a:t>
            </a:r>
            <a:r>
              <a:rPr lang="en-US" sz="2400" b="1" dirty="0"/>
              <a:t>  </a:t>
            </a:r>
            <a:r>
              <a:rPr lang="en-US" sz="2400" i="1" dirty="0">
                <a:solidFill>
                  <a:srgbClr val="C00000"/>
                </a:solidFill>
              </a:rPr>
              <a:t>Gen 3:10, Rev. 3:18, 16:15</a:t>
            </a:r>
          </a:p>
          <a:p>
            <a:pPr marL="452438" indent="-452438">
              <a:spcAft>
                <a:spcPts val="600"/>
              </a:spcAft>
            </a:pPr>
            <a:r>
              <a:rPr lang="en-US" sz="2400" b="1" dirty="0"/>
              <a:t>2.  </a:t>
            </a:r>
            <a:r>
              <a:rPr lang="en-US" sz="2400" b="1" u="sng" dirty="0"/>
              <a:t>Humiliation</a:t>
            </a:r>
            <a:r>
              <a:rPr lang="en-US" sz="2400" b="1" dirty="0"/>
              <a:t>  </a:t>
            </a:r>
          </a:p>
          <a:p>
            <a:pPr marL="452438" indent="-452438">
              <a:spcAft>
                <a:spcPts val="600"/>
              </a:spcAft>
            </a:pPr>
            <a:r>
              <a:rPr lang="en-US" sz="2400" b="1" i="1" dirty="0">
                <a:solidFill>
                  <a:srgbClr val="C00000"/>
                </a:solidFill>
              </a:rPr>
              <a:t>	</a:t>
            </a:r>
            <a:r>
              <a:rPr lang="en-US" sz="2400" i="1" dirty="0">
                <a:solidFill>
                  <a:srgbClr val="C00000"/>
                </a:solidFill>
              </a:rPr>
              <a:t>Isa 20:4-5 </a:t>
            </a:r>
            <a:endParaRPr lang="en-US" sz="2400" i="1" dirty="0"/>
          </a:p>
          <a:p>
            <a:pPr marL="452438" indent="-452438">
              <a:spcAft>
                <a:spcPts val="600"/>
              </a:spcAft>
            </a:pPr>
            <a:r>
              <a:rPr lang="en-US" sz="2400" b="1" dirty="0"/>
              <a:t>3.  </a:t>
            </a:r>
            <a:r>
              <a:rPr lang="en-US" sz="2400" b="1" u="sng" dirty="0"/>
              <a:t>Great Care to AVOID! </a:t>
            </a:r>
            <a:r>
              <a:rPr lang="en-US" sz="2400" i="1" dirty="0">
                <a:solidFill>
                  <a:srgbClr val="C00000"/>
                </a:solidFill>
              </a:rPr>
              <a:t>Ex. 28:42, 20:25-26</a:t>
            </a:r>
            <a:endParaRPr lang="en-US" sz="2400" i="1" dirty="0"/>
          </a:p>
          <a:p>
            <a:pPr marL="452438" indent="-452438">
              <a:spcAft>
                <a:spcPts val="600"/>
              </a:spcAft>
            </a:pPr>
            <a:r>
              <a:rPr lang="en-US" sz="2400" b="1" dirty="0"/>
              <a:t>4.  </a:t>
            </a:r>
            <a:r>
              <a:rPr lang="en-US" sz="2400" b="1" u="sng" dirty="0"/>
              <a:t>Not willfully done</a:t>
            </a:r>
            <a:r>
              <a:rPr lang="en-US" sz="2400" b="1" dirty="0"/>
              <a:t>  </a:t>
            </a:r>
            <a:r>
              <a:rPr lang="en-US" sz="2400" i="1" dirty="0">
                <a:solidFill>
                  <a:srgbClr val="C00000"/>
                </a:solidFill>
              </a:rPr>
              <a:t> </a:t>
            </a:r>
          </a:p>
          <a:p>
            <a:pPr marL="452438" indent="-452438">
              <a:spcAft>
                <a:spcPts val="600"/>
              </a:spcAft>
            </a:pPr>
            <a:r>
              <a:rPr lang="en-US" sz="2400" i="1" dirty="0">
                <a:solidFill>
                  <a:srgbClr val="C00000"/>
                </a:solidFill>
              </a:rPr>
              <a:t>      Isa 20:4-5, Mt 25:36ff </a:t>
            </a:r>
            <a:endParaRPr lang="en-US" sz="2400" i="1" dirty="0"/>
          </a:p>
          <a:p>
            <a:pPr marL="452438" indent="-452438">
              <a:spcAft>
                <a:spcPts val="600"/>
              </a:spcAft>
            </a:pPr>
            <a:r>
              <a:rPr lang="en-US" sz="2400" b="1" dirty="0"/>
              <a:t>5.  </a:t>
            </a:r>
            <a:r>
              <a:rPr lang="en-US" sz="2400" b="1" u="sng" dirty="0"/>
              <a:t>Is Lewdness</a:t>
            </a:r>
            <a:r>
              <a:rPr lang="en-US" sz="2400" b="1" dirty="0"/>
              <a:t>  </a:t>
            </a:r>
          </a:p>
          <a:p>
            <a:pPr marL="452438" indent="-452438">
              <a:spcAft>
                <a:spcPts val="600"/>
              </a:spcAft>
            </a:pPr>
            <a:r>
              <a:rPr lang="en-US" sz="2400" b="1" i="1" dirty="0">
                <a:solidFill>
                  <a:srgbClr val="C00000"/>
                </a:solidFill>
              </a:rPr>
              <a:t>      </a:t>
            </a:r>
            <a:r>
              <a:rPr lang="en-US" sz="2400" i="1" dirty="0">
                <a:solidFill>
                  <a:srgbClr val="C00000"/>
                </a:solidFill>
              </a:rPr>
              <a:t>Eze 23:29, Gal 5:19ff</a:t>
            </a:r>
            <a:endParaRPr lang="en-US" i="1" dirty="0">
              <a:solidFill>
                <a:srgbClr val="C00000"/>
              </a:solidFill>
            </a:endParaRPr>
          </a:p>
        </p:txBody>
      </p:sp>
    </p:spTree>
    <p:extLst>
      <p:ext uri="{BB962C8B-B14F-4D97-AF65-F5344CB8AC3E}">
        <p14:creationId xmlns:p14="http://schemas.microsoft.com/office/powerpoint/2010/main" val="2092682897"/>
      </p:ext>
    </p:extLst>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407084"/>
            <a:ext cx="8001000" cy="646331"/>
          </a:xfrm>
          <a:prstGeom prst="rect">
            <a:avLst/>
          </a:prstGeom>
          <a:noFill/>
        </p:spPr>
        <p:txBody>
          <a:bodyPr wrap="square" rtlCol="0">
            <a:spAutoFit/>
          </a:bodyPr>
          <a:lstStyle/>
          <a:p>
            <a:r>
              <a:rPr lang="en-US" sz="3600" b="1" dirty="0">
                <a:solidFill>
                  <a:srgbClr val="0000FF"/>
                </a:solidFill>
              </a:rPr>
              <a:t>Attitudes towards public nakedness.. </a:t>
            </a:r>
          </a:p>
        </p:txBody>
      </p:sp>
      <p:sp>
        <p:nvSpPr>
          <p:cNvPr id="11" name="TextBox 10"/>
          <p:cNvSpPr txBox="1"/>
          <p:nvPr/>
        </p:nvSpPr>
        <p:spPr>
          <a:xfrm>
            <a:off x="457201" y="1295400"/>
            <a:ext cx="3505200" cy="523220"/>
          </a:xfrm>
          <a:prstGeom prst="rect">
            <a:avLst/>
          </a:prstGeom>
          <a:noFill/>
        </p:spPr>
        <p:txBody>
          <a:bodyPr wrap="square" rtlCol="0">
            <a:spAutoFit/>
          </a:bodyPr>
          <a:lstStyle/>
          <a:p>
            <a:pPr algn="ctr"/>
            <a:r>
              <a:rPr lang="en-US" sz="2800" u="sng" dirty="0"/>
              <a:t>God’s View</a:t>
            </a:r>
            <a:endParaRPr lang="en-US" sz="2000" u="sng" dirty="0"/>
          </a:p>
        </p:txBody>
      </p:sp>
      <p:sp>
        <p:nvSpPr>
          <p:cNvPr id="15" name="TextBox 14"/>
          <p:cNvSpPr txBox="1"/>
          <p:nvPr/>
        </p:nvSpPr>
        <p:spPr>
          <a:xfrm>
            <a:off x="4572000" y="1295400"/>
            <a:ext cx="4216400" cy="523220"/>
          </a:xfrm>
          <a:prstGeom prst="rect">
            <a:avLst/>
          </a:prstGeom>
          <a:noFill/>
        </p:spPr>
        <p:txBody>
          <a:bodyPr wrap="square" rtlCol="0">
            <a:spAutoFit/>
          </a:bodyPr>
          <a:lstStyle/>
          <a:p>
            <a:pPr algn="ctr"/>
            <a:r>
              <a:rPr lang="en-US" sz="2800" u="sng" dirty="0"/>
              <a:t>Man’s View</a:t>
            </a:r>
            <a:endParaRPr lang="en-US" sz="2000" u="sng" dirty="0"/>
          </a:p>
        </p:txBody>
      </p:sp>
      <p:sp>
        <p:nvSpPr>
          <p:cNvPr id="3" name="TextBox 2">
            <a:extLst>
              <a:ext uri="{FF2B5EF4-FFF2-40B4-BE49-F238E27FC236}">
                <a16:creationId xmlns:a16="http://schemas.microsoft.com/office/drawing/2014/main" id="{ABACC8BD-7ED6-CD6E-012E-99E4B1F3FE94}"/>
              </a:ext>
            </a:extLst>
          </p:cNvPr>
          <p:cNvSpPr txBox="1"/>
          <p:nvPr/>
        </p:nvSpPr>
        <p:spPr>
          <a:xfrm>
            <a:off x="431800" y="1921649"/>
            <a:ext cx="3530600" cy="4324261"/>
          </a:xfrm>
          <a:prstGeom prst="rect">
            <a:avLst/>
          </a:prstGeom>
          <a:noFill/>
        </p:spPr>
        <p:txBody>
          <a:bodyPr wrap="square" rtlCol="0">
            <a:spAutoFit/>
          </a:bodyPr>
          <a:lstStyle/>
          <a:p>
            <a:pPr marL="452438" indent="-452438">
              <a:spcAft>
                <a:spcPts val="600"/>
              </a:spcAft>
            </a:pPr>
            <a:r>
              <a:rPr lang="en-US" sz="2400" b="1" dirty="0"/>
              <a:t>1.  </a:t>
            </a:r>
            <a:r>
              <a:rPr lang="en-US" sz="2400" b="1" u="sng" dirty="0"/>
              <a:t>Shameful</a:t>
            </a:r>
            <a:r>
              <a:rPr lang="en-US" sz="2400" b="1" dirty="0"/>
              <a:t>  </a:t>
            </a:r>
            <a:r>
              <a:rPr lang="en-US" sz="2400" i="1" dirty="0">
                <a:solidFill>
                  <a:srgbClr val="C00000"/>
                </a:solidFill>
              </a:rPr>
              <a:t>Gen 3:10, Rev. 3:18, 16:15</a:t>
            </a:r>
          </a:p>
          <a:p>
            <a:pPr marL="452438" indent="-452438">
              <a:spcAft>
                <a:spcPts val="600"/>
              </a:spcAft>
            </a:pPr>
            <a:r>
              <a:rPr lang="en-US" sz="2400" b="1" dirty="0"/>
              <a:t>2.  </a:t>
            </a:r>
            <a:r>
              <a:rPr lang="en-US" sz="2400" b="1" u="sng" dirty="0"/>
              <a:t>Humiliation</a:t>
            </a:r>
            <a:r>
              <a:rPr lang="en-US" sz="2400" b="1" dirty="0"/>
              <a:t>  </a:t>
            </a:r>
          </a:p>
          <a:p>
            <a:pPr marL="452438" indent="-452438">
              <a:spcAft>
                <a:spcPts val="600"/>
              </a:spcAft>
            </a:pPr>
            <a:r>
              <a:rPr lang="en-US" sz="2400" b="1" i="1" dirty="0">
                <a:solidFill>
                  <a:srgbClr val="C00000"/>
                </a:solidFill>
              </a:rPr>
              <a:t>	</a:t>
            </a:r>
            <a:r>
              <a:rPr lang="en-US" sz="2400" i="1" dirty="0">
                <a:solidFill>
                  <a:srgbClr val="C00000"/>
                </a:solidFill>
              </a:rPr>
              <a:t>Isa 20:4-5 </a:t>
            </a:r>
            <a:endParaRPr lang="en-US" sz="2400" i="1" dirty="0"/>
          </a:p>
          <a:p>
            <a:pPr marL="452438" indent="-452438">
              <a:spcAft>
                <a:spcPts val="600"/>
              </a:spcAft>
            </a:pPr>
            <a:r>
              <a:rPr lang="en-US" sz="2400" b="1" dirty="0"/>
              <a:t>3.  </a:t>
            </a:r>
            <a:r>
              <a:rPr lang="en-US" sz="2400" b="1" u="sng" dirty="0"/>
              <a:t>Great Care to AVOID! </a:t>
            </a:r>
            <a:r>
              <a:rPr lang="en-US" sz="2400" i="1" dirty="0">
                <a:solidFill>
                  <a:srgbClr val="C00000"/>
                </a:solidFill>
              </a:rPr>
              <a:t>Ex. 28:42, 20:25-26</a:t>
            </a:r>
            <a:endParaRPr lang="en-US" sz="2400" i="1" dirty="0"/>
          </a:p>
          <a:p>
            <a:pPr marL="452438" indent="-452438">
              <a:spcAft>
                <a:spcPts val="600"/>
              </a:spcAft>
            </a:pPr>
            <a:r>
              <a:rPr lang="en-US" sz="2400" b="1" dirty="0"/>
              <a:t>4.  </a:t>
            </a:r>
            <a:r>
              <a:rPr lang="en-US" sz="2400" b="1" u="sng" dirty="0"/>
              <a:t>Not willfully done</a:t>
            </a:r>
            <a:r>
              <a:rPr lang="en-US" sz="2400" b="1" dirty="0"/>
              <a:t>  </a:t>
            </a:r>
            <a:r>
              <a:rPr lang="en-US" sz="2400" i="1" dirty="0">
                <a:solidFill>
                  <a:srgbClr val="C00000"/>
                </a:solidFill>
              </a:rPr>
              <a:t> </a:t>
            </a:r>
          </a:p>
          <a:p>
            <a:pPr marL="452438" indent="-452438">
              <a:spcAft>
                <a:spcPts val="600"/>
              </a:spcAft>
            </a:pPr>
            <a:r>
              <a:rPr lang="en-US" sz="2400" i="1" dirty="0">
                <a:solidFill>
                  <a:srgbClr val="C00000"/>
                </a:solidFill>
              </a:rPr>
              <a:t>      Isa 20:4-5, Mt 25:36ff </a:t>
            </a:r>
            <a:endParaRPr lang="en-US" sz="2400" i="1" dirty="0"/>
          </a:p>
          <a:p>
            <a:pPr marL="452438" indent="-452438">
              <a:spcAft>
                <a:spcPts val="600"/>
              </a:spcAft>
            </a:pPr>
            <a:r>
              <a:rPr lang="en-US" sz="2400" b="1" dirty="0"/>
              <a:t>5.  </a:t>
            </a:r>
            <a:r>
              <a:rPr lang="en-US" sz="2400" b="1" u="sng" dirty="0"/>
              <a:t>Is Lewdness</a:t>
            </a:r>
            <a:r>
              <a:rPr lang="en-US" sz="2400" b="1" dirty="0"/>
              <a:t>  </a:t>
            </a:r>
          </a:p>
          <a:p>
            <a:pPr marL="452438" indent="-452438">
              <a:spcAft>
                <a:spcPts val="600"/>
              </a:spcAft>
            </a:pPr>
            <a:r>
              <a:rPr lang="en-US" sz="2400" b="1" i="1" dirty="0">
                <a:solidFill>
                  <a:srgbClr val="C00000"/>
                </a:solidFill>
              </a:rPr>
              <a:t>      </a:t>
            </a:r>
            <a:r>
              <a:rPr lang="en-US" sz="2400" i="1" dirty="0">
                <a:solidFill>
                  <a:srgbClr val="C00000"/>
                </a:solidFill>
              </a:rPr>
              <a:t>Eze 23:29, Gal 5:19ff</a:t>
            </a:r>
            <a:endParaRPr lang="en-US" i="1" dirty="0">
              <a:solidFill>
                <a:srgbClr val="C00000"/>
              </a:solidFill>
            </a:endParaRPr>
          </a:p>
        </p:txBody>
      </p:sp>
      <p:sp>
        <p:nvSpPr>
          <p:cNvPr id="7" name="TextBox 6">
            <a:extLst>
              <a:ext uri="{FF2B5EF4-FFF2-40B4-BE49-F238E27FC236}">
                <a16:creationId xmlns:a16="http://schemas.microsoft.com/office/drawing/2014/main" id="{66F96B95-8A91-2A65-515C-BCDACF31B512}"/>
              </a:ext>
            </a:extLst>
          </p:cNvPr>
          <p:cNvSpPr txBox="1"/>
          <p:nvPr/>
        </p:nvSpPr>
        <p:spPr>
          <a:xfrm>
            <a:off x="4419600" y="1861840"/>
            <a:ext cx="4495800" cy="4755148"/>
          </a:xfrm>
          <a:prstGeom prst="rect">
            <a:avLst/>
          </a:prstGeom>
          <a:noFill/>
        </p:spPr>
        <p:txBody>
          <a:bodyPr wrap="square" rtlCol="0">
            <a:spAutoFit/>
          </a:bodyPr>
          <a:lstStyle/>
          <a:p>
            <a:pPr marL="452438" indent="-452438">
              <a:spcAft>
                <a:spcPts val="600"/>
              </a:spcAft>
            </a:pPr>
            <a:r>
              <a:rPr lang="en-US" sz="2400" i="1" dirty="0"/>
              <a:t>1. “</a:t>
            </a:r>
            <a:r>
              <a:rPr lang="en-US" sz="2400" dirty="0"/>
              <a:t>Good taste is death; vulgarity is life”  </a:t>
            </a:r>
            <a:r>
              <a:rPr lang="en-US" dirty="0"/>
              <a:t>Mary Quant</a:t>
            </a:r>
            <a:endParaRPr lang="en-US" sz="2400" dirty="0"/>
          </a:p>
          <a:p>
            <a:pPr marL="452438" indent="-452438">
              <a:spcAft>
                <a:spcPts val="600"/>
              </a:spcAft>
            </a:pPr>
            <a:r>
              <a:rPr lang="en-US" sz="2400" i="1" dirty="0"/>
              <a:t>2. </a:t>
            </a:r>
            <a:r>
              <a:rPr lang="en-US" sz="2400" i="1" dirty="0">
                <a:cs typeface="Times New Roman" charset="0"/>
              </a:rPr>
              <a:t>“Mini-clothes are symbolic of those girls who want to seduce a man.” </a:t>
            </a:r>
            <a:r>
              <a:rPr lang="en-US" dirty="0"/>
              <a:t>Mary Quant (attributed)</a:t>
            </a:r>
            <a:endParaRPr lang="en-US" sz="2400" i="1" dirty="0"/>
          </a:p>
          <a:p>
            <a:pPr marL="452438" indent="-452438">
              <a:spcAft>
                <a:spcPts val="600"/>
              </a:spcAft>
            </a:pPr>
            <a:r>
              <a:rPr lang="en-US" sz="2400" i="1" dirty="0"/>
              <a:t>3. “If you got it, flaunt it” </a:t>
            </a:r>
            <a:r>
              <a:rPr lang="en-US" i="1" dirty="0"/>
              <a:t>Mel Brooks</a:t>
            </a:r>
            <a:endParaRPr lang="en-US" sz="2400" i="1" dirty="0"/>
          </a:p>
          <a:p>
            <a:pPr marL="452438" indent="-452438">
              <a:spcAft>
                <a:spcPts val="600"/>
              </a:spcAft>
            </a:pPr>
            <a:r>
              <a:rPr lang="en-US" sz="2400" i="1" dirty="0"/>
              <a:t>4. </a:t>
            </a:r>
            <a:r>
              <a:rPr lang="en-US" sz="2400" i="1" dirty="0">
                <a:cs typeface="Times New Roman" charset="0"/>
              </a:rPr>
              <a:t>" The women on the beach who the men can't help watch are…the ones …who want men to watch them and are bold enough to show this in their manner".</a:t>
            </a:r>
            <a:r>
              <a:rPr lang="en-US" sz="2400" i="1" dirty="0"/>
              <a:t> </a:t>
            </a:r>
            <a:r>
              <a:rPr lang="en-US" i="1" dirty="0"/>
              <a:t>Dr. Benjamin Spock</a:t>
            </a:r>
            <a:endParaRPr lang="en-US" sz="1800" i="1" dirty="0">
              <a:solidFill>
                <a:srgbClr val="C00000"/>
              </a:solidFill>
            </a:endParaRPr>
          </a:p>
        </p:txBody>
      </p:sp>
    </p:spTree>
    <p:extLst>
      <p:ext uri="{BB962C8B-B14F-4D97-AF65-F5344CB8AC3E}">
        <p14:creationId xmlns:p14="http://schemas.microsoft.com/office/powerpoint/2010/main" val="508896902"/>
      </p:ext>
    </p:extLst>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801314"/>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A.  The New Testament Standard is MODESTY!</a:t>
            </a:r>
          </a:p>
          <a:p>
            <a:pPr marL="914400" indent="-452438">
              <a:spcAft>
                <a:spcPts val="600"/>
              </a:spcAft>
            </a:pPr>
            <a:r>
              <a:rPr lang="en-US" sz="2400" i="1" dirty="0"/>
              <a:t>1.  We have looked at the Bible definition of NAKEDNESS</a:t>
            </a:r>
          </a:p>
          <a:p>
            <a:pPr marL="914400" indent="-452438">
              <a:spcAft>
                <a:spcPts val="600"/>
              </a:spcAft>
            </a:pPr>
            <a:r>
              <a:rPr lang="en-US" sz="2400" i="1" dirty="0"/>
              <a:t>2.  MODESTY is clearly beyond NAKEDNESS!!</a:t>
            </a:r>
          </a:p>
          <a:p>
            <a:pPr marL="914400" indent="-452438">
              <a:spcAft>
                <a:spcPts val="600"/>
              </a:spcAft>
            </a:pPr>
            <a:endParaRPr lang="en-US" sz="1000" i="1" dirty="0"/>
          </a:p>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B.  There is a HUGE Difference between God’s Definition and Man’s Definition of Nakedness</a:t>
            </a:r>
          </a:p>
          <a:p>
            <a:pPr marL="914400" indent="-452438">
              <a:spcAft>
                <a:spcPts val="600"/>
              </a:spcAft>
            </a:pPr>
            <a:r>
              <a:rPr lang="en-US" sz="2400" i="1" dirty="0"/>
              <a:t>1.  How different:  ~</a:t>
            </a:r>
            <a:r>
              <a:rPr lang="en-US" sz="2400" b="1" i="1" dirty="0"/>
              <a:t>1700 </a:t>
            </a:r>
            <a:r>
              <a:rPr lang="en-US" sz="2400" i="1" dirty="0"/>
              <a:t>sq/in  </a:t>
            </a:r>
            <a:r>
              <a:rPr lang="en-US" sz="2400" b="1" i="1" dirty="0"/>
              <a:t> </a:t>
            </a:r>
            <a:r>
              <a:rPr lang="en-US" sz="2400" i="1" dirty="0"/>
              <a:t>to   </a:t>
            </a:r>
            <a:r>
              <a:rPr lang="en-US" sz="2400" b="1" i="1" dirty="0"/>
              <a:t>~20 </a:t>
            </a:r>
            <a:r>
              <a:rPr lang="en-US" sz="2400" i="1" dirty="0"/>
              <a:t>sq/in </a:t>
            </a:r>
          </a:p>
          <a:p>
            <a:pPr marL="914400" indent="-452438">
              <a:spcAft>
                <a:spcPts val="600"/>
              </a:spcAft>
            </a:pPr>
            <a:r>
              <a:rPr lang="en-US" sz="2400" i="1" dirty="0"/>
              <a:t>2.  Man’s definition is ~1% of God’s Definition!!</a:t>
            </a:r>
          </a:p>
          <a:p>
            <a:pPr marL="465138" indent="-465138">
              <a:spcAft>
                <a:spcPts val="600"/>
              </a:spcAft>
            </a:pPr>
            <a:endParaRPr lang="en-US" sz="1000" b="1" dirty="0">
              <a:solidFill>
                <a:schemeClr val="accent3">
                  <a:lumMod val="50000"/>
                </a:schemeClr>
              </a:solidFill>
              <a:effectLst>
                <a:outerShdw blurRad="38100" dist="38100" dir="2700000" algn="tl">
                  <a:srgbClr val="000000">
                    <a:alpha val="43137"/>
                  </a:srgbClr>
                </a:outerShdw>
              </a:effectLst>
            </a:endParaRPr>
          </a:p>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C. There is a </a:t>
            </a:r>
            <a:r>
              <a:rPr lang="en-US" sz="3000" b="1" dirty="0">
                <a:solidFill>
                  <a:srgbClr val="C00000"/>
                </a:solidFill>
                <a:effectLst>
                  <a:outerShdw blurRad="38100" dist="38100" dir="2700000" algn="tl">
                    <a:srgbClr val="000000">
                      <a:alpha val="43137"/>
                    </a:srgbClr>
                  </a:outerShdw>
                </a:effectLst>
              </a:rPr>
              <a:t>HUGE Difference </a:t>
            </a:r>
            <a:r>
              <a:rPr lang="en-US" sz="3000" b="1" dirty="0">
                <a:solidFill>
                  <a:schemeClr val="accent3">
                    <a:lumMod val="50000"/>
                  </a:schemeClr>
                </a:solidFill>
                <a:effectLst>
                  <a:outerShdw blurRad="38100" dist="38100" dir="2700000" algn="tl">
                    <a:srgbClr val="000000">
                      <a:alpha val="43137"/>
                    </a:srgbClr>
                  </a:outerShdw>
                </a:effectLst>
              </a:rPr>
              <a:t>between in attitude between God and Man re. public nakedness!</a:t>
            </a:r>
          </a:p>
        </p:txBody>
      </p:sp>
    </p:spTree>
    <p:extLst>
      <p:ext uri="{BB962C8B-B14F-4D97-AF65-F5344CB8AC3E}">
        <p14:creationId xmlns:p14="http://schemas.microsoft.com/office/powerpoint/2010/main" val="4260635983"/>
      </p:ext>
    </p:extLst>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259821"/>
            <a:ext cx="8382000" cy="1000274"/>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D.  Why we wear what we wear??</a:t>
            </a:r>
          </a:p>
          <a:p>
            <a:pPr marL="914400" indent="-452438">
              <a:spcAft>
                <a:spcPts val="600"/>
              </a:spcAft>
            </a:pPr>
            <a:r>
              <a:rPr lang="en-US" sz="2400" i="1" dirty="0"/>
              <a:t>              </a:t>
            </a:r>
            <a:endParaRPr lang="en-US" sz="2400" dirty="0"/>
          </a:p>
        </p:txBody>
      </p:sp>
    </p:spTree>
    <p:extLst>
      <p:ext uri="{BB962C8B-B14F-4D97-AF65-F5344CB8AC3E}">
        <p14:creationId xmlns:p14="http://schemas.microsoft.com/office/powerpoint/2010/main" val="973129543"/>
      </p:ext>
    </p:extLst>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259821"/>
            <a:ext cx="8382000" cy="4124206"/>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D.  Why we wear what we wear??</a:t>
            </a:r>
          </a:p>
          <a:p>
            <a:pPr marL="914400" indent="-452438">
              <a:spcAft>
                <a:spcPts val="600"/>
              </a:spcAft>
            </a:pPr>
            <a:r>
              <a:rPr lang="en-US" sz="2400" i="1" dirty="0"/>
              <a:t>              </a:t>
            </a:r>
            <a:r>
              <a:rPr lang="en-US" sz="2400" i="1" u="sng" dirty="0"/>
              <a:t>Reason</a:t>
            </a:r>
            <a:r>
              <a:rPr lang="en-US" sz="2400" i="1" dirty="0"/>
              <a:t>                                                          </a:t>
            </a:r>
            <a:r>
              <a:rPr lang="en-US" sz="2400" i="1" u="sng" dirty="0"/>
              <a:t>The Result</a:t>
            </a:r>
          </a:p>
          <a:p>
            <a:pPr marL="914400" indent="-452438">
              <a:spcAft>
                <a:spcPts val="600"/>
              </a:spcAft>
            </a:pPr>
            <a:r>
              <a:rPr lang="en-US" sz="2400" i="1" dirty="0">
                <a:solidFill>
                  <a:srgbClr val="C00000"/>
                </a:solidFill>
                <a:effectLst>
                  <a:outerShdw blurRad="38100" dist="38100" dir="2700000" algn="tl">
                    <a:srgbClr val="000000">
                      <a:alpha val="43137"/>
                    </a:srgbClr>
                  </a:outerShdw>
                </a:effectLst>
              </a:rPr>
              <a:t>1.  I want to look…..			         	Exposed!</a:t>
            </a:r>
          </a:p>
          <a:p>
            <a:pPr marL="914400" indent="-452438">
              <a:spcAft>
                <a:spcPts val="600"/>
              </a:spcAft>
            </a:pPr>
            <a:r>
              <a:rPr lang="en-US" sz="2400" i="1" dirty="0"/>
              <a:t>2.  It is what everyone else is wearing…		Exposed!</a:t>
            </a:r>
          </a:p>
          <a:p>
            <a:pPr marL="914400" indent="-452438">
              <a:spcAft>
                <a:spcPts val="600"/>
              </a:spcAft>
            </a:pPr>
            <a:r>
              <a:rPr lang="en-US" sz="2400" i="1" dirty="0"/>
              <a:t>3.  It is what is sold in the stores…..		Exposed!</a:t>
            </a:r>
          </a:p>
          <a:p>
            <a:pPr marL="914400" indent="-452438">
              <a:spcAft>
                <a:spcPts val="600"/>
              </a:spcAft>
            </a:pPr>
            <a:r>
              <a:rPr lang="en-US" sz="2400" i="1" dirty="0"/>
              <a:t>4.  I have never thought about it….		Exposed!</a:t>
            </a:r>
          </a:p>
          <a:p>
            <a:pPr marL="914400" indent="-452438">
              <a:spcAft>
                <a:spcPts val="600"/>
              </a:spcAft>
            </a:pPr>
            <a:r>
              <a:rPr lang="en-US" sz="2400" i="1" dirty="0"/>
              <a:t>5.  This is what my friends are wearing….		Exposed!</a:t>
            </a:r>
          </a:p>
          <a:p>
            <a:pPr marL="914400" indent="-452438">
              <a:spcAft>
                <a:spcPts val="600"/>
              </a:spcAft>
            </a:pPr>
            <a:r>
              <a:rPr lang="en-US" sz="2400" i="1" dirty="0"/>
              <a:t>6.  I want to fit in….				Exposed!</a:t>
            </a:r>
          </a:p>
          <a:p>
            <a:pPr marL="914400" indent="-452438">
              <a:spcAft>
                <a:spcPts val="600"/>
              </a:spcAft>
            </a:pPr>
            <a:r>
              <a:rPr lang="en-US" sz="2400" i="1" dirty="0"/>
              <a:t>7.  I was never taught about this…		Exposed!</a:t>
            </a:r>
            <a:endParaRPr lang="en-US" sz="2400" dirty="0"/>
          </a:p>
        </p:txBody>
      </p:sp>
      <p:sp>
        <p:nvSpPr>
          <p:cNvPr id="3" name="Rectangle 2">
            <a:extLst>
              <a:ext uri="{FF2B5EF4-FFF2-40B4-BE49-F238E27FC236}">
                <a16:creationId xmlns:a16="http://schemas.microsoft.com/office/drawing/2014/main" id="{EA9D7410-E263-3326-AAA1-07B4A7B657EE}"/>
              </a:ext>
            </a:extLst>
          </p:cNvPr>
          <p:cNvSpPr/>
          <p:nvPr/>
        </p:nvSpPr>
        <p:spPr>
          <a:xfrm>
            <a:off x="762000" y="2667000"/>
            <a:ext cx="7543800" cy="27170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259821"/>
            <a:ext cx="8382000" cy="4124206"/>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D.  Why we wear what we wear??</a:t>
            </a:r>
          </a:p>
          <a:p>
            <a:pPr marL="914400" indent="-452438">
              <a:spcAft>
                <a:spcPts val="600"/>
              </a:spcAft>
            </a:pPr>
            <a:r>
              <a:rPr lang="en-US" sz="2400" i="1" dirty="0"/>
              <a:t>              </a:t>
            </a:r>
            <a:r>
              <a:rPr lang="en-US" sz="2400" i="1" u="sng" dirty="0"/>
              <a:t>Reason</a:t>
            </a:r>
            <a:r>
              <a:rPr lang="en-US" sz="2400" i="1" dirty="0"/>
              <a:t>                                                          </a:t>
            </a:r>
            <a:r>
              <a:rPr lang="en-US" sz="2400" i="1" u="sng" dirty="0"/>
              <a:t>The Result</a:t>
            </a:r>
          </a:p>
          <a:p>
            <a:pPr marL="914400" indent="-452438">
              <a:spcAft>
                <a:spcPts val="600"/>
              </a:spcAft>
            </a:pPr>
            <a:r>
              <a:rPr lang="en-US" sz="2400" i="1" dirty="0">
                <a:solidFill>
                  <a:srgbClr val="C00000"/>
                </a:solidFill>
                <a:effectLst>
                  <a:outerShdw blurRad="38100" dist="38100" dir="2700000" algn="tl">
                    <a:srgbClr val="000000">
                      <a:alpha val="43137"/>
                    </a:srgbClr>
                  </a:outerShdw>
                </a:effectLst>
              </a:rPr>
              <a:t>1.  I want to look…..			         	Exposed!</a:t>
            </a:r>
          </a:p>
          <a:p>
            <a:pPr marL="914400" indent="-452438">
              <a:spcAft>
                <a:spcPts val="600"/>
              </a:spcAft>
            </a:pPr>
            <a:r>
              <a:rPr lang="en-US" sz="2400" i="1" dirty="0"/>
              <a:t>2.  It is what everyone else is wearing…		Exposed!</a:t>
            </a:r>
          </a:p>
          <a:p>
            <a:pPr marL="914400" indent="-452438">
              <a:spcAft>
                <a:spcPts val="600"/>
              </a:spcAft>
            </a:pPr>
            <a:r>
              <a:rPr lang="en-US" sz="2400" i="1" dirty="0"/>
              <a:t>3.  It is what is sold in the stores…..		Exposed!</a:t>
            </a:r>
          </a:p>
          <a:p>
            <a:pPr marL="914400" indent="-452438">
              <a:spcAft>
                <a:spcPts val="600"/>
              </a:spcAft>
            </a:pPr>
            <a:r>
              <a:rPr lang="en-US" sz="2400" i="1" dirty="0"/>
              <a:t>4.  I have never thought about it….		Exposed!</a:t>
            </a:r>
          </a:p>
          <a:p>
            <a:pPr marL="914400" indent="-452438">
              <a:spcAft>
                <a:spcPts val="600"/>
              </a:spcAft>
            </a:pPr>
            <a:r>
              <a:rPr lang="en-US" sz="2400" i="1" dirty="0"/>
              <a:t>5.  This is what my friends are wearing….		Exposed!</a:t>
            </a:r>
          </a:p>
          <a:p>
            <a:pPr marL="914400" indent="-452438">
              <a:spcAft>
                <a:spcPts val="600"/>
              </a:spcAft>
            </a:pPr>
            <a:r>
              <a:rPr lang="en-US" sz="2400" i="1" dirty="0"/>
              <a:t>6.  I want to fit in….				Exposed!</a:t>
            </a:r>
          </a:p>
          <a:p>
            <a:pPr marL="914400" indent="-452438">
              <a:spcAft>
                <a:spcPts val="600"/>
              </a:spcAft>
            </a:pPr>
            <a:r>
              <a:rPr lang="en-US" sz="2400" i="1" dirty="0"/>
              <a:t>7.  I was never taught about this…		Exposed!</a:t>
            </a:r>
            <a:endParaRPr lang="en-US" sz="2400" dirty="0"/>
          </a:p>
        </p:txBody>
      </p:sp>
      <p:sp>
        <p:nvSpPr>
          <p:cNvPr id="3" name="Rectangle 2">
            <a:extLst>
              <a:ext uri="{FF2B5EF4-FFF2-40B4-BE49-F238E27FC236}">
                <a16:creationId xmlns:a16="http://schemas.microsoft.com/office/drawing/2014/main" id="{2CF327F6-6305-DB66-28DE-1BF205135F79}"/>
              </a:ext>
            </a:extLst>
          </p:cNvPr>
          <p:cNvSpPr/>
          <p:nvPr/>
        </p:nvSpPr>
        <p:spPr>
          <a:xfrm>
            <a:off x="6324600" y="2667000"/>
            <a:ext cx="1981200" cy="27170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7448910"/>
      </p:ext>
    </p:extLst>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259821"/>
            <a:ext cx="8382000" cy="4124206"/>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D.  Why we wear what we wear??</a:t>
            </a:r>
          </a:p>
          <a:p>
            <a:pPr marL="914400" indent="-452438">
              <a:spcAft>
                <a:spcPts val="600"/>
              </a:spcAft>
            </a:pPr>
            <a:r>
              <a:rPr lang="en-US" sz="2400" i="1" dirty="0"/>
              <a:t>              </a:t>
            </a:r>
            <a:r>
              <a:rPr lang="en-US" sz="2400" i="1" u="sng" dirty="0"/>
              <a:t>Reason</a:t>
            </a:r>
            <a:r>
              <a:rPr lang="en-US" sz="2400" i="1" dirty="0"/>
              <a:t>                                                          </a:t>
            </a:r>
            <a:r>
              <a:rPr lang="en-US" sz="2400" i="1" u="sng" dirty="0"/>
              <a:t>The Result</a:t>
            </a:r>
          </a:p>
          <a:p>
            <a:pPr marL="914400" indent="-452438">
              <a:spcAft>
                <a:spcPts val="600"/>
              </a:spcAft>
            </a:pPr>
            <a:r>
              <a:rPr lang="en-US" sz="2400" i="1" dirty="0">
                <a:solidFill>
                  <a:srgbClr val="C00000"/>
                </a:solidFill>
                <a:effectLst>
                  <a:outerShdw blurRad="38100" dist="38100" dir="2700000" algn="tl">
                    <a:srgbClr val="000000">
                      <a:alpha val="43137"/>
                    </a:srgbClr>
                  </a:outerShdw>
                </a:effectLst>
              </a:rPr>
              <a:t>1.  I want to look…..			         	Exposed!</a:t>
            </a:r>
          </a:p>
          <a:p>
            <a:pPr marL="914400" indent="-452438">
              <a:spcAft>
                <a:spcPts val="600"/>
              </a:spcAft>
            </a:pPr>
            <a:r>
              <a:rPr lang="en-US" sz="2400" i="1" dirty="0"/>
              <a:t>2.  It is what everyone else is wearing…		Exposed!</a:t>
            </a:r>
          </a:p>
          <a:p>
            <a:pPr marL="914400" indent="-452438">
              <a:spcAft>
                <a:spcPts val="600"/>
              </a:spcAft>
            </a:pPr>
            <a:r>
              <a:rPr lang="en-US" sz="2400" i="1" dirty="0"/>
              <a:t>3.  It is what is sold in the stores…..		Exposed!</a:t>
            </a:r>
          </a:p>
          <a:p>
            <a:pPr marL="914400" indent="-452438">
              <a:spcAft>
                <a:spcPts val="600"/>
              </a:spcAft>
            </a:pPr>
            <a:r>
              <a:rPr lang="en-US" sz="2400" i="1" dirty="0"/>
              <a:t>4.  I have never thought about it….		Exposed!</a:t>
            </a:r>
          </a:p>
          <a:p>
            <a:pPr marL="914400" indent="-452438">
              <a:spcAft>
                <a:spcPts val="600"/>
              </a:spcAft>
            </a:pPr>
            <a:r>
              <a:rPr lang="en-US" sz="2400" i="1" dirty="0"/>
              <a:t>5.  This is what my friends are wearing….		Exposed!</a:t>
            </a:r>
          </a:p>
          <a:p>
            <a:pPr marL="914400" indent="-452438">
              <a:spcAft>
                <a:spcPts val="600"/>
              </a:spcAft>
            </a:pPr>
            <a:r>
              <a:rPr lang="en-US" sz="2400" i="1" dirty="0"/>
              <a:t>6.  I want to fit in….				Exposed!</a:t>
            </a:r>
          </a:p>
          <a:p>
            <a:pPr marL="914400" indent="-452438">
              <a:spcAft>
                <a:spcPts val="600"/>
              </a:spcAft>
            </a:pPr>
            <a:r>
              <a:rPr lang="en-US" sz="2400" i="1" dirty="0"/>
              <a:t>7.  I was never taught about this…		Exposed!</a:t>
            </a:r>
            <a:endParaRPr lang="en-US" sz="2400" dirty="0"/>
          </a:p>
        </p:txBody>
      </p:sp>
      <p:sp>
        <p:nvSpPr>
          <p:cNvPr id="2" name="TextBox 1">
            <a:extLst>
              <a:ext uri="{FF2B5EF4-FFF2-40B4-BE49-F238E27FC236}">
                <a16:creationId xmlns:a16="http://schemas.microsoft.com/office/drawing/2014/main" id="{50872D37-86F9-9DD9-D57D-3C39FDBB4780}"/>
              </a:ext>
            </a:extLst>
          </p:cNvPr>
          <p:cNvSpPr txBox="1"/>
          <p:nvPr/>
        </p:nvSpPr>
        <p:spPr>
          <a:xfrm>
            <a:off x="914400" y="5591215"/>
            <a:ext cx="7696200" cy="830997"/>
          </a:xfrm>
          <a:prstGeom prst="rect">
            <a:avLst/>
          </a:prstGeom>
          <a:noFill/>
        </p:spPr>
        <p:txBody>
          <a:bodyPr wrap="square" rtlCol="0">
            <a:spAutoFit/>
          </a:bodyPr>
          <a:lstStyle/>
          <a:p>
            <a:r>
              <a:rPr lang="en-US" sz="2400" b="1" dirty="0">
                <a:solidFill>
                  <a:srgbClr val="0000FF"/>
                </a:solidFill>
                <a:effectLst>
                  <a:outerShdw blurRad="38100" dist="38100" dir="2700000" algn="tl">
                    <a:srgbClr val="000000">
                      <a:alpha val="43137"/>
                    </a:srgbClr>
                  </a:outerShdw>
                </a:effectLst>
              </a:rPr>
              <a:t>For an garment revealing nakedness, while the reasons are varied and often innocent, the result is still the same!</a:t>
            </a:r>
          </a:p>
        </p:txBody>
      </p:sp>
    </p:spTree>
    <p:extLst>
      <p:ext uri="{BB962C8B-B14F-4D97-AF65-F5344CB8AC3E}">
        <p14:creationId xmlns:p14="http://schemas.microsoft.com/office/powerpoint/2010/main" val="3536661657"/>
      </p:ext>
    </p:extLst>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2800767"/>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E.  We must watch EVERYTHING we wear so as to not show NAKEDNESS!</a:t>
            </a:r>
          </a:p>
          <a:p>
            <a:pPr marL="914400" indent="-452438">
              <a:spcAft>
                <a:spcPts val="600"/>
              </a:spcAft>
            </a:pPr>
            <a:r>
              <a:rPr lang="en-US" sz="2400" i="1" dirty="0"/>
              <a:t>1.  Too Low</a:t>
            </a:r>
            <a:endParaRPr lang="en-US" sz="2400" i="1" dirty="0">
              <a:solidFill>
                <a:srgbClr val="C00000"/>
              </a:solidFill>
            </a:endParaRPr>
          </a:p>
          <a:p>
            <a:pPr marL="914400" indent="-452438">
              <a:spcAft>
                <a:spcPts val="600"/>
              </a:spcAft>
            </a:pPr>
            <a:r>
              <a:rPr lang="en-US" sz="2400" i="1" dirty="0"/>
              <a:t>2.  Too Short </a:t>
            </a:r>
          </a:p>
          <a:p>
            <a:pPr marL="914400" indent="-452438">
              <a:spcAft>
                <a:spcPts val="600"/>
              </a:spcAft>
            </a:pPr>
            <a:r>
              <a:rPr lang="en-US" sz="2400" i="1" dirty="0"/>
              <a:t>3.  Too Sheer</a:t>
            </a:r>
          </a:p>
          <a:p>
            <a:pPr marL="914400" indent="-452438">
              <a:spcAft>
                <a:spcPts val="600"/>
              </a:spcAft>
            </a:pPr>
            <a:r>
              <a:rPr lang="en-US" sz="2400" i="1" dirty="0"/>
              <a:t>4.  Too Tight</a:t>
            </a:r>
            <a:endParaRPr lang="en-US" sz="1000" dirty="0"/>
          </a:p>
        </p:txBody>
      </p:sp>
    </p:spTree>
    <p:extLst>
      <p:ext uri="{BB962C8B-B14F-4D97-AF65-F5344CB8AC3E}">
        <p14:creationId xmlns:p14="http://schemas.microsoft.com/office/powerpoint/2010/main" val="1955725451"/>
      </p:ext>
    </p:extLst>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2800767"/>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E.  We must watch EVERYTHING we wear so as to not show NAKEDNESS!</a:t>
            </a:r>
          </a:p>
          <a:p>
            <a:pPr marL="914400" indent="-452438">
              <a:spcAft>
                <a:spcPts val="600"/>
              </a:spcAft>
            </a:pPr>
            <a:r>
              <a:rPr lang="en-US" sz="2400" i="1" dirty="0"/>
              <a:t>1.  Too Low</a:t>
            </a:r>
            <a:endParaRPr lang="en-US" sz="2400" i="1" dirty="0">
              <a:solidFill>
                <a:srgbClr val="C00000"/>
              </a:solidFill>
            </a:endParaRPr>
          </a:p>
          <a:p>
            <a:pPr marL="914400" indent="-452438">
              <a:spcAft>
                <a:spcPts val="600"/>
              </a:spcAft>
            </a:pPr>
            <a:r>
              <a:rPr lang="en-US" sz="2400" i="1" dirty="0"/>
              <a:t>2.  Too Short </a:t>
            </a:r>
          </a:p>
          <a:p>
            <a:pPr marL="914400" indent="-452438">
              <a:spcAft>
                <a:spcPts val="600"/>
              </a:spcAft>
            </a:pPr>
            <a:r>
              <a:rPr lang="en-US" sz="2400" i="1" dirty="0"/>
              <a:t>3.  Too Sheer</a:t>
            </a:r>
          </a:p>
          <a:p>
            <a:pPr marL="914400" indent="-452438">
              <a:spcAft>
                <a:spcPts val="600"/>
              </a:spcAft>
            </a:pPr>
            <a:r>
              <a:rPr lang="en-US" sz="2400" i="1" dirty="0"/>
              <a:t>4.  Too Tight</a:t>
            </a:r>
            <a:endParaRPr lang="en-US" sz="1000" dirty="0"/>
          </a:p>
        </p:txBody>
      </p:sp>
      <p:sp>
        <p:nvSpPr>
          <p:cNvPr id="6" name="TextBox 5"/>
          <p:cNvSpPr txBox="1"/>
          <p:nvPr/>
        </p:nvSpPr>
        <p:spPr>
          <a:xfrm>
            <a:off x="3124200" y="3733800"/>
            <a:ext cx="3276600" cy="1384995"/>
          </a:xfrm>
          <a:prstGeom prst="rect">
            <a:avLst/>
          </a:prstGeom>
          <a:noFill/>
          <a:ln>
            <a:solidFill>
              <a:schemeClr val="tx1"/>
            </a:solidFill>
          </a:ln>
        </p:spPr>
        <p:txBody>
          <a:bodyPr wrap="square" rtlCol="0">
            <a:spAutoFit/>
          </a:bodyPr>
          <a:lstStyle/>
          <a:p>
            <a:pPr algn="ctr"/>
            <a:r>
              <a:rPr lang="en-US" sz="2800" b="1" dirty="0">
                <a:solidFill>
                  <a:srgbClr val="C00000"/>
                </a:solidFill>
                <a:effectLst>
                  <a:outerShdw blurRad="38100" dist="38100" dir="2700000" algn="tl">
                    <a:srgbClr val="000000">
                      <a:alpha val="43137"/>
                    </a:srgbClr>
                  </a:outerShdw>
                </a:effectLst>
              </a:rPr>
              <a:t>WE SHOULD NEVER SEE UNDERGARMENTS</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5032147"/>
          </a:xfrm>
          <a:prstGeom prst="rect">
            <a:avLst/>
          </a:prstGeom>
          <a:noFill/>
        </p:spPr>
        <p:txBody>
          <a:bodyPr wrap="square" rtlCol="0">
            <a:spAutoFit/>
          </a:bodyPr>
          <a:lstStyle/>
          <a:p>
            <a:pPr marL="465138" indent="-465138">
              <a:spcAft>
                <a:spcPts val="600"/>
              </a:spcAft>
            </a:pPr>
            <a:r>
              <a:rPr lang="en-US" sz="2800" b="1" dirty="0">
                <a:solidFill>
                  <a:schemeClr val="accent3">
                    <a:lumMod val="50000"/>
                  </a:schemeClr>
                </a:solidFill>
                <a:effectLst>
                  <a:outerShdw blurRad="38100" dist="38100" dir="2700000" algn="tl">
                    <a:srgbClr val="000000">
                      <a:alpha val="43137"/>
                    </a:srgbClr>
                  </a:outerShdw>
                </a:effectLst>
              </a:rPr>
              <a:t>1.  There are many challenges to the church today!</a:t>
            </a:r>
          </a:p>
          <a:p>
            <a:pPr marL="914400" indent="-452438">
              <a:spcAft>
                <a:spcPts val="600"/>
              </a:spcAft>
            </a:pPr>
            <a:r>
              <a:rPr lang="en-US" sz="2400" i="1" dirty="0"/>
              <a:t>a.  Apathy &amp; Lukewarmness</a:t>
            </a:r>
          </a:p>
          <a:p>
            <a:pPr marL="914400" indent="-452438">
              <a:spcAft>
                <a:spcPts val="600"/>
              </a:spcAft>
            </a:pPr>
            <a:r>
              <a:rPr lang="en-US" sz="2400" i="1" dirty="0"/>
              <a:t>b.  False Teaching – externally and internally</a:t>
            </a:r>
          </a:p>
          <a:p>
            <a:pPr marL="914400" indent="-452438">
              <a:spcAft>
                <a:spcPts val="2400"/>
              </a:spcAft>
            </a:pPr>
            <a:r>
              <a:rPr lang="en-US" sz="2400" i="1" dirty="0"/>
              <a:t>c.  Worldliness – both overtly and accidentally</a:t>
            </a:r>
          </a:p>
          <a:p>
            <a:pPr marL="465138" indent="-465138">
              <a:spcAft>
                <a:spcPts val="2400"/>
              </a:spcAft>
            </a:pPr>
            <a:r>
              <a:rPr lang="en-US" sz="2800" b="1" dirty="0">
                <a:solidFill>
                  <a:schemeClr val="accent3">
                    <a:lumMod val="50000"/>
                  </a:schemeClr>
                </a:solidFill>
                <a:effectLst>
                  <a:outerShdw blurRad="38100" dist="38100" dir="2700000" algn="tl">
                    <a:srgbClr val="000000">
                      <a:alpha val="43137"/>
                    </a:srgbClr>
                  </a:outerShdw>
                </a:effectLst>
              </a:rPr>
              <a:t>2.  One of the specific worldly challenges to all Christians is in the clothes we purchase and wear!</a:t>
            </a:r>
          </a:p>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3.  Regarding clothing, the world has lost its mind!</a:t>
            </a:r>
          </a:p>
          <a:p>
            <a:pPr marL="914400" indent="-452438">
              <a:spcAft>
                <a:spcPts val="600"/>
              </a:spcAft>
            </a:pPr>
            <a:r>
              <a:rPr lang="en-US" sz="2400" i="1" dirty="0"/>
              <a:t>a.  While godly clothing is available, it takes effort to find it.</a:t>
            </a:r>
          </a:p>
          <a:p>
            <a:pPr marL="914400" indent="-452438">
              <a:spcAft>
                <a:spcPts val="600"/>
              </a:spcAft>
            </a:pPr>
            <a:r>
              <a:rPr lang="en-US" sz="2400" i="1" dirty="0">
                <a:solidFill>
                  <a:srgbClr val="0000FF"/>
                </a:solidFill>
              </a:rPr>
              <a:t>b.  However, </a:t>
            </a:r>
            <a:r>
              <a:rPr lang="en-US" sz="2400" i="1" u="sng" dirty="0">
                <a:solidFill>
                  <a:srgbClr val="0000FF"/>
                </a:solidFill>
                <a:effectLst>
                  <a:outerShdw blurRad="38100" dist="38100" dir="2700000" algn="tl">
                    <a:srgbClr val="000000">
                      <a:alpha val="43137"/>
                    </a:srgbClr>
                  </a:outerShdw>
                </a:effectLst>
              </a:rPr>
              <a:t>much of what the world sells and wears is an abomination to God</a:t>
            </a:r>
            <a:r>
              <a:rPr lang="en-US" sz="2400" i="1" dirty="0">
                <a:solidFill>
                  <a:srgbClr val="0000FF"/>
                </a:solidFill>
              </a:rPr>
              <a:t>!</a:t>
            </a:r>
            <a:endParaRPr lang="en-US" sz="2800" b="1" dirty="0">
              <a:solidFill>
                <a:srgbClr val="0000FF"/>
              </a:solidFill>
              <a:effectLst>
                <a:outerShdw blurRad="38100" dist="38100" dir="2700000" algn="tl">
                  <a:srgbClr val="000000">
                    <a:alpha val="43137"/>
                  </a:srgbClr>
                </a:outerShdw>
              </a:effectLst>
            </a:endParaRP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742900"/>
      </p:ext>
    </p:extLst>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2646878"/>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F.  WATCH THE HEMLINES</a:t>
            </a:r>
          </a:p>
          <a:p>
            <a:pPr marL="914400" indent="-452438">
              <a:spcAft>
                <a:spcPts val="600"/>
              </a:spcAft>
            </a:pPr>
            <a:r>
              <a:rPr lang="en-US" sz="2400" i="1" dirty="0"/>
              <a:t>1.  Irrespective of garment or gender – hemlines at the knee are only just covering nakedness!!</a:t>
            </a:r>
          </a:p>
          <a:p>
            <a:pPr marL="914400" indent="-452438">
              <a:spcAft>
                <a:spcPts val="600"/>
              </a:spcAft>
            </a:pPr>
            <a:r>
              <a:rPr lang="en-US" sz="2400" i="1" dirty="0"/>
              <a:t>2.  The standard for Christian clothing…MODESTY</a:t>
            </a:r>
          </a:p>
          <a:p>
            <a:pPr marL="914400" indent="-452438">
              <a:spcAft>
                <a:spcPts val="600"/>
              </a:spcAft>
            </a:pPr>
            <a:r>
              <a:rPr lang="en-US" sz="2400" i="1" dirty="0"/>
              <a:t>3.   Connie Adam, 1997 explains the problem….</a:t>
            </a:r>
          </a:p>
          <a:p>
            <a:pPr marL="465138" indent="-465138">
              <a:spcAft>
                <a:spcPts val="600"/>
              </a:spcAft>
            </a:pPr>
            <a:endParaRPr lang="en-US" sz="2000" b="1" dirty="0">
              <a:solidFill>
                <a:schemeClr val="accent3">
                  <a:lumMod val="50000"/>
                </a:schemeClr>
              </a:solidFill>
              <a:effectLst>
                <a:outerShdw blurRad="38100" dist="38100" dir="2700000" algn="tl">
                  <a:srgbClr val="000000">
                    <a:alpha val="43137"/>
                  </a:srgbClr>
                </a:outerShdw>
              </a:effectLst>
            </a:endParaRPr>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304800"/>
            <a:ext cx="8686800" cy="6586418"/>
          </a:xfrm>
          <a:prstGeom prst="rect">
            <a:avLst/>
          </a:prstGeom>
          <a:noFill/>
        </p:spPr>
        <p:txBody>
          <a:bodyPr wrap="square" rtlCol="0">
            <a:spAutoFit/>
          </a:bodyPr>
          <a:lstStyle/>
          <a:p>
            <a:pPr marL="465138" indent="-465138">
              <a:spcAft>
                <a:spcPts val="600"/>
              </a:spcAft>
            </a:pPr>
            <a:r>
              <a:rPr lang="en-US" sz="3200" b="1" u="sng" dirty="0">
                <a:solidFill>
                  <a:srgbClr val="0000FF"/>
                </a:solidFill>
                <a:effectLst>
                  <a:outerShdw blurRad="38100" dist="38100" dir="2700000" algn="tl">
                    <a:srgbClr val="000000">
                      <a:alpha val="43137"/>
                    </a:srgbClr>
                  </a:outerShdw>
                </a:effectLst>
              </a:rPr>
              <a:t>Connie Adams….</a:t>
            </a:r>
          </a:p>
          <a:p>
            <a:pPr>
              <a:spcAft>
                <a:spcPts val="600"/>
              </a:spcAft>
            </a:pPr>
            <a:r>
              <a:rPr lang="en-US" sz="2400" dirty="0"/>
              <a:t>I want to say one more thing about Christians and shorts. Brethren often have pot lucks. I’m often hesitant about attending pot lucks in warm weather, because I know before I go that some of my brothers or some of my sisters will show up in attire which, so far as I am concerned, is immodest. </a:t>
            </a:r>
          </a:p>
          <a:p>
            <a:pPr>
              <a:spcAft>
                <a:spcPts val="600"/>
              </a:spcAft>
            </a:pPr>
            <a:r>
              <a:rPr lang="en-US" sz="2400" dirty="0"/>
              <a:t>They often come in what’s called “walking shorts.” Those who wear walking shorts are fairly modest when they are standing up. But there is one thing about these walking shorts. Sooner or later, walkers get tired, and they have to sit down.</a:t>
            </a:r>
          </a:p>
          <a:p>
            <a:pPr>
              <a:spcAft>
                <a:spcPts val="600"/>
              </a:spcAft>
            </a:pPr>
            <a:r>
              <a:rPr lang="en-US" sz="2400" b="1" dirty="0"/>
              <a:t>Then when they sit down at a picnic table, and they cross their legs, it all the sudden becomes a leg show. I’m calling it what it is. It’s a leg show, and brethren didn’t used to go to leg shows! Christians used to know the difference between right and wrong on this subject, but somehow, it seems we don’t know the difference anymore</a:t>
            </a:r>
            <a:r>
              <a:rPr lang="en-US" sz="2400" dirty="0"/>
              <a:t>.</a:t>
            </a:r>
            <a:endParaRPr lang="en-US" sz="2400" b="1" dirty="0">
              <a:solidFill>
                <a:schemeClr val="accent3">
                  <a:lumMod val="50000"/>
                </a:schemeClr>
              </a:solidFill>
              <a:effectLst>
                <a:outerShdw blurRad="38100" dist="38100" dir="2700000" algn="tl">
                  <a:srgbClr val="000000">
                    <a:alpha val="43137"/>
                  </a:srgbClr>
                </a:outerShdw>
              </a:effectLst>
            </a:endParaRP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784830"/>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F.  How far from Sin did folks in the OT get?</a:t>
            </a:r>
          </a:p>
          <a:p>
            <a:pPr marL="914400" indent="-452438">
              <a:spcAft>
                <a:spcPts val="600"/>
              </a:spcAft>
            </a:pPr>
            <a:endParaRPr lang="en-US" sz="1000" dirty="0"/>
          </a:p>
        </p:txBody>
      </p:sp>
    </p:spTree>
    <p:extLst>
      <p:ext uri="{BB962C8B-B14F-4D97-AF65-F5344CB8AC3E}">
        <p14:creationId xmlns:p14="http://schemas.microsoft.com/office/powerpoint/2010/main" val="3093727073"/>
      </p:ext>
    </p:extLst>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062651"/>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F.  How far from Sin did folks in the OT get?</a:t>
            </a:r>
          </a:p>
          <a:p>
            <a:pPr marL="914400" indent="-452438">
              <a:spcAft>
                <a:spcPts val="600"/>
              </a:spcAft>
            </a:pPr>
            <a:r>
              <a:rPr lang="en-US" sz="2400" i="1" dirty="0"/>
              <a:t>1.  Sin &amp; Uncleanness to be put ‘</a:t>
            </a:r>
            <a:r>
              <a:rPr lang="en-US" sz="2400" i="1" u="sng" dirty="0"/>
              <a:t>outside the camp</a:t>
            </a:r>
            <a:r>
              <a:rPr lang="en-US" sz="2400" i="1" dirty="0"/>
              <a:t>’</a:t>
            </a:r>
          </a:p>
          <a:p>
            <a:pPr marL="914400" indent="-452438">
              <a:spcAft>
                <a:spcPts val="600"/>
              </a:spcAft>
            </a:pPr>
            <a:r>
              <a:rPr lang="en-US" sz="2400" i="1" dirty="0"/>
              <a:t>	</a:t>
            </a:r>
            <a:r>
              <a:rPr lang="en-US" sz="2400" i="1" dirty="0">
                <a:solidFill>
                  <a:srgbClr val="C00000"/>
                </a:solidFill>
              </a:rPr>
              <a:t>Ex 29:14, Lev 4:21, </a:t>
            </a:r>
            <a:r>
              <a:rPr lang="en-US" sz="2400" i="1" dirty="0" err="1">
                <a:solidFill>
                  <a:srgbClr val="C00000"/>
                </a:solidFill>
              </a:rPr>
              <a:t>Deut</a:t>
            </a:r>
            <a:r>
              <a:rPr lang="en-US" sz="2400" i="1" dirty="0">
                <a:solidFill>
                  <a:srgbClr val="C00000"/>
                </a:solidFill>
              </a:rPr>
              <a:t> 23:10</a:t>
            </a:r>
          </a:p>
          <a:p>
            <a:pPr marL="914400" indent="-452438">
              <a:spcAft>
                <a:spcPts val="1200"/>
              </a:spcAft>
            </a:pPr>
            <a:r>
              <a:rPr lang="en-US" sz="2400" b="1" i="1" dirty="0"/>
              <a:t>	Scholars estimate 2,000 cubits (over ½ mile) away</a:t>
            </a:r>
          </a:p>
          <a:p>
            <a:pPr marL="914400" indent="-452438">
              <a:spcAft>
                <a:spcPts val="600"/>
              </a:spcAft>
            </a:pPr>
            <a:r>
              <a:rPr lang="en-US" sz="2400" i="1" dirty="0"/>
              <a:t>2.  False Teachers….</a:t>
            </a:r>
            <a:r>
              <a:rPr lang="en-US" sz="2400" i="1" dirty="0" err="1">
                <a:solidFill>
                  <a:srgbClr val="C00000"/>
                </a:solidFill>
              </a:rPr>
              <a:t>Deut</a:t>
            </a:r>
            <a:r>
              <a:rPr lang="en-US" sz="2400" i="1" dirty="0">
                <a:solidFill>
                  <a:srgbClr val="C00000"/>
                </a:solidFill>
              </a:rPr>
              <a:t> 13:1ff</a:t>
            </a:r>
          </a:p>
          <a:p>
            <a:pPr marL="914400" indent="-452438">
              <a:spcAft>
                <a:spcPts val="1200"/>
              </a:spcAft>
            </a:pPr>
            <a:r>
              <a:rPr lang="en-US" sz="2400" b="1" i="1" dirty="0"/>
              <a:t>	DEATH – out of their sight and influence!</a:t>
            </a:r>
          </a:p>
          <a:p>
            <a:pPr marL="914400" indent="-452438">
              <a:spcAft>
                <a:spcPts val="600"/>
              </a:spcAft>
            </a:pPr>
            <a:r>
              <a:rPr lang="en-US" sz="2400" i="1" dirty="0"/>
              <a:t>3.  Deceitful mouth and perverse lips - </a:t>
            </a:r>
            <a:r>
              <a:rPr lang="en-US" sz="2400" i="1" dirty="0" err="1">
                <a:solidFill>
                  <a:srgbClr val="C00000"/>
                </a:solidFill>
              </a:rPr>
              <a:t>Pr</a:t>
            </a:r>
            <a:r>
              <a:rPr lang="en-US" sz="2400" i="1" dirty="0">
                <a:solidFill>
                  <a:srgbClr val="C00000"/>
                </a:solidFill>
              </a:rPr>
              <a:t> 4:24</a:t>
            </a:r>
          </a:p>
          <a:p>
            <a:pPr marL="914400" indent="-452438">
              <a:spcAft>
                <a:spcPts val="600"/>
              </a:spcAft>
            </a:pPr>
            <a:r>
              <a:rPr lang="en-US" sz="2400" b="1" i="1" dirty="0"/>
              <a:t>	Far from you!</a:t>
            </a:r>
          </a:p>
          <a:p>
            <a:pPr marL="914400" indent="-452438">
              <a:spcAft>
                <a:spcPts val="600"/>
              </a:spcAft>
            </a:pPr>
            <a:endParaRPr lang="en-US" sz="1000" dirty="0"/>
          </a:p>
        </p:txBody>
      </p:sp>
    </p:spTree>
    <p:extLst>
      <p:ext uri="{BB962C8B-B14F-4D97-AF65-F5344CB8AC3E}">
        <p14:creationId xmlns:p14="http://schemas.microsoft.com/office/powerpoint/2010/main" val="669592056"/>
      </p:ext>
    </p:extLst>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4878259"/>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F.  How far from Sin did folks in the OT get?</a:t>
            </a:r>
          </a:p>
          <a:p>
            <a:pPr marL="914400" indent="-452438">
              <a:spcAft>
                <a:spcPts val="600"/>
              </a:spcAft>
            </a:pPr>
            <a:r>
              <a:rPr lang="en-US" sz="2400" i="1" dirty="0"/>
              <a:t>1.  Sin &amp; Uncleanness to be put ‘</a:t>
            </a:r>
            <a:r>
              <a:rPr lang="en-US" sz="2400" i="1" u="sng" dirty="0"/>
              <a:t>outside the camp</a:t>
            </a:r>
            <a:r>
              <a:rPr lang="en-US" sz="2400" i="1" dirty="0"/>
              <a:t>’</a:t>
            </a:r>
          </a:p>
          <a:p>
            <a:pPr marL="914400" indent="-452438">
              <a:spcAft>
                <a:spcPts val="600"/>
              </a:spcAft>
            </a:pPr>
            <a:r>
              <a:rPr lang="en-US" sz="2400" i="1" dirty="0"/>
              <a:t>	</a:t>
            </a:r>
            <a:r>
              <a:rPr lang="en-US" sz="2400" i="1" dirty="0">
                <a:solidFill>
                  <a:srgbClr val="C00000"/>
                </a:solidFill>
              </a:rPr>
              <a:t>Ex 29:14, Lev 4:21, </a:t>
            </a:r>
            <a:r>
              <a:rPr lang="en-US" sz="2400" i="1" dirty="0" err="1">
                <a:solidFill>
                  <a:srgbClr val="C00000"/>
                </a:solidFill>
              </a:rPr>
              <a:t>Deut</a:t>
            </a:r>
            <a:r>
              <a:rPr lang="en-US" sz="2400" i="1" dirty="0">
                <a:solidFill>
                  <a:srgbClr val="C00000"/>
                </a:solidFill>
              </a:rPr>
              <a:t> 23:10</a:t>
            </a:r>
          </a:p>
          <a:p>
            <a:pPr marL="914400" indent="-452438">
              <a:spcAft>
                <a:spcPts val="1200"/>
              </a:spcAft>
            </a:pPr>
            <a:r>
              <a:rPr lang="en-US" sz="2400" b="1" i="1" dirty="0"/>
              <a:t>	Scholars estimate 2,000 cubits (over ½ mile) away</a:t>
            </a:r>
          </a:p>
          <a:p>
            <a:pPr marL="914400" indent="-452438">
              <a:spcAft>
                <a:spcPts val="600"/>
              </a:spcAft>
            </a:pPr>
            <a:r>
              <a:rPr lang="en-US" sz="2400" i="1" dirty="0"/>
              <a:t>2.  False Teachers….</a:t>
            </a:r>
            <a:r>
              <a:rPr lang="en-US" sz="2400" i="1" dirty="0" err="1">
                <a:solidFill>
                  <a:srgbClr val="C00000"/>
                </a:solidFill>
              </a:rPr>
              <a:t>Deut</a:t>
            </a:r>
            <a:r>
              <a:rPr lang="en-US" sz="2400" i="1" dirty="0">
                <a:solidFill>
                  <a:srgbClr val="C00000"/>
                </a:solidFill>
              </a:rPr>
              <a:t> 13:1ff</a:t>
            </a:r>
          </a:p>
          <a:p>
            <a:pPr marL="914400" indent="-452438">
              <a:spcAft>
                <a:spcPts val="1200"/>
              </a:spcAft>
            </a:pPr>
            <a:r>
              <a:rPr lang="en-US" sz="2400" b="1" i="1" dirty="0"/>
              <a:t>	DEATH – out of their sight and influence!</a:t>
            </a:r>
          </a:p>
          <a:p>
            <a:pPr marL="914400" indent="-452438">
              <a:spcAft>
                <a:spcPts val="600"/>
              </a:spcAft>
            </a:pPr>
            <a:r>
              <a:rPr lang="en-US" sz="2400" i="1" dirty="0"/>
              <a:t>3.  Deceitful mouth and perverse lips - </a:t>
            </a:r>
            <a:r>
              <a:rPr lang="en-US" sz="2400" i="1" dirty="0" err="1">
                <a:solidFill>
                  <a:srgbClr val="C00000"/>
                </a:solidFill>
              </a:rPr>
              <a:t>Pr</a:t>
            </a:r>
            <a:r>
              <a:rPr lang="en-US" sz="2400" i="1" dirty="0">
                <a:solidFill>
                  <a:srgbClr val="C00000"/>
                </a:solidFill>
              </a:rPr>
              <a:t> 4:24</a:t>
            </a:r>
          </a:p>
          <a:p>
            <a:pPr marL="914400" indent="-452438">
              <a:spcAft>
                <a:spcPts val="600"/>
              </a:spcAft>
            </a:pPr>
            <a:r>
              <a:rPr lang="en-US" sz="2400" b="1" i="1" dirty="0"/>
              <a:t>	Far from you!</a:t>
            </a:r>
          </a:p>
          <a:p>
            <a:pPr marL="914400" indent="-452438">
              <a:spcAft>
                <a:spcPts val="600"/>
              </a:spcAft>
            </a:pPr>
            <a:r>
              <a:rPr lang="en-US" sz="2400" dirty="0"/>
              <a:t>4.  </a:t>
            </a:r>
            <a:r>
              <a:rPr lang="en-US" sz="2400" dirty="0">
                <a:solidFill>
                  <a:srgbClr val="0000FF"/>
                </a:solidFill>
              </a:rPr>
              <a:t>Remember</a:t>
            </a:r>
            <a:r>
              <a:rPr lang="en-US" sz="2400" dirty="0"/>
              <a:t> (</a:t>
            </a:r>
            <a:r>
              <a:rPr lang="en-US" sz="2400" dirty="0">
                <a:solidFill>
                  <a:srgbClr val="C00000"/>
                </a:solidFill>
              </a:rPr>
              <a:t>1 Cor 10:11</a:t>
            </a:r>
            <a:r>
              <a:rPr lang="en-US" sz="2400" dirty="0"/>
              <a:t>) </a:t>
            </a:r>
            <a:r>
              <a:rPr lang="en-US" sz="2400" dirty="0">
                <a:solidFill>
                  <a:srgbClr val="0000FF"/>
                </a:solidFill>
              </a:rPr>
              <a:t>those that got close to sin: Adam &amp; Eve, Cain, Lot, Samson, Solomon, and Judas!</a:t>
            </a:r>
          </a:p>
          <a:p>
            <a:pPr marL="914400" indent="-452438">
              <a:spcAft>
                <a:spcPts val="600"/>
              </a:spcAft>
            </a:pPr>
            <a:endParaRPr lang="en-US" sz="1000" dirty="0"/>
          </a:p>
        </p:txBody>
      </p:sp>
    </p:spTree>
    <p:extLst>
      <p:ext uri="{BB962C8B-B14F-4D97-AF65-F5344CB8AC3E}">
        <p14:creationId xmlns:p14="http://schemas.microsoft.com/office/powerpoint/2010/main" val="731292583"/>
      </p:ext>
    </p:extLst>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2200602"/>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G.  How far from Sins do we get?</a:t>
            </a:r>
          </a:p>
          <a:p>
            <a:pPr marL="914400" indent="-452438">
              <a:spcAft>
                <a:spcPts val="600"/>
              </a:spcAft>
            </a:pPr>
            <a:r>
              <a:rPr lang="en-US" sz="2400" i="1" dirty="0"/>
              <a:t>1.  </a:t>
            </a:r>
            <a:r>
              <a:rPr lang="en-US" sz="2400" i="1" dirty="0">
                <a:solidFill>
                  <a:srgbClr val="0000FF"/>
                </a:solidFill>
              </a:rPr>
              <a:t>Bad language, topics, or lying tongue?</a:t>
            </a:r>
          </a:p>
          <a:p>
            <a:pPr marL="914400" indent="-452438">
              <a:spcAft>
                <a:spcPts val="600"/>
              </a:spcAft>
            </a:pPr>
            <a:r>
              <a:rPr lang="en-US" sz="2400" i="1" dirty="0"/>
              <a:t>2.  </a:t>
            </a:r>
            <a:r>
              <a:rPr lang="en-US" sz="2400" i="1" dirty="0">
                <a:solidFill>
                  <a:srgbClr val="0000FF"/>
                </a:solidFill>
              </a:rPr>
              <a:t>Sexual Immorality?</a:t>
            </a:r>
          </a:p>
          <a:p>
            <a:pPr marL="914400" indent="-452438">
              <a:spcAft>
                <a:spcPts val="1200"/>
              </a:spcAft>
            </a:pPr>
            <a:r>
              <a:rPr lang="en-US" sz="2400" i="1" dirty="0"/>
              <a:t>3.  </a:t>
            </a:r>
            <a:r>
              <a:rPr lang="en-US" sz="2400" i="1" dirty="0">
                <a:solidFill>
                  <a:srgbClr val="0000FF"/>
                </a:solidFill>
              </a:rPr>
              <a:t>Evil Companions?</a:t>
            </a:r>
          </a:p>
          <a:p>
            <a:pPr marL="914400" indent="-452438">
              <a:spcAft>
                <a:spcPts val="600"/>
              </a:spcAft>
            </a:pPr>
            <a:endParaRPr lang="en-US" sz="1000" dirty="0"/>
          </a:p>
        </p:txBody>
      </p:sp>
    </p:spTree>
    <p:extLst>
      <p:ext uri="{BB962C8B-B14F-4D97-AF65-F5344CB8AC3E}">
        <p14:creationId xmlns:p14="http://schemas.microsoft.com/office/powerpoint/2010/main" val="3430104721"/>
      </p:ext>
    </p:extLst>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IV. Observations!</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441609"/>
            <a:ext cx="8382000" cy="3462486"/>
          </a:xfrm>
          <a:prstGeom prst="rect">
            <a:avLst/>
          </a:prstGeom>
          <a:noFill/>
        </p:spPr>
        <p:txBody>
          <a:bodyPr wrap="square" rtlCol="0">
            <a:spAutoFit/>
          </a:bodyPr>
          <a:lstStyle/>
          <a:p>
            <a:pPr marL="465138" indent="-465138">
              <a:spcAft>
                <a:spcPts val="600"/>
              </a:spcAft>
            </a:pPr>
            <a:r>
              <a:rPr lang="en-US" sz="3000" b="1" dirty="0">
                <a:solidFill>
                  <a:schemeClr val="accent3">
                    <a:lumMod val="50000"/>
                  </a:schemeClr>
                </a:solidFill>
                <a:effectLst>
                  <a:outerShdw blurRad="38100" dist="38100" dir="2700000" algn="tl">
                    <a:srgbClr val="000000">
                      <a:alpha val="43137"/>
                    </a:srgbClr>
                  </a:outerShdw>
                </a:effectLst>
              </a:rPr>
              <a:t>G.  How far from Sins do we get?</a:t>
            </a:r>
          </a:p>
          <a:p>
            <a:pPr marL="914400" indent="-452438">
              <a:spcAft>
                <a:spcPts val="600"/>
              </a:spcAft>
            </a:pPr>
            <a:r>
              <a:rPr lang="en-US" sz="2400" i="1" dirty="0"/>
              <a:t>1.  </a:t>
            </a:r>
            <a:r>
              <a:rPr lang="en-US" sz="2400" i="1" dirty="0">
                <a:solidFill>
                  <a:srgbClr val="0000FF"/>
                </a:solidFill>
              </a:rPr>
              <a:t>Bad language, topics, or lying tongue?</a:t>
            </a:r>
          </a:p>
          <a:p>
            <a:pPr marL="914400" indent="-452438">
              <a:spcAft>
                <a:spcPts val="600"/>
              </a:spcAft>
            </a:pPr>
            <a:r>
              <a:rPr lang="en-US" sz="2400" i="1" dirty="0"/>
              <a:t>2.  </a:t>
            </a:r>
            <a:r>
              <a:rPr lang="en-US" sz="2400" i="1" dirty="0">
                <a:solidFill>
                  <a:srgbClr val="0000FF"/>
                </a:solidFill>
              </a:rPr>
              <a:t>Sexual Immorality?</a:t>
            </a:r>
          </a:p>
          <a:p>
            <a:pPr marL="914400" indent="-452438">
              <a:spcAft>
                <a:spcPts val="1200"/>
              </a:spcAft>
            </a:pPr>
            <a:r>
              <a:rPr lang="en-US" sz="2400" i="1" dirty="0"/>
              <a:t>3.  </a:t>
            </a:r>
            <a:r>
              <a:rPr lang="en-US" sz="2400" i="1" dirty="0">
                <a:solidFill>
                  <a:srgbClr val="0000FF"/>
                </a:solidFill>
              </a:rPr>
              <a:t>Evil Companions?</a:t>
            </a:r>
          </a:p>
          <a:p>
            <a:pPr marL="914400" indent="-452438">
              <a:spcAft>
                <a:spcPts val="600"/>
              </a:spcAft>
            </a:pPr>
            <a:r>
              <a:rPr lang="en-US" sz="2400" i="1" dirty="0"/>
              <a:t>4.  Most of use want to get as far away from this as possible from these sins!</a:t>
            </a:r>
          </a:p>
          <a:p>
            <a:pPr marL="914400" indent="-452438">
              <a:spcAft>
                <a:spcPts val="600"/>
              </a:spcAft>
            </a:pPr>
            <a:r>
              <a:rPr lang="en-US" sz="2400" i="1" dirty="0"/>
              <a:t>5.  We should do the same with Nakedness!</a:t>
            </a:r>
          </a:p>
          <a:p>
            <a:pPr marL="914400" indent="-452438">
              <a:spcAft>
                <a:spcPts val="600"/>
              </a:spcAft>
            </a:pPr>
            <a:endParaRPr lang="en-US" sz="1000" dirty="0"/>
          </a:p>
        </p:txBody>
      </p:sp>
    </p:spTree>
    <p:extLst>
      <p:ext uri="{BB962C8B-B14F-4D97-AF65-F5344CB8AC3E}">
        <p14:creationId xmlns:p14="http://schemas.microsoft.com/office/powerpoint/2010/main" val="1825491067"/>
      </p:ext>
    </p:extLst>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Conclusion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1139916"/>
            <a:ext cx="8686800" cy="954107"/>
          </a:xfrm>
          <a:prstGeom prst="rect">
            <a:avLst/>
          </a:prstGeom>
          <a:noFill/>
        </p:spPr>
        <p:txBody>
          <a:bodyPr wrap="square" rtlCol="0">
            <a:spAutoFit/>
          </a:bodyPr>
          <a:lstStyle/>
          <a:p>
            <a:pPr marL="465138" indent="-465138">
              <a:spcAft>
                <a:spcPts val="600"/>
              </a:spcAft>
            </a:pPr>
            <a:r>
              <a:rPr lang="en-US" sz="2800" b="1" dirty="0">
                <a:solidFill>
                  <a:schemeClr val="accent3">
                    <a:lumMod val="50000"/>
                  </a:schemeClr>
                </a:solidFill>
              </a:rPr>
              <a:t>On average 12 people each year die at the Grand Canyon; many from falling from the edge!</a:t>
            </a: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506319"/>
      </p:ext>
    </p:extLst>
  </p:cSld>
  <p:clrMapOvr>
    <a:masterClrMapping/>
  </p:clrMapOvr>
  <p:transition>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Conclusion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1139916"/>
            <a:ext cx="8686800" cy="5186035"/>
          </a:xfrm>
          <a:prstGeom prst="rect">
            <a:avLst/>
          </a:prstGeom>
          <a:noFill/>
        </p:spPr>
        <p:txBody>
          <a:bodyPr wrap="square" rtlCol="0">
            <a:spAutoFit/>
          </a:bodyPr>
          <a:lstStyle/>
          <a:p>
            <a:pPr marL="465138" indent="-465138">
              <a:spcAft>
                <a:spcPts val="600"/>
              </a:spcAft>
            </a:pPr>
            <a:r>
              <a:rPr lang="en-US" sz="2800" b="1" dirty="0">
                <a:solidFill>
                  <a:schemeClr val="accent3">
                    <a:lumMod val="50000"/>
                  </a:schemeClr>
                </a:solidFill>
              </a:rPr>
              <a:t>On average 12 people each year die at the Grand Canyon; many from falling from the edge!</a:t>
            </a:r>
          </a:p>
          <a:p>
            <a:pPr marL="452438" indent="-452438">
              <a:spcAft>
                <a:spcPts val="1200"/>
              </a:spcAft>
              <a:buFont typeface="Arial" panose="020B0604020202020204" pitchFamily="34" charset="0"/>
              <a:buChar char="•"/>
            </a:pPr>
            <a:r>
              <a:rPr lang="en-US" sz="2200" i="1" dirty="0"/>
              <a:t>Stay on designated trails and walkways and always </a:t>
            </a:r>
            <a:r>
              <a:rPr lang="en-US" sz="2200" i="1" u="sng" dirty="0"/>
              <a:t>keep a safe distance</a:t>
            </a:r>
            <a:r>
              <a:rPr lang="en-US" sz="2200" i="1" dirty="0"/>
              <a:t> of at least six feet (2 m) </a:t>
            </a:r>
            <a:r>
              <a:rPr lang="en-US" sz="2200" i="1" u="sng" dirty="0"/>
              <a:t>from the edge</a:t>
            </a:r>
            <a:r>
              <a:rPr lang="en-US" sz="2200" i="1" dirty="0"/>
              <a:t>.</a:t>
            </a:r>
          </a:p>
          <a:p>
            <a:pPr marL="452438" indent="-452438">
              <a:spcAft>
                <a:spcPts val="1200"/>
              </a:spcAft>
              <a:buFont typeface="Arial" panose="020B0604020202020204" pitchFamily="34" charset="0"/>
              <a:buChar char="•"/>
            </a:pPr>
            <a:r>
              <a:rPr lang="en-US" sz="2200" i="1" dirty="0"/>
              <a:t>In areas where there is a railing or fence, </a:t>
            </a:r>
            <a:r>
              <a:rPr lang="en-US" sz="2200" i="1" u="sng" dirty="0"/>
              <a:t>do not climb over the barrier</a:t>
            </a:r>
            <a:r>
              <a:rPr lang="en-US" sz="2200" i="1" dirty="0"/>
              <a:t>.</a:t>
            </a:r>
          </a:p>
          <a:p>
            <a:pPr marL="452438" indent="-452438">
              <a:spcAft>
                <a:spcPts val="1200"/>
              </a:spcAft>
              <a:buFont typeface="Arial" panose="020B0604020202020204" pitchFamily="34" charset="0"/>
              <a:buChar char="•"/>
            </a:pPr>
            <a:r>
              <a:rPr lang="en-US" sz="2200" i="1" dirty="0"/>
              <a:t>Keep an </a:t>
            </a:r>
            <a:r>
              <a:rPr lang="en-US" sz="2200" i="1" u="sng" dirty="0"/>
              <a:t>eye on all of the people in your group, especially small children.</a:t>
            </a:r>
            <a:r>
              <a:rPr lang="en-US" sz="2200" i="1" dirty="0"/>
              <a:t> Make sure that your travel companions </a:t>
            </a:r>
            <a:r>
              <a:rPr lang="en-US" sz="2200" i="1" u="sng" dirty="0"/>
              <a:t>have both feet firmly planted </a:t>
            </a:r>
            <a:r>
              <a:rPr lang="en-US" sz="2200" i="1" dirty="0"/>
              <a:t>on pavement or developed trails at all times.</a:t>
            </a:r>
          </a:p>
          <a:p>
            <a:pPr marL="452438" indent="-452438">
              <a:spcAft>
                <a:spcPts val="1200"/>
              </a:spcAft>
              <a:buFont typeface="Arial" panose="020B0604020202020204" pitchFamily="34" charset="0"/>
              <a:buChar char="•"/>
            </a:pPr>
            <a:r>
              <a:rPr lang="en-US" sz="2200" i="1" u="sng" dirty="0"/>
              <a:t>Know where the edge is</a:t>
            </a:r>
            <a:r>
              <a:rPr lang="en-US" sz="2200" i="1" dirty="0"/>
              <a:t>. Watch foot placement and </a:t>
            </a:r>
            <a:r>
              <a:rPr lang="en-US" sz="2200" i="1" u="sng" dirty="0"/>
              <a:t>look for trip hazards</a:t>
            </a:r>
            <a:r>
              <a:rPr lang="en-US" sz="2200" i="1" dirty="0"/>
              <a:t>.</a:t>
            </a:r>
          </a:p>
          <a:p>
            <a:pPr marL="452438" indent="-452438">
              <a:spcAft>
                <a:spcPts val="1200"/>
              </a:spcAft>
              <a:buFont typeface="Arial" panose="020B0604020202020204" pitchFamily="34" charset="0"/>
              <a:buChar char="•"/>
            </a:pPr>
            <a:r>
              <a:rPr lang="en-US" sz="2200" i="1" dirty="0"/>
              <a:t>Do not run, jump, or perform physical stunts when </a:t>
            </a:r>
            <a:r>
              <a:rPr lang="en-US" sz="2200" i="1" u="sng" dirty="0"/>
              <a:t>near the rim</a:t>
            </a:r>
            <a:r>
              <a:rPr lang="en-US" sz="2200" i="1" dirty="0"/>
              <a:t>.</a:t>
            </a:r>
          </a:p>
          <a:p>
            <a:pPr marL="452438" indent="-452438">
              <a:spcAft>
                <a:spcPts val="1200"/>
              </a:spcAft>
              <a:buFont typeface="Arial" panose="020B0604020202020204" pitchFamily="34" charset="0"/>
              <a:buChar char="•"/>
            </a:pPr>
            <a:r>
              <a:rPr lang="en-US" sz="2200" i="1" dirty="0"/>
              <a:t>Do not back up without first </a:t>
            </a:r>
            <a:r>
              <a:rPr lang="en-US" sz="2200" i="1" u="sng" dirty="0"/>
              <a:t>looking where you are going</a:t>
            </a:r>
            <a:endParaRPr lang="en-US" sz="2200" dirty="0"/>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51991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3247043"/>
          </a:xfrm>
          <a:prstGeom prst="rect">
            <a:avLst/>
          </a:prstGeom>
          <a:noFill/>
        </p:spPr>
        <p:txBody>
          <a:bodyPr wrap="square" rtlCol="0">
            <a:spAutoFit/>
          </a:bodyPr>
          <a:lstStyle/>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4.  The NT criteria for our clothing is </a:t>
            </a:r>
            <a:r>
              <a:rPr lang="en-US" sz="2800" b="1" u="sng" dirty="0">
                <a:solidFill>
                  <a:schemeClr val="accent3">
                    <a:lumMod val="50000"/>
                  </a:schemeClr>
                </a:solidFill>
                <a:effectLst>
                  <a:outerShdw blurRad="38100" dist="38100" dir="2700000" algn="tl">
                    <a:srgbClr val="000000">
                      <a:alpha val="43137"/>
                    </a:srgbClr>
                  </a:outerShdw>
                </a:effectLst>
              </a:rPr>
              <a:t>MODEST</a:t>
            </a:r>
          </a:p>
          <a:p>
            <a:pPr marL="914400" indent="-452438">
              <a:spcAft>
                <a:spcPts val="600"/>
              </a:spcAft>
            </a:pPr>
            <a:r>
              <a:rPr lang="en-US" sz="2400" i="1" dirty="0"/>
              <a:t>a.  </a:t>
            </a:r>
            <a:r>
              <a:rPr lang="en-US" sz="2400" i="1" dirty="0">
                <a:solidFill>
                  <a:srgbClr val="C00000"/>
                </a:solidFill>
              </a:rPr>
              <a:t>1 Tim 2:9-10</a:t>
            </a:r>
            <a:r>
              <a:rPr lang="en-US" sz="2400" i="1" dirty="0"/>
              <a:t>: </a:t>
            </a:r>
            <a:r>
              <a:rPr lang="en-US" sz="2200" i="1" dirty="0"/>
              <a:t>clothing that reflects good behavior, propriety (honorable, respectful), moderation (self-control), externally professing godliness (reverence) and good works</a:t>
            </a:r>
          </a:p>
          <a:p>
            <a:pPr marL="914400" indent="-452438">
              <a:spcAft>
                <a:spcPts val="600"/>
              </a:spcAft>
            </a:pPr>
            <a:r>
              <a:rPr lang="en-US" sz="2400" i="1" dirty="0"/>
              <a:t>b.  </a:t>
            </a:r>
            <a:r>
              <a:rPr lang="en-US" sz="2400" i="1" dirty="0">
                <a:solidFill>
                  <a:srgbClr val="C00000"/>
                </a:solidFill>
              </a:rPr>
              <a:t>1 Peter 3:3-4</a:t>
            </a:r>
            <a:r>
              <a:rPr lang="en-US" sz="2400" i="1" dirty="0"/>
              <a:t>: </a:t>
            </a:r>
            <a:r>
              <a:rPr lang="en-US" sz="2200" i="1" dirty="0"/>
              <a:t>adornment of a godly character with an incorruptible beauty of a gentle and quite temperament</a:t>
            </a:r>
          </a:p>
          <a:p>
            <a:pPr marL="914400" indent="-452438">
              <a:spcAft>
                <a:spcPts val="1800"/>
              </a:spcAft>
            </a:pPr>
            <a:r>
              <a:rPr lang="en-US" sz="2400" i="1" dirty="0"/>
              <a:t>c.  While these verses are to women, the principle applies to both genders.</a:t>
            </a:r>
            <a:endParaRPr lang="en-US" sz="2800" b="1" i="1" dirty="0">
              <a:solidFill>
                <a:schemeClr val="accent3">
                  <a:lumMod val="50000"/>
                </a:schemeClr>
              </a:solidFill>
              <a:effectLst>
                <a:outerShdw blurRad="38100" dist="38100" dir="2700000" algn="tl">
                  <a:srgbClr val="000000">
                    <a:alpha val="43137"/>
                  </a:srgbClr>
                </a:outerShdw>
              </a:effectLst>
            </a:endParaRP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80095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769441"/>
          </a:xfrm>
          <a:prstGeom prst="rect">
            <a:avLst/>
          </a:prstGeom>
          <a:noFill/>
        </p:spPr>
        <p:txBody>
          <a:bodyPr wrap="square" rtlCol="0">
            <a:spAutoFit/>
          </a:bodyPr>
          <a:lstStyle/>
          <a:p>
            <a:r>
              <a:rPr lang="en-US" sz="4400" b="1" i="1" dirty="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5" name="Rectangle 4"/>
          <p:cNvSpPr/>
          <p:nvPr/>
        </p:nvSpPr>
        <p:spPr>
          <a:xfrm>
            <a:off x="228600" y="304800"/>
            <a:ext cx="8686800" cy="6324600"/>
          </a:xfrm>
          <a:prstGeom prst="rect">
            <a:avLst/>
          </a:prstGeom>
          <a:no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1381304"/>
            <a:ext cx="8458200" cy="5401479"/>
          </a:xfrm>
          <a:prstGeom prst="rect">
            <a:avLst/>
          </a:prstGeom>
          <a:noFill/>
        </p:spPr>
        <p:txBody>
          <a:bodyPr wrap="square" rtlCol="0">
            <a:spAutoFit/>
          </a:bodyPr>
          <a:lstStyle/>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4.  The NT criteria for our clothing is </a:t>
            </a:r>
            <a:r>
              <a:rPr lang="en-US" sz="2800" b="1" u="sng" dirty="0">
                <a:solidFill>
                  <a:schemeClr val="accent3">
                    <a:lumMod val="50000"/>
                  </a:schemeClr>
                </a:solidFill>
                <a:effectLst>
                  <a:outerShdw blurRad="38100" dist="38100" dir="2700000" algn="tl">
                    <a:srgbClr val="000000">
                      <a:alpha val="43137"/>
                    </a:srgbClr>
                  </a:outerShdw>
                </a:effectLst>
              </a:rPr>
              <a:t>MODEST</a:t>
            </a:r>
          </a:p>
          <a:p>
            <a:pPr marL="914400" indent="-452438">
              <a:spcAft>
                <a:spcPts val="600"/>
              </a:spcAft>
            </a:pPr>
            <a:r>
              <a:rPr lang="en-US" sz="2400" i="1" dirty="0"/>
              <a:t>a.  </a:t>
            </a:r>
            <a:r>
              <a:rPr lang="en-US" sz="2400" i="1" dirty="0">
                <a:solidFill>
                  <a:srgbClr val="C00000"/>
                </a:solidFill>
              </a:rPr>
              <a:t>1 Tim 2:9-10</a:t>
            </a:r>
            <a:r>
              <a:rPr lang="en-US" sz="2400" i="1" dirty="0"/>
              <a:t>: </a:t>
            </a:r>
            <a:r>
              <a:rPr lang="en-US" sz="2200" i="1" dirty="0"/>
              <a:t>clothing that reflects good behavior, propriety (honorable, respectful), moderation (self-control), externally professing godliness (reverence) and good works</a:t>
            </a:r>
          </a:p>
          <a:p>
            <a:pPr marL="914400" indent="-452438">
              <a:spcAft>
                <a:spcPts val="600"/>
              </a:spcAft>
            </a:pPr>
            <a:r>
              <a:rPr lang="en-US" sz="2400" i="1" dirty="0"/>
              <a:t>b.  </a:t>
            </a:r>
            <a:r>
              <a:rPr lang="en-US" sz="2400" i="1" dirty="0">
                <a:solidFill>
                  <a:srgbClr val="C00000"/>
                </a:solidFill>
              </a:rPr>
              <a:t>1 Peter 3:3-4</a:t>
            </a:r>
            <a:r>
              <a:rPr lang="en-US" sz="2400" i="1" dirty="0"/>
              <a:t>: </a:t>
            </a:r>
            <a:r>
              <a:rPr lang="en-US" sz="2200" i="1" dirty="0"/>
              <a:t>adornment of a godly character with an incorruptible beauty of a gentle and quite temperament</a:t>
            </a:r>
          </a:p>
          <a:p>
            <a:pPr marL="914400" indent="-452438">
              <a:spcAft>
                <a:spcPts val="1800"/>
              </a:spcAft>
            </a:pPr>
            <a:r>
              <a:rPr lang="en-US" sz="2400" i="1" dirty="0"/>
              <a:t>c.  While these verses are to women, the principle applies to both genders.</a:t>
            </a:r>
            <a:endParaRPr lang="en-US" sz="2800" b="1" i="1" dirty="0">
              <a:solidFill>
                <a:schemeClr val="accent3">
                  <a:lumMod val="50000"/>
                </a:schemeClr>
              </a:solidFill>
              <a:effectLst>
                <a:outerShdw blurRad="38100" dist="38100" dir="2700000" algn="tl">
                  <a:srgbClr val="000000">
                    <a:alpha val="43137"/>
                  </a:srgbClr>
                </a:outerShdw>
              </a:effectLst>
            </a:endParaRPr>
          </a:p>
          <a:p>
            <a:pPr marL="461963" indent="-461963">
              <a:spcAft>
                <a:spcPts val="600"/>
              </a:spcAft>
            </a:pPr>
            <a:r>
              <a:rPr lang="en-US" sz="2800" b="1" dirty="0">
                <a:solidFill>
                  <a:schemeClr val="accent3">
                    <a:lumMod val="50000"/>
                  </a:schemeClr>
                </a:solidFill>
                <a:effectLst>
                  <a:outerShdw blurRad="38100" dist="38100" dir="2700000" algn="tl">
                    <a:srgbClr val="000000">
                      <a:alpha val="43137"/>
                    </a:srgbClr>
                  </a:outerShdw>
                </a:effectLst>
              </a:rPr>
              <a:t>5.  This was largely understood by the world up until relatively a few years ago.</a:t>
            </a:r>
          </a:p>
          <a:p>
            <a:pPr marL="914400" indent="-452438">
              <a:spcAft>
                <a:spcPts val="600"/>
              </a:spcAft>
            </a:pPr>
            <a:r>
              <a:rPr lang="en-US" sz="2400" i="1" dirty="0"/>
              <a:t>a.  Modesty was the norm.</a:t>
            </a:r>
          </a:p>
          <a:p>
            <a:pPr marL="914400" indent="-452438">
              <a:spcAft>
                <a:spcPts val="600"/>
              </a:spcAft>
            </a:pPr>
            <a:r>
              <a:rPr lang="en-US" sz="2400" i="1" dirty="0"/>
              <a:t>b.  Public immodesty was generally unheard of!</a:t>
            </a:r>
            <a:endParaRPr lang="en-US" sz="2800" b="1" i="1" dirty="0">
              <a:solidFill>
                <a:schemeClr val="accent3">
                  <a:lumMod val="50000"/>
                </a:schemeClr>
              </a:solidFill>
              <a:effectLst>
                <a:outerShdw blurRad="38100" dist="38100" dir="2700000" algn="tl">
                  <a:srgbClr val="000000">
                    <a:alpha val="43137"/>
                  </a:srgbClr>
                </a:outerShdw>
              </a:effectLst>
            </a:endParaRPr>
          </a:p>
        </p:txBody>
      </p:sp>
      <p:cxnSp>
        <p:nvCxnSpPr>
          <p:cNvPr id="8" name="Straight Connector 7"/>
          <p:cNvCxnSpPr/>
          <p:nvPr/>
        </p:nvCxnSpPr>
        <p:spPr>
          <a:xfrm>
            <a:off x="381000" y="1143000"/>
            <a:ext cx="8382000"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277291"/>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3382</TotalTime>
  <Words>5179</Words>
  <Application>Microsoft Office PowerPoint</Application>
  <PresentationFormat>On-screen Show (4:3)</PresentationFormat>
  <Paragraphs>518</Paragraphs>
  <Slides>78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G&amp;T Everyday</dc:creator>
  <cp:lastModifiedBy>Ty Johnson</cp:lastModifiedBy>
  <cp:revision>194</cp:revision>
  <cp:lastPrinted>2024-03-13T02:18:53Z</cp:lastPrinted>
  <dcterms:created xsi:type="dcterms:W3CDTF">2014-04-19T22:57:55Z</dcterms:created>
  <dcterms:modified xsi:type="dcterms:W3CDTF">2024-03-25T17:55:53Z</dcterms:modified>
</cp:coreProperties>
</file>