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05" r:id="rId2"/>
    <p:sldId id="512" r:id="rId3"/>
    <p:sldId id="475" r:id="rId4"/>
    <p:sldId id="615" r:id="rId5"/>
    <p:sldId id="641" r:id="rId6"/>
    <p:sldId id="626" r:id="rId7"/>
    <p:sldId id="642" r:id="rId8"/>
    <p:sldId id="643" r:id="rId9"/>
    <p:sldId id="635" r:id="rId10"/>
    <p:sldId id="644" r:id="rId11"/>
    <p:sldId id="636" r:id="rId12"/>
    <p:sldId id="645" r:id="rId13"/>
    <p:sldId id="637" r:id="rId14"/>
    <p:sldId id="646" r:id="rId15"/>
    <p:sldId id="596" r:id="rId16"/>
    <p:sldId id="647" r:id="rId17"/>
    <p:sldId id="648" r:id="rId18"/>
    <p:sldId id="639" r:id="rId19"/>
    <p:sldId id="649" r:id="rId20"/>
    <p:sldId id="65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FFFF99"/>
    <a:srgbClr val="FFCC99"/>
    <a:srgbClr val="FFCC66"/>
    <a:srgbClr val="99FF66"/>
    <a:srgbClr val="00FFCC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78BF9-E19E-4D16-98BE-D39474D96426}" v="169" dt="2024-04-07T20:44:18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1898A3C7-8993-3843-B3DA-D43FCFC59BF8}"/>
    <pc:docChg chg="modSld">
      <pc:chgData name="rick duggin" userId="0b05f36c4f69b508" providerId="LiveId" clId="{1898A3C7-8993-3843-B3DA-D43FCFC59BF8}" dt="2024-04-07T19:36:51.272" v="7" actId="20577"/>
      <pc:docMkLst>
        <pc:docMk/>
      </pc:docMkLst>
      <pc:sldChg chg="modSp">
        <pc:chgData name="rick duggin" userId="0b05f36c4f69b508" providerId="LiveId" clId="{1898A3C7-8993-3843-B3DA-D43FCFC59BF8}" dt="2024-04-07T19:36:51.272" v="7" actId="20577"/>
        <pc:sldMkLst>
          <pc:docMk/>
          <pc:sldMk cId="1969904012" sldId="512"/>
        </pc:sldMkLst>
        <pc:spChg chg="mod">
          <ac:chgData name="rick duggin" userId="0b05f36c4f69b508" providerId="LiveId" clId="{1898A3C7-8993-3843-B3DA-D43FCFC59BF8}" dt="2024-04-07T19:36:51.272" v="7" actId="20577"/>
          <ac:spMkLst>
            <pc:docMk/>
            <pc:sldMk cId="1969904012" sldId="512"/>
            <ac:spMk id="4" creationId="{40596B6C-3AD8-4E42-8FBA-74C9243DE4BF}"/>
          </ac:spMkLst>
        </pc:spChg>
      </pc:sldChg>
    </pc:docChg>
  </pc:docChgLst>
  <pc:docChgLst>
    <pc:chgData name="rick duggin" userId="0b05f36c4f69b508" providerId="LiveId" clId="{EA778BF9-E19E-4D16-98BE-D39474D96426}"/>
    <pc:docChg chg="modSld">
      <pc:chgData name="rick duggin" userId="0b05f36c4f69b508" providerId="LiveId" clId="{EA778BF9-E19E-4D16-98BE-D39474D96426}" dt="2024-04-07T20:44:18.741" v="158" actId="14100"/>
      <pc:docMkLst>
        <pc:docMk/>
      </pc:docMkLst>
      <pc:sldChg chg="modSp">
        <pc:chgData name="rick duggin" userId="0b05f36c4f69b508" providerId="LiveId" clId="{EA778BF9-E19E-4D16-98BE-D39474D96426}" dt="2024-04-07T20:44:18.741" v="158" actId="14100"/>
        <pc:sldMkLst>
          <pc:docMk/>
          <pc:sldMk cId="1969904012" sldId="512"/>
        </pc:sldMkLst>
        <pc:spChg chg="mod">
          <ac:chgData name="rick duggin" userId="0b05f36c4f69b508" providerId="LiveId" clId="{EA778BF9-E19E-4D16-98BE-D39474D96426}" dt="2024-04-07T20:44:18.741" v="158" actId="14100"/>
          <ac:spMkLst>
            <pc:docMk/>
            <pc:sldMk cId="1969904012" sldId="512"/>
            <ac:spMk id="3" creationId="{2C4FEF49-D215-45CC-B150-F310FB4A74D2}"/>
          </ac:spMkLst>
        </pc:spChg>
      </pc:sldChg>
      <pc:sldChg chg="modSp modAnim">
        <pc:chgData name="rick duggin" userId="0b05f36c4f69b508" providerId="LiveId" clId="{EA778BF9-E19E-4D16-98BE-D39474D96426}" dt="2024-04-07T20:33:37.625" v="145" actId="207"/>
        <pc:sldMkLst>
          <pc:docMk/>
          <pc:sldMk cId="124385519" sldId="596"/>
        </pc:sldMkLst>
        <pc:spChg chg="mod">
          <ac:chgData name="rick duggin" userId="0b05f36c4f69b508" providerId="LiveId" clId="{EA778BF9-E19E-4D16-98BE-D39474D96426}" dt="2024-04-07T20:33:37.625" v="145" actId="207"/>
          <ac:spMkLst>
            <pc:docMk/>
            <pc:sldMk cId="124385519" sldId="596"/>
            <ac:spMk id="3" creationId="{2C4FEF49-D215-45CC-B150-F310FB4A74D2}"/>
          </ac:spMkLst>
        </pc:spChg>
      </pc:sldChg>
      <pc:sldChg chg="modSp">
        <pc:chgData name="rick duggin" userId="0b05f36c4f69b508" providerId="LiveId" clId="{EA778BF9-E19E-4D16-98BE-D39474D96426}" dt="2024-04-07T20:10:07.479" v="103" actId="207"/>
        <pc:sldMkLst>
          <pc:docMk/>
          <pc:sldMk cId="3931526627" sldId="615"/>
        </pc:sldMkLst>
        <pc:spChg chg="mod">
          <ac:chgData name="rick duggin" userId="0b05f36c4f69b508" providerId="LiveId" clId="{EA778BF9-E19E-4D16-98BE-D39474D96426}" dt="2024-04-07T20:10:07.479" v="103" actId="207"/>
          <ac:spMkLst>
            <pc:docMk/>
            <pc:sldMk cId="3931526627" sldId="615"/>
            <ac:spMk id="3" creationId="{2C4FEF49-D215-45CC-B150-F310FB4A74D2}"/>
          </ac:spMkLst>
        </pc:spChg>
      </pc:sldChg>
      <pc:sldChg chg="modSp modAnim">
        <pc:chgData name="rick duggin" userId="0b05f36c4f69b508" providerId="LiveId" clId="{EA778BF9-E19E-4D16-98BE-D39474D96426}" dt="2024-04-07T20:10:29.485" v="104" actId="6549"/>
        <pc:sldMkLst>
          <pc:docMk/>
          <pc:sldMk cId="1361215243" sldId="626"/>
        </pc:sldMkLst>
        <pc:spChg chg="mod">
          <ac:chgData name="rick duggin" userId="0b05f36c4f69b508" providerId="LiveId" clId="{EA778BF9-E19E-4D16-98BE-D39474D96426}" dt="2024-04-07T20:10:29.485" v="104" actId="6549"/>
          <ac:spMkLst>
            <pc:docMk/>
            <pc:sldMk cId="1361215243" sldId="626"/>
            <ac:spMk id="3" creationId="{2C4FEF49-D215-45CC-B150-F310FB4A74D2}"/>
          </ac:spMkLst>
        </pc:spChg>
      </pc:sldChg>
      <pc:sldChg chg="modSp modAnim">
        <pc:chgData name="rick duggin" userId="0b05f36c4f69b508" providerId="LiveId" clId="{EA778BF9-E19E-4D16-98BE-D39474D96426}" dt="2024-04-07T20:30:02.800" v="141" actId="20577"/>
        <pc:sldMkLst>
          <pc:docMk/>
          <pc:sldMk cId="1598690790" sldId="635"/>
        </pc:sldMkLst>
        <pc:spChg chg="mod">
          <ac:chgData name="rick duggin" userId="0b05f36c4f69b508" providerId="LiveId" clId="{EA778BF9-E19E-4D16-98BE-D39474D96426}" dt="2024-04-07T20:30:02.800" v="141" actId="20577"/>
          <ac:spMkLst>
            <pc:docMk/>
            <pc:sldMk cId="1598690790" sldId="635"/>
            <ac:spMk id="3" creationId="{2C4FEF49-D215-45CC-B150-F310FB4A74D2}"/>
          </ac:spMkLst>
        </pc:spChg>
      </pc:sldChg>
      <pc:sldChg chg="modSp modAnim">
        <pc:chgData name="rick duggin" userId="0b05f36c4f69b508" providerId="LiveId" clId="{EA778BF9-E19E-4D16-98BE-D39474D96426}" dt="2024-04-07T20:31:27.225" v="143" actId="6549"/>
        <pc:sldMkLst>
          <pc:docMk/>
          <pc:sldMk cId="4125744495" sldId="636"/>
        </pc:sldMkLst>
        <pc:spChg chg="mod">
          <ac:chgData name="rick duggin" userId="0b05f36c4f69b508" providerId="LiveId" clId="{EA778BF9-E19E-4D16-98BE-D39474D96426}" dt="2024-04-07T20:31:27.225" v="143" actId="6549"/>
          <ac:spMkLst>
            <pc:docMk/>
            <pc:sldMk cId="4125744495" sldId="636"/>
            <ac:spMk id="3" creationId="{2C4FEF49-D215-45CC-B150-F310FB4A74D2}"/>
          </ac:spMkLst>
        </pc:spChg>
      </pc:sldChg>
      <pc:sldChg chg="modSp modAnim">
        <pc:chgData name="rick duggin" userId="0b05f36c4f69b508" providerId="LiveId" clId="{EA778BF9-E19E-4D16-98BE-D39474D96426}" dt="2024-04-07T20:11:30.663" v="107" actId="207"/>
        <pc:sldMkLst>
          <pc:docMk/>
          <pc:sldMk cId="3310391342" sldId="637"/>
        </pc:sldMkLst>
        <pc:spChg chg="mod">
          <ac:chgData name="rick duggin" userId="0b05f36c4f69b508" providerId="LiveId" clId="{EA778BF9-E19E-4D16-98BE-D39474D96426}" dt="2024-04-07T20:11:30.663" v="107" actId="207"/>
          <ac:spMkLst>
            <pc:docMk/>
            <pc:sldMk cId="3310391342" sldId="637"/>
            <ac:spMk id="3" creationId="{2C4FEF49-D215-45CC-B150-F310FB4A74D2}"/>
          </ac:spMkLst>
        </pc:spChg>
      </pc:sldChg>
      <pc:sldChg chg="modAnim">
        <pc:chgData name="rick duggin" userId="0b05f36c4f69b508" providerId="LiveId" clId="{EA778BF9-E19E-4D16-98BE-D39474D96426}" dt="2024-04-07T20:01:00.255" v="31"/>
        <pc:sldMkLst>
          <pc:docMk/>
          <pc:sldMk cId="590241982" sldId="639"/>
        </pc:sldMkLst>
      </pc:sldChg>
      <pc:sldChg chg="modSp">
        <pc:chgData name="rick duggin" userId="0b05f36c4f69b508" providerId="LiveId" clId="{EA778BF9-E19E-4D16-98BE-D39474D96426}" dt="2024-04-07T20:26:28.091" v="126" actId="6549"/>
        <pc:sldMkLst>
          <pc:docMk/>
          <pc:sldMk cId="3794661925" sldId="642"/>
        </pc:sldMkLst>
        <pc:spChg chg="mod">
          <ac:chgData name="rick duggin" userId="0b05f36c4f69b508" providerId="LiveId" clId="{EA778BF9-E19E-4D16-98BE-D39474D96426}" dt="2024-04-07T20:26:28.091" v="126" actId="6549"/>
          <ac:spMkLst>
            <pc:docMk/>
            <pc:sldMk cId="3794661925" sldId="642"/>
            <ac:spMk id="3" creationId="{2C4FEF49-D215-45CC-B150-F310FB4A74D2}"/>
          </ac:spMkLst>
        </pc:spChg>
      </pc:sldChg>
      <pc:sldChg chg="modSp">
        <pc:chgData name="rick duggin" userId="0b05f36c4f69b508" providerId="LiveId" clId="{EA778BF9-E19E-4D16-98BE-D39474D96426}" dt="2024-04-07T20:12:52.861" v="109" actId="255"/>
        <pc:sldMkLst>
          <pc:docMk/>
          <pc:sldMk cId="1473848531" sldId="647"/>
        </pc:sldMkLst>
        <pc:spChg chg="mod">
          <ac:chgData name="rick duggin" userId="0b05f36c4f69b508" providerId="LiveId" clId="{EA778BF9-E19E-4D16-98BE-D39474D96426}" dt="2024-04-07T20:12:52.861" v="109" actId="255"/>
          <ac:spMkLst>
            <pc:docMk/>
            <pc:sldMk cId="1473848531" sldId="647"/>
            <ac:spMk id="3" creationId="{2C4FEF49-D215-45CC-B150-F310FB4A74D2}"/>
          </ac:spMkLst>
        </pc:spChg>
      </pc:sldChg>
      <pc:sldChg chg="modSp modAnim">
        <pc:chgData name="rick duggin" userId="0b05f36c4f69b508" providerId="LiveId" clId="{EA778BF9-E19E-4D16-98BE-D39474D96426}" dt="2024-04-07T20:40:33.626" v="149" actId="207"/>
        <pc:sldMkLst>
          <pc:docMk/>
          <pc:sldMk cId="3519807932" sldId="649"/>
        </pc:sldMkLst>
        <pc:spChg chg="mod">
          <ac:chgData name="rick duggin" userId="0b05f36c4f69b508" providerId="LiveId" clId="{EA778BF9-E19E-4D16-98BE-D39474D96426}" dt="2024-04-07T20:40:33.626" v="149" actId="207"/>
          <ac:spMkLst>
            <pc:docMk/>
            <pc:sldMk cId="3519807932" sldId="649"/>
            <ac:spMk id="3" creationId="{2C4FEF49-D215-45CC-B150-F310FB4A74D2}"/>
          </ac:spMkLst>
        </pc:spChg>
      </pc:sldChg>
      <pc:sldChg chg="modSp modAnim">
        <pc:chgData name="rick duggin" userId="0b05f36c4f69b508" providerId="LiveId" clId="{EA778BF9-E19E-4D16-98BE-D39474D96426}" dt="2024-04-07T20:43:29.703" v="157" actId="207"/>
        <pc:sldMkLst>
          <pc:docMk/>
          <pc:sldMk cId="3527867337" sldId="650"/>
        </pc:sldMkLst>
        <pc:spChg chg="mod">
          <ac:chgData name="rick duggin" userId="0b05f36c4f69b508" providerId="LiveId" clId="{EA778BF9-E19E-4D16-98BE-D39474D96426}" dt="2024-04-07T20:43:29.703" v="157" actId="207"/>
          <ac:spMkLst>
            <pc:docMk/>
            <pc:sldMk cId="3527867337" sldId="650"/>
            <ac:spMk id="3" creationId="{2C4FEF49-D215-45CC-B150-F310FB4A74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856211"/>
            <a:ext cx="5935715" cy="100584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FF00"/>
                </a:solidFill>
              </a:rPr>
              <a:t>The Limited Commission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08461" y="226240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Equipment, 1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4E75F7-8C5D-E5ED-D4BE-0EFD981A6A8C}"/>
              </a:ext>
            </a:extLst>
          </p:cNvPr>
          <p:cNvSpPr/>
          <p:nvPr/>
        </p:nvSpPr>
        <p:spPr>
          <a:xfrm>
            <a:off x="1409921" y="1716035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</a:t>
            </a: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>
                <a:solidFill>
                  <a:srgbClr val="FFFF99"/>
                </a:solidFill>
                <a:ea typeface="Verdana" panose="020B0604030504040204" pitchFamily="34" charset="0"/>
              </a:rPr>
              <a:t>Their Message, </a:t>
            </a:r>
            <a:r>
              <a:rPr lang="en-US" sz="3400">
                <a:solidFill>
                  <a:schemeClr val="bg1"/>
                </a:solidFill>
                <a:ea typeface="Verdana" panose="020B0604030504040204" pitchFamily="34" charset="0"/>
              </a:rPr>
              <a:t>7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755549-493F-2481-47C5-AB644B01EA38}"/>
              </a:ext>
            </a:extLst>
          </p:cNvPr>
          <p:cNvSpPr/>
          <p:nvPr/>
        </p:nvSpPr>
        <p:spPr>
          <a:xfrm>
            <a:off x="2610029" y="718005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Unity, 2-4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AAFBEB-2A64-D713-B9D6-C8C6F75D567C}"/>
              </a:ext>
            </a:extLst>
          </p:cNvPr>
          <p:cNvSpPr/>
          <p:nvPr/>
        </p:nvSpPr>
        <p:spPr>
          <a:xfrm>
            <a:off x="2611598" y="1209772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Mission, 5-6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1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3277"/>
          </a:xfrm>
        </p:spPr>
        <p:txBody>
          <a:bodyPr/>
          <a:lstStyle/>
          <a:p>
            <a:r>
              <a:rPr lang="en-US" sz="3000">
                <a:solidFill>
                  <a:schemeClr val="bg1">
                    <a:lumMod val="95000"/>
                  </a:schemeClr>
                </a:solidFill>
              </a:rPr>
              <a:t>Proclaim: </a:t>
            </a:r>
            <a:r>
              <a:rPr lang="en-US" sz="3000" i="1">
                <a:solidFill>
                  <a:schemeClr val="bg1">
                    <a:lumMod val="95000"/>
                  </a:schemeClr>
                </a:solidFill>
              </a:rPr>
              <a:t>kingdom of heaven at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820128"/>
            <a:ext cx="8641919" cy="5375507"/>
          </a:xfrm>
        </p:spPr>
        <p:txBody>
          <a:bodyPr/>
          <a:lstStyle/>
          <a:p>
            <a:pPr marL="227013" indent="-227013"/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Mt.3:2, (John): </a:t>
            </a:r>
            <a:r>
              <a:rPr lang="en-US" dirty="0">
                <a:solidFill>
                  <a:srgbClr val="FFFFCC"/>
                </a:solidFill>
              </a:rPr>
              <a:t>Repent, for the </a:t>
            </a:r>
            <a:r>
              <a:rPr lang="en-US" dirty="0">
                <a:solidFill>
                  <a:srgbClr val="CCFFFF"/>
                </a:solidFill>
              </a:rPr>
              <a:t>kingdom of heaven</a:t>
            </a:r>
            <a:r>
              <a:rPr lang="en-US" dirty="0">
                <a:solidFill>
                  <a:srgbClr val="FFFFCC"/>
                </a:solidFill>
              </a:rPr>
              <a:t> is at hand!</a:t>
            </a:r>
            <a:r>
              <a:rPr lang="en-US" dirty="0">
                <a:solidFill>
                  <a:schemeClr val="bg1"/>
                </a:solidFill>
              </a:rPr>
              <a:t>   …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4:17, </a:t>
            </a:r>
            <a:r>
              <a:rPr lang="en-US" dirty="0">
                <a:solidFill>
                  <a:srgbClr val="FFFFCC"/>
                </a:solidFill>
              </a:rPr>
              <a:t>From that time Jesus began to preach and to say, Repent, for the </a:t>
            </a:r>
            <a:r>
              <a:rPr lang="en-US" dirty="0">
                <a:solidFill>
                  <a:srgbClr val="CCFFFF"/>
                </a:solidFill>
              </a:rPr>
              <a:t>kingdom of heaven</a:t>
            </a:r>
            <a:r>
              <a:rPr lang="en-US" dirty="0">
                <a:solidFill>
                  <a:srgbClr val="FFFFCC"/>
                </a:solidFill>
              </a:rPr>
              <a:t> is at hand.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  </a:t>
            </a:r>
          </a:p>
          <a:p>
            <a:pPr marL="227013" indent="-227013"/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“Kingdom of heaven”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–</a:t>
            </a: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32x in Matthew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Prepare by repentance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In His day, the kingdom was near; now it has come,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Col.1:13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No enterprise more important  </a:t>
            </a:r>
          </a:p>
        </p:txBody>
      </p:sp>
    </p:spTree>
    <p:extLst>
      <p:ext uri="{BB962C8B-B14F-4D97-AF65-F5344CB8AC3E}">
        <p14:creationId xmlns:p14="http://schemas.microsoft.com/office/powerpoint/2010/main" val="41257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08461" y="226240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Equipment, 1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4E75F7-8C5D-E5ED-D4BE-0EFD981A6A8C}"/>
              </a:ext>
            </a:extLst>
          </p:cNvPr>
          <p:cNvSpPr/>
          <p:nvPr/>
        </p:nvSpPr>
        <p:spPr>
          <a:xfrm>
            <a:off x="1409921" y="2225080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</a:t>
            </a: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>
                <a:solidFill>
                  <a:srgbClr val="FFFF99"/>
                </a:solidFill>
                <a:ea typeface="Verdana" panose="020B0604030504040204" pitchFamily="34" charset="0"/>
              </a:rPr>
              <a:t>Their Support, </a:t>
            </a:r>
            <a:r>
              <a:rPr lang="en-US" sz="3400">
                <a:solidFill>
                  <a:schemeClr val="bg1"/>
                </a:solidFill>
                <a:ea typeface="Verdana" panose="020B0604030504040204" pitchFamily="34" charset="0"/>
              </a:rPr>
              <a:t>8-10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755549-493F-2481-47C5-AB644B01EA38}"/>
              </a:ext>
            </a:extLst>
          </p:cNvPr>
          <p:cNvSpPr/>
          <p:nvPr/>
        </p:nvSpPr>
        <p:spPr>
          <a:xfrm>
            <a:off x="2610029" y="718005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Unity, 2-4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AAFBEB-2A64-D713-B9D6-C8C6F75D567C}"/>
              </a:ext>
            </a:extLst>
          </p:cNvPr>
          <p:cNvSpPr/>
          <p:nvPr/>
        </p:nvSpPr>
        <p:spPr>
          <a:xfrm>
            <a:off x="2611598" y="1209772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Mission, 5-6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6DF9EA7-7304-4A7D-733C-A8D5F11A4A07}"/>
              </a:ext>
            </a:extLst>
          </p:cNvPr>
          <p:cNvSpPr/>
          <p:nvPr/>
        </p:nvSpPr>
        <p:spPr>
          <a:xfrm>
            <a:off x="2613167" y="1701537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Message, 7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972386"/>
          </a:xfrm>
        </p:spPr>
        <p:txBody>
          <a:bodyPr/>
          <a:lstStyle/>
          <a:p>
            <a:r>
              <a:rPr lang="en-US" sz="3000">
                <a:solidFill>
                  <a:schemeClr val="bg1">
                    <a:lumMod val="95000"/>
                  </a:schemeClr>
                </a:solidFill>
              </a:rPr>
              <a:t>Heal…raise dead…cleanse…cast out…free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838981"/>
            <a:ext cx="8641919" cy="5356653"/>
          </a:xfrm>
        </p:spPr>
        <p:txBody>
          <a:bodyPr/>
          <a:lstStyle/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8: </a:t>
            </a: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work to bless others, but do not charge for miracles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</a:rPr>
              <a:t>Clothes </a:t>
            </a: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– as Israel in wilderness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CCFFCC"/>
                </a:solidFill>
                <a:ea typeface="Times New Roman" panose="02020603050405020304" pitchFamily="18" charset="0"/>
              </a:rPr>
              <a:t>Money</a:t>
            </a: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 – trust 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Lk.22:35-38, great commission was different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Paul made tents…  </a:t>
            </a:r>
            <a:r>
              <a:rPr lang="en-US" sz="260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Blessing – Mt.10:40-42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1 Sm.30, principles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08461" y="226240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Equipment, 1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4E75F7-8C5D-E5ED-D4BE-0EFD981A6A8C}"/>
              </a:ext>
            </a:extLst>
          </p:cNvPr>
          <p:cNvSpPr/>
          <p:nvPr/>
        </p:nvSpPr>
        <p:spPr>
          <a:xfrm>
            <a:off x="1409921" y="271527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VI.</a:t>
            </a: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>
                <a:solidFill>
                  <a:srgbClr val="FFFF99"/>
                </a:solidFill>
                <a:ea typeface="Verdana" panose="020B0604030504040204" pitchFamily="34" charset="0"/>
              </a:rPr>
              <a:t>Their Effect, </a:t>
            </a:r>
            <a:r>
              <a:rPr lang="en-US" sz="3400">
                <a:solidFill>
                  <a:schemeClr val="bg1"/>
                </a:solidFill>
                <a:ea typeface="Verdana" panose="020B0604030504040204" pitchFamily="34" charset="0"/>
              </a:rPr>
              <a:t>11-15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755549-493F-2481-47C5-AB644B01EA38}"/>
              </a:ext>
            </a:extLst>
          </p:cNvPr>
          <p:cNvSpPr/>
          <p:nvPr/>
        </p:nvSpPr>
        <p:spPr>
          <a:xfrm>
            <a:off x="2610029" y="718005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Unity, 2-4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AAFBEB-2A64-D713-B9D6-C8C6F75D567C}"/>
              </a:ext>
            </a:extLst>
          </p:cNvPr>
          <p:cNvSpPr/>
          <p:nvPr/>
        </p:nvSpPr>
        <p:spPr>
          <a:xfrm>
            <a:off x="2611598" y="1209772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Mission, 5-6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6DF9EA7-7304-4A7D-733C-A8D5F11A4A07}"/>
              </a:ext>
            </a:extLst>
          </p:cNvPr>
          <p:cNvSpPr/>
          <p:nvPr/>
        </p:nvSpPr>
        <p:spPr>
          <a:xfrm>
            <a:off x="2613167" y="1701537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Message, 7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8E24A90-1794-2358-B58F-069B49534BEC}"/>
              </a:ext>
            </a:extLst>
          </p:cNvPr>
          <p:cNvSpPr/>
          <p:nvPr/>
        </p:nvSpPr>
        <p:spPr>
          <a:xfrm>
            <a:off x="2614737" y="2202731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Support, 8-10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56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A9E51E-50F0-C16A-201C-30CD476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14" y="189806"/>
            <a:ext cx="8933689" cy="433649"/>
          </a:xfrm>
        </p:spPr>
        <p:txBody>
          <a:bodyPr/>
          <a:lstStyle/>
          <a:p>
            <a:r>
              <a:rPr lang="en-US" sz="3200">
                <a:solidFill>
                  <a:srgbClr val="CCFFFF"/>
                </a:solidFill>
              </a:rPr>
              <a:t>Expect some to receive them; others to refuse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6459"/>
            <a:ext cx="8229600" cy="592697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rgbClr val="FFFFCC"/>
                </a:solidFill>
              </a:rPr>
              <a:t>Good news did not always find a favorable reception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They could expect two opposite reactions – </a:t>
            </a:r>
          </a:p>
          <a:p>
            <a:pPr marL="801688" indent="-406400" defTabSz="227013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2800" dirty="0">
                <a:solidFill>
                  <a:schemeClr val="bg1"/>
                </a:solidFill>
              </a:rPr>
              <a:t>11-13:</a:t>
            </a:r>
            <a:r>
              <a:rPr lang="en-US" sz="3000" dirty="0">
                <a:solidFill>
                  <a:srgbClr val="FFFFCC"/>
                </a:solidFill>
              </a:rPr>
              <a:t> usual greeting to people of the house… If they were worthy, they would receive the peace that apostles prayed for</a:t>
            </a:r>
          </a:p>
          <a:p>
            <a:pPr marL="687388" indent="-292100" defTabSz="227013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2800" dirty="0">
                <a:solidFill>
                  <a:schemeClr val="bg1"/>
                </a:solidFill>
              </a:rPr>
              <a:t>14: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disciples shake off dust.</a:t>
            </a:r>
            <a:r>
              <a:rPr lang="en-US" sz="3000" dirty="0">
                <a:solidFill>
                  <a:schemeClr val="bg1"/>
                </a:solidFill>
              </a:rPr>
              <a:t>  Mk.6:11</a:t>
            </a:r>
          </a:p>
          <a:p>
            <a:pPr marL="1252538" lvl="1" indent="-457200" defTabSz="22701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CCFFFF"/>
                </a:solidFill>
              </a:rPr>
              <a:t>When Jews left Gentiles lands, they shook off its ‘unclean’ dust . . .</a:t>
            </a:r>
          </a:p>
          <a:p>
            <a:pPr marL="1252538" lvl="1" indent="-457200" defTabSz="22701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CCFFFF"/>
                </a:solidFill>
              </a:rPr>
              <a:t>Apostles regard disobedient Jews as Gentiles </a:t>
            </a:r>
            <a:r>
              <a:rPr lang="en-US" sz="3000" dirty="0">
                <a:solidFill>
                  <a:schemeClr val="bg1"/>
                </a:solidFill>
              </a:rPr>
              <a:t>(Pilate, Mt.27:24)</a:t>
            </a:r>
          </a:p>
        </p:txBody>
      </p:sp>
    </p:spTree>
    <p:extLst>
      <p:ext uri="{BB962C8B-B14F-4D97-AF65-F5344CB8AC3E}">
        <p14:creationId xmlns:p14="http://schemas.microsoft.com/office/powerpoint/2010/main" val="1243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A9E51E-50F0-C16A-201C-30CD476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14" y="189806"/>
            <a:ext cx="8933689" cy="433649"/>
          </a:xfrm>
        </p:spPr>
        <p:txBody>
          <a:bodyPr/>
          <a:lstStyle/>
          <a:p>
            <a:r>
              <a:rPr lang="en-US" sz="3200">
                <a:solidFill>
                  <a:srgbClr val="CCFFFF"/>
                </a:solidFill>
              </a:rPr>
              <a:t>Expect some to receive them; others to refuse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6459"/>
            <a:ext cx="8229600" cy="5926975"/>
          </a:xfrm>
        </p:spPr>
        <p:txBody>
          <a:bodyPr/>
          <a:lstStyle/>
          <a:p>
            <a:pPr marL="801688" indent="-406400" defTabSz="227013">
              <a:spcAft>
                <a:spcPts val="0"/>
              </a:spcAft>
              <a:buNone/>
            </a:pPr>
            <a:r>
              <a:rPr lang="en-US" sz="2800">
                <a:solidFill>
                  <a:schemeClr val="bg1"/>
                </a:solidFill>
              </a:rPr>
              <a:t>15:</a:t>
            </a:r>
            <a:r>
              <a:rPr lang="en-US" sz="3000">
                <a:solidFill>
                  <a:schemeClr val="bg1"/>
                </a:solidFill>
              </a:rPr>
              <a:t> </a:t>
            </a:r>
            <a:r>
              <a:rPr lang="en-US" sz="3000">
                <a:solidFill>
                  <a:srgbClr val="FFFFCC"/>
                </a:solidFill>
              </a:rPr>
              <a:t>warning to wicked: more bearable for Sodom…in Judgment than for these</a:t>
            </a:r>
            <a:endParaRPr lang="en-US" sz="3000">
              <a:solidFill>
                <a:schemeClr val="bg1"/>
              </a:solidFill>
            </a:endParaRPr>
          </a:p>
          <a:p>
            <a:pPr marL="1252538" lvl="1" indent="-457200" defTabSz="22701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>
                <a:solidFill>
                  <a:srgbClr val="CCFFCC"/>
                </a:solidFill>
              </a:rPr>
              <a:t>Cities of Galilee housed religious Jews; their rejection of gospel made them worse then Sodom.  </a:t>
            </a:r>
            <a:r>
              <a:rPr lang="en-US" sz="3000">
                <a:solidFill>
                  <a:schemeClr val="bg1"/>
                </a:solidFill>
              </a:rPr>
              <a:t>Lk.10:12</a:t>
            </a:r>
          </a:p>
          <a:p>
            <a:pPr marL="1252538" lvl="1" indent="-457200" defTabSz="22701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>
                <a:solidFill>
                  <a:srgbClr val="CCFFCC"/>
                </a:solidFill>
              </a:rPr>
              <a:t>Sinned against greater light…  Ignorance is never absolute.  </a:t>
            </a:r>
            <a:r>
              <a:rPr lang="en-US" sz="3000">
                <a:solidFill>
                  <a:schemeClr val="bg1"/>
                </a:solidFill>
              </a:rPr>
              <a:t>Ro.1:20f.</a:t>
            </a:r>
          </a:p>
          <a:p>
            <a:pPr marL="1252538" lvl="1" indent="-457200" defTabSz="227013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300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08461" y="226240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Equipment, 1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4E75F7-8C5D-E5ED-D4BE-0EFD981A6A8C}"/>
              </a:ext>
            </a:extLst>
          </p:cNvPr>
          <p:cNvSpPr/>
          <p:nvPr/>
        </p:nvSpPr>
        <p:spPr>
          <a:xfrm>
            <a:off x="1409921" y="3223965"/>
            <a:ext cx="6324599" cy="132732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VII.</a:t>
            </a: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>
                <a:solidFill>
                  <a:srgbClr val="FFFF99"/>
                </a:solidFill>
                <a:ea typeface="Verdana" panose="020B0604030504040204" pitchFamily="34" charset="0"/>
              </a:rPr>
              <a:t>Their Character, </a:t>
            </a:r>
            <a:r>
              <a:rPr lang="en-US" sz="3400">
                <a:solidFill>
                  <a:schemeClr val="bg1"/>
                </a:solidFill>
                <a:ea typeface="Verdana" panose="020B0604030504040204" pitchFamily="34" charset="0"/>
              </a:rPr>
              <a:t>16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755549-493F-2481-47C5-AB644B01EA38}"/>
              </a:ext>
            </a:extLst>
          </p:cNvPr>
          <p:cNvSpPr/>
          <p:nvPr/>
        </p:nvSpPr>
        <p:spPr>
          <a:xfrm>
            <a:off x="2610029" y="718005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Unity, 2-4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AAFBEB-2A64-D713-B9D6-C8C6F75D567C}"/>
              </a:ext>
            </a:extLst>
          </p:cNvPr>
          <p:cNvSpPr/>
          <p:nvPr/>
        </p:nvSpPr>
        <p:spPr>
          <a:xfrm>
            <a:off x="2611598" y="1209772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Mission, 5-6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6DF9EA7-7304-4A7D-733C-A8D5F11A4A07}"/>
              </a:ext>
            </a:extLst>
          </p:cNvPr>
          <p:cNvSpPr/>
          <p:nvPr/>
        </p:nvSpPr>
        <p:spPr>
          <a:xfrm>
            <a:off x="2613167" y="1701537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Message, 7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8E24A90-1794-2358-B58F-069B49534BEC}"/>
              </a:ext>
            </a:extLst>
          </p:cNvPr>
          <p:cNvSpPr/>
          <p:nvPr/>
        </p:nvSpPr>
        <p:spPr>
          <a:xfrm>
            <a:off x="2614737" y="2202731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Support, 8-10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642F104-1A97-AEF5-0152-438BB7C7641E}"/>
              </a:ext>
            </a:extLst>
          </p:cNvPr>
          <p:cNvSpPr/>
          <p:nvPr/>
        </p:nvSpPr>
        <p:spPr>
          <a:xfrm>
            <a:off x="2616306" y="2703924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Effect, 11-15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59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A9E51E-50F0-C16A-201C-30CD476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91" y="189806"/>
            <a:ext cx="8121535" cy="433649"/>
          </a:xfrm>
        </p:spPr>
        <p:txBody>
          <a:bodyPr/>
          <a:lstStyle/>
          <a:p>
            <a:r>
              <a:rPr lang="en-US" sz="3200">
                <a:solidFill>
                  <a:srgbClr val="CCFFFF"/>
                </a:solidFill>
              </a:rPr>
              <a:t>Three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9642"/>
            <a:ext cx="8229600" cy="577734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1: </a:t>
            </a:r>
            <a:r>
              <a:rPr lang="en-US" sz="3000">
                <a:solidFill>
                  <a:srgbClr val="FFFFCC"/>
                </a:solidFill>
              </a:rPr>
              <a:t>Sheep among wolves:  </a:t>
            </a:r>
            <a:r>
              <a:rPr lang="en-US" sz="3000">
                <a:solidFill>
                  <a:schemeClr val="bg1"/>
                </a:solidFill>
              </a:rPr>
              <a:t>world is dangerous</a:t>
            </a:r>
            <a:r>
              <a:rPr lang="en-US" sz="3000">
                <a:solidFill>
                  <a:srgbClr val="FFFFCC"/>
                </a:solidFill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2:</a:t>
            </a:r>
            <a:r>
              <a:rPr lang="en-US" sz="3000">
                <a:solidFill>
                  <a:srgbClr val="FFFFCC"/>
                </a:solidFill>
              </a:rPr>
              <a:t> Shrewd as snakes:  </a:t>
            </a:r>
            <a:r>
              <a:rPr lang="en-US" sz="3000">
                <a:solidFill>
                  <a:schemeClr val="bg1"/>
                </a:solidFill>
              </a:rPr>
              <a:t>Gn.3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>
                <a:solidFill>
                  <a:schemeClr val="bg1"/>
                </a:solidFill>
              </a:rPr>
              <a:t>3:</a:t>
            </a:r>
            <a:r>
              <a:rPr lang="en-US" sz="3000">
                <a:solidFill>
                  <a:srgbClr val="FFFFCC"/>
                </a:solidFill>
              </a:rPr>
              <a:t> Innocent as doves:  </a:t>
            </a:r>
            <a:r>
              <a:rPr lang="en-US" sz="3000">
                <a:solidFill>
                  <a:schemeClr val="bg1"/>
                </a:solidFill>
              </a:rPr>
              <a:t>Jn.1:47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>
              <a:solidFill>
                <a:srgbClr val="FFFFCC"/>
              </a:solidFill>
            </a:endParaRPr>
          </a:p>
          <a:p>
            <a:endParaRPr lang="en-US" sz="300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4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A9E51E-50F0-C16A-201C-30CD476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91" y="189806"/>
            <a:ext cx="8121535" cy="433649"/>
          </a:xfrm>
        </p:spPr>
        <p:txBody>
          <a:bodyPr/>
          <a:lstStyle/>
          <a:p>
            <a:r>
              <a:rPr lang="en-US" sz="3200">
                <a:solidFill>
                  <a:srgbClr val="CCFFFF"/>
                </a:solidFill>
              </a:rPr>
              <a:t>How to develop this character?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9642"/>
            <a:ext cx="8229600" cy="577734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1: </a:t>
            </a:r>
            <a:r>
              <a:rPr lang="en-US" sz="3000" dirty="0">
                <a:solidFill>
                  <a:srgbClr val="FFFFCC"/>
                </a:solidFill>
              </a:rPr>
              <a:t>Do what apostles did: stay close to Jesus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2:</a:t>
            </a:r>
            <a:r>
              <a:rPr lang="en-US" sz="3000" dirty="0">
                <a:solidFill>
                  <a:srgbClr val="CCFFFF"/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Saints in Rome:  </a:t>
            </a:r>
            <a:r>
              <a:rPr lang="en-US" sz="3000" dirty="0">
                <a:solidFill>
                  <a:schemeClr val="bg1"/>
                </a:solidFill>
              </a:rPr>
              <a:t>Ro.16:19-20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3:</a:t>
            </a:r>
            <a:r>
              <a:rPr lang="en-US" sz="3000" dirty="0">
                <a:solidFill>
                  <a:srgbClr val="CCFFFF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1 Co.1-16: </a:t>
            </a:r>
            <a:r>
              <a:rPr lang="en-US" sz="3000" dirty="0">
                <a:solidFill>
                  <a:srgbClr val="FFFFCC"/>
                </a:solidFill>
              </a:rPr>
              <a:t>at least one sin per page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2 Corinthians: even they could change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rgbClr val="FFFFCC"/>
              </a:solidFill>
            </a:endParaRPr>
          </a:p>
          <a:p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0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281"/>
            <a:ext cx="8229600" cy="519900"/>
          </a:xfrm>
        </p:spPr>
        <p:txBody>
          <a:bodyPr/>
          <a:lstStyle/>
          <a:p>
            <a:r>
              <a:rPr lang="en-US" sz="3100">
                <a:solidFill>
                  <a:srgbClr val="FFFFCC"/>
                </a:solidFill>
              </a:rPr>
              <a:t>Mt.9:35-38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36" y="556176"/>
            <a:ext cx="8498377" cy="5938891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connects with 4:23, almost word for word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sheep among wolves, no shepherd: </a:t>
            </a:r>
            <a:r>
              <a:rPr lang="en-US" sz="2900" i="1" u="sng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perish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31825" lvl="2" indent="-23177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i="1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Compassion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(pity, sympathy)</a:t>
            </a:r>
          </a:p>
          <a:p>
            <a:pPr marL="631825" lvl="2" indent="-23177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i="1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Harassed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(weary, dejected)    </a:t>
            </a:r>
          </a:p>
          <a:p>
            <a:pPr marL="631825" lvl="2" indent="-23177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900" i="1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Throw</a:t>
            </a: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en-US" sz="29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as 27:5 </a:t>
            </a:r>
          </a:p>
          <a:p>
            <a:pPr marL="1089025" lvl="3" indent="-23177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Sheep w/o shepherd – wolf meat</a:t>
            </a:r>
          </a:p>
          <a:p>
            <a:pPr marL="1089025" lvl="3" indent="-2317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Pharisees: people are chaff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900" dirty="0">
                <a:solidFill>
                  <a:srgbClr val="CCFF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parallels 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Lk.10:2, </a:t>
            </a:r>
            <a:r>
              <a:rPr lang="en-US" sz="29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sending the seventy</a:t>
            </a:r>
            <a:endParaRPr lang="en-US" sz="29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Mt.9: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35-36, </a:t>
            </a:r>
            <a:r>
              <a:rPr lang="en-US" sz="29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(Jesus)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Mt.9:37, </a:t>
            </a:r>
            <a:r>
              <a:rPr lang="en-US" sz="29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twelve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(disciples); 38, pray for more   </a:t>
            </a:r>
          </a:p>
          <a:p>
            <a:pPr marL="631825" lvl="1" indent="-6318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2400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send out,</a:t>
            </a:r>
            <a:r>
              <a:rPr lang="en-US" sz="29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as Mk.1:12 – Spirit drove Jesus out</a:t>
            </a:r>
          </a:p>
          <a:p>
            <a:pPr marL="631825" lvl="1" indent="-631825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Mt.10:1-16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solidFill>
                <a:srgbClr val="CCFF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A9E51E-50F0-C16A-201C-30CD476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91" y="189806"/>
            <a:ext cx="8121535" cy="433649"/>
          </a:xfrm>
        </p:spPr>
        <p:txBody>
          <a:bodyPr/>
          <a:lstStyle/>
          <a:p>
            <a:r>
              <a:rPr lang="en-US" sz="3200">
                <a:solidFill>
                  <a:srgbClr val="CCFFFF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9642"/>
            <a:ext cx="8229600" cy="577734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000" dirty="0">
                <a:solidFill>
                  <a:srgbClr val="FFFFCC"/>
                </a:solidFill>
              </a:rPr>
              <a:t>Apostles sat at Jesus’ feet, received His word, used His power, imitated His zeal to save lost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000" dirty="0">
                <a:solidFill>
                  <a:srgbClr val="CCFFFF"/>
                </a:solidFill>
              </a:rPr>
              <a:t>Jesus returns to heaven…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Col.1:23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rgbClr val="CCFFCC"/>
                </a:solidFill>
              </a:rPr>
              <a:t>Despite his privileges, </a:t>
            </a:r>
            <a:r>
              <a:rPr lang="en-US" sz="3000" dirty="0">
                <a:solidFill>
                  <a:schemeClr val="bg1"/>
                </a:solidFill>
              </a:rPr>
              <a:t>Judas would fail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rgbClr val="CCFFCC"/>
                </a:solidFill>
              </a:rPr>
              <a:t>Despite his failures,</a:t>
            </a:r>
            <a:r>
              <a:rPr lang="en-US" sz="3000" dirty="0">
                <a:solidFill>
                  <a:srgbClr val="FF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Peter would succeed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rgbClr val="CCFFFF"/>
                </a:solidFill>
              </a:rPr>
              <a:t>It depends on how we react to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our information – the gospel</a:t>
            </a: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rgbClr val="FFFFCC"/>
              </a:solidFill>
            </a:endParaRPr>
          </a:p>
          <a:p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6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>
                <a:solidFill>
                  <a:srgbClr val="FFFF99"/>
                </a:solidFill>
                <a:ea typeface="Verdana" panose="020B0604030504040204" pitchFamily="34" charset="0"/>
              </a:rPr>
              <a:t>Their Equipment, </a:t>
            </a:r>
            <a:r>
              <a:rPr lang="en-US" sz="3400">
                <a:solidFill>
                  <a:schemeClr val="bg1"/>
                </a:solidFill>
                <a:ea typeface="Verdana" panose="020B0604030504040204" pitchFamily="34" charset="0"/>
              </a:rPr>
              <a:t>1</a:t>
            </a:r>
            <a:endParaRPr lang="en-US" sz="3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166255"/>
            <a:ext cx="8495974" cy="6047911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>
                <a:solidFill>
                  <a:srgbClr val="FFFFCC"/>
                </a:solidFill>
                <a:ea typeface="Times New Roman" panose="02020603050405020304" pitchFamily="18" charset="0"/>
              </a:rPr>
              <a:t>Mere men: power to cast out demons? </a:t>
            </a:r>
            <a:r>
              <a:rPr lang="en-US" sz="2800">
                <a:solidFill>
                  <a:srgbClr val="FFFFCC"/>
                </a:solidFill>
                <a:ea typeface="Times New Roman" panose="02020603050405020304" pitchFamily="18" charset="0"/>
              </a:rPr>
              <a:t>…</a:t>
            </a:r>
            <a:r>
              <a:rPr lang="en-US" sz="3100">
                <a:solidFill>
                  <a:srgbClr val="FFFFCC"/>
                </a:solidFill>
                <a:ea typeface="Times New Roman" panose="02020603050405020304" pitchFamily="18" charset="0"/>
              </a:rPr>
              <a:t>heal</a:t>
            </a: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?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>
                <a:solidFill>
                  <a:schemeClr val="bg1"/>
                </a:solidFill>
                <a:ea typeface="Times New Roman" panose="02020603050405020304" pitchFamily="18" charset="0"/>
              </a:rPr>
              <a:t>Lord never sent anyone to do something without equipping him for the task  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>
                <a:solidFill>
                  <a:srgbClr val="FFFFCC"/>
                </a:solidFill>
                <a:ea typeface="Times New Roman" panose="02020603050405020304" pitchFamily="18" charset="0"/>
              </a:rPr>
              <a:t>Joab’s runners, </a:t>
            </a:r>
            <a:r>
              <a:rPr lang="en-US" sz="3100">
                <a:solidFill>
                  <a:schemeClr val="bg1"/>
                </a:solidFill>
                <a:ea typeface="Times New Roman" panose="02020603050405020304" pitchFamily="18" charset="0"/>
              </a:rPr>
              <a:t>2 Sm.18:19-20 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>
                <a:solidFill>
                  <a:schemeClr val="bg1"/>
                </a:solidFill>
                <a:ea typeface="Times New Roman" panose="02020603050405020304" pitchFamily="18" charset="0"/>
              </a:rPr>
              <a:t>Our equipment: Ep.6:17, sword of Spirit   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>
                <a:solidFill>
                  <a:srgbClr val="FFFFCC"/>
                </a:solidFill>
                <a:ea typeface="Times New Roman" panose="02020603050405020304" pitchFamily="18" charset="0"/>
              </a:rPr>
              <a:t>All we have to offer: gospel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2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16540" y="245094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Equipment, 1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4E75F7-8C5D-E5ED-D4BE-0EFD981A6A8C}"/>
              </a:ext>
            </a:extLst>
          </p:cNvPr>
          <p:cNvSpPr/>
          <p:nvPr/>
        </p:nvSpPr>
        <p:spPr>
          <a:xfrm>
            <a:off x="1409921" y="754499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>
                <a:solidFill>
                  <a:srgbClr val="FFFF99"/>
                </a:solidFill>
                <a:ea typeface="Verdana" panose="020B0604030504040204" pitchFamily="34" charset="0"/>
              </a:rPr>
              <a:t>Their Unity, </a:t>
            </a:r>
            <a:r>
              <a:rPr lang="en-US" sz="3400">
                <a:solidFill>
                  <a:schemeClr val="bg1"/>
                </a:solidFill>
                <a:ea typeface="Verdana" panose="020B0604030504040204" pitchFamily="34" charset="0"/>
              </a:rPr>
              <a:t>2-4</a:t>
            </a:r>
            <a:endParaRPr lang="en-US" sz="3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1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468568"/>
          </a:xfrm>
        </p:spPr>
        <p:txBody>
          <a:bodyPr/>
          <a:lstStyle/>
          <a:p>
            <a:r>
              <a:rPr lang="en-US" sz="3400">
                <a:solidFill>
                  <a:srgbClr val="FFFFCC"/>
                </a:solidFill>
              </a:rPr>
              <a:t>Diverse group of men – common people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617973"/>
            <a:ext cx="8641919" cy="5860472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 u="sng">
                <a:solidFill>
                  <a:srgbClr val="CCFFCC"/>
                </a:solidFill>
                <a:ea typeface="Times New Roman" panose="02020603050405020304" pitchFamily="18" charset="0"/>
              </a:rPr>
              <a:t>All came from different backgrounds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CC99"/>
                </a:solidFill>
                <a:ea typeface="Times New Roman" panose="02020603050405020304" pitchFamily="18" charset="0"/>
              </a:rPr>
              <a:t>Matthew:</a:t>
            </a: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‘tax collector’ – employee of Rome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FFCC99"/>
                </a:solidFill>
                <a:ea typeface="Times New Roman" panose="02020603050405020304" pitchFamily="18" charset="0"/>
              </a:rPr>
              <a:t>Simon:</a:t>
            </a: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Canaanite</a:t>
            </a: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 (Cananaean): </a:t>
            </a:r>
            <a:r>
              <a:rPr lang="en-US" sz="3000">
                <a:solidFill>
                  <a:srgbClr val="FFFFCC"/>
                </a:solidFill>
                <a:ea typeface="Times New Roman" panose="02020603050405020304" pitchFamily="18" charset="0"/>
              </a:rPr>
              <a:t>zealot</a:t>
            </a: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.  Sect of Jews, Lk.6:15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i="1">
                <a:solidFill>
                  <a:schemeClr val="bg1"/>
                </a:solidFill>
                <a:ea typeface="Times New Roman" panose="02020603050405020304" pitchFamily="18" charset="0"/>
              </a:rPr>
              <a:t>Only God is king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i="1">
                <a:solidFill>
                  <a:schemeClr val="bg1"/>
                </a:solidFill>
                <a:ea typeface="Times New Roman" panose="02020603050405020304" pitchFamily="18" charset="0"/>
              </a:rPr>
              <a:t>Hated Rome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i="1">
                <a:solidFill>
                  <a:schemeClr val="bg1"/>
                </a:solidFill>
                <a:ea typeface="Times New Roman" panose="02020603050405020304" pitchFamily="18" charset="0"/>
              </a:rPr>
              <a:t>Justified rebellion against Rome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Lord sent no Pharisee / Sadducee…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Yet these ‘natural enemies’ worked together at Lord’s command</a:t>
            </a:r>
          </a:p>
        </p:txBody>
      </p:sp>
    </p:spTree>
    <p:extLst>
      <p:ext uri="{BB962C8B-B14F-4D97-AF65-F5344CB8AC3E}">
        <p14:creationId xmlns:p14="http://schemas.microsoft.com/office/powerpoint/2010/main" val="13612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468568"/>
          </a:xfrm>
        </p:spPr>
        <p:txBody>
          <a:bodyPr/>
          <a:lstStyle/>
          <a:p>
            <a:r>
              <a:rPr lang="en-US" sz="3400">
                <a:solidFill>
                  <a:srgbClr val="FFFFCC"/>
                </a:solidFill>
              </a:rPr>
              <a:t>Diverse group of men – common people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617973"/>
            <a:ext cx="8641919" cy="5860472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 u="sng" dirty="0">
                <a:solidFill>
                  <a:srgbClr val="CCFFCC"/>
                </a:solidFill>
                <a:ea typeface="Times New Roman" panose="02020603050405020304" pitchFamily="18" charset="0"/>
              </a:rPr>
              <a:t>All came from different backgrounds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000" u="sng" dirty="0">
                <a:solidFill>
                  <a:srgbClr val="CCFFCC"/>
                </a:solidFill>
                <a:ea typeface="Times New Roman" panose="02020603050405020304" pitchFamily="18" charset="0"/>
              </a:rPr>
              <a:t>All preached same message</a:t>
            </a:r>
            <a:endParaRPr lang="en-US" sz="3000" dirty="0">
              <a:solidFill>
                <a:srgbClr val="FFCC99"/>
              </a:solidFill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CC99"/>
                </a:solidFill>
                <a:ea typeface="Times New Roman" panose="02020603050405020304" pitchFamily="18" charset="0"/>
              </a:rPr>
              <a:t>Paul: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worked in Asia Minor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CC99"/>
                </a:solidFill>
                <a:ea typeface="Times New Roman" panose="02020603050405020304" pitchFamily="18" charset="0"/>
              </a:rPr>
              <a:t>Peter: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 wrote epistles to same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(2 Pt.3:15-16)</a:t>
            </a:r>
          </a:p>
          <a:p>
            <a:pPr marL="687388" lvl="1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Their differences were not denominational</a:t>
            </a:r>
          </a:p>
          <a:p>
            <a:pPr marL="687388" lvl="1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Some competed for greatness / recognition for their work  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Ph.1:14… same message, different motives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After His resurrection, no more contentions</a:t>
            </a:r>
          </a:p>
          <a:p>
            <a:pPr marL="971550" lvl="2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Busy; no time to fight; need one another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6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08461" y="226240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Equipment, 1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4E75F7-8C5D-E5ED-D4BE-0EFD981A6A8C}"/>
              </a:ext>
            </a:extLst>
          </p:cNvPr>
          <p:cNvSpPr/>
          <p:nvPr/>
        </p:nvSpPr>
        <p:spPr>
          <a:xfrm>
            <a:off x="1409921" y="1225843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40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400">
                <a:solidFill>
                  <a:srgbClr val="FFFF99"/>
                </a:solidFill>
                <a:ea typeface="Verdana" panose="020B0604030504040204" pitchFamily="34" charset="0"/>
              </a:rPr>
              <a:t>Their Mission, </a:t>
            </a:r>
            <a:r>
              <a:rPr lang="en-US" sz="3400">
                <a:solidFill>
                  <a:schemeClr val="bg1"/>
                </a:solidFill>
                <a:ea typeface="Verdana" panose="020B0604030504040204" pitchFamily="34" charset="0"/>
              </a:rPr>
              <a:t>5-6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755549-493F-2481-47C5-AB644B01EA38}"/>
              </a:ext>
            </a:extLst>
          </p:cNvPr>
          <p:cNvSpPr/>
          <p:nvPr/>
        </p:nvSpPr>
        <p:spPr>
          <a:xfrm>
            <a:off x="2610029" y="718005"/>
            <a:ext cx="3927078" cy="34879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>
                <a:solidFill>
                  <a:schemeClr val="bg1"/>
                </a:solidFill>
                <a:ea typeface="Verdana" panose="020B0604030504040204" pitchFamily="34" charset="0"/>
              </a:rPr>
              <a:t>Their Unity, 2-4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0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96" y="340822"/>
            <a:ext cx="8641919" cy="604335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Limited commission: limits audience to Jews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Contrast great commission – Mt.28:19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Is this prejudice against Samaritans?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No: Jn.4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They’re in Galilee;  they start here  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Jn.4:22, begin with Jews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Ro.1:16.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 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(Ac.2 . . . 10)</a:t>
            </a:r>
          </a:p>
          <a:p>
            <a:pPr marL="174625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FFFFCC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69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Verdana</vt:lpstr>
      <vt:lpstr>1_Default Design</vt:lpstr>
      <vt:lpstr>PowerPoint Presentation</vt:lpstr>
      <vt:lpstr>Mt.9:35-38 </vt:lpstr>
      <vt:lpstr>PowerPoint Presentation</vt:lpstr>
      <vt:lpstr>PowerPoint Presentation</vt:lpstr>
      <vt:lpstr>PowerPoint Presentation</vt:lpstr>
      <vt:lpstr>Diverse group of men – common people</vt:lpstr>
      <vt:lpstr>Diverse group of men – common people</vt:lpstr>
      <vt:lpstr>PowerPoint Presentation</vt:lpstr>
      <vt:lpstr>PowerPoint Presentation</vt:lpstr>
      <vt:lpstr>PowerPoint Presentation</vt:lpstr>
      <vt:lpstr>Proclaim: kingdom of heaven at hand</vt:lpstr>
      <vt:lpstr>PowerPoint Presentation</vt:lpstr>
      <vt:lpstr>Heal…raise dead…cleanse…cast out…free</vt:lpstr>
      <vt:lpstr>PowerPoint Presentation</vt:lpstr>
      <vt:lpstr>Expect some to receive them; others to refuse</vt:lpstr>
      <vt:lpstr>Expect some to receive them; others to refuse</vt:lpstr>
      <vt:lpstr>PowerPoint Presentation</vt:lpstr>
      <vt:lpstr>Three images</vt:lpstr>
      <vt:lpstr>How to develop this character?</vt:lpstr>
      <vt:lpstr>Summary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</cp:revision>
  <dcterms:created xsi:type="dcterms:W3CDTF">2006-09-18T21:36:30Z</dcterms:created>
  <dcterms:modified xsi:type="dcterms:W3CDTF">2024-04-14T11:51:47Z</dcterms:modified>
</cp:coreProperties>
</file>